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6858000" cy="9144000"/>
  <p:embeddedFontLst>
    <p:embeddedFont>
      <p:font typeface="Bree Serif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reeSerif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https://learn.k20center.ou.edu/strategy/72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https://learn.k20center.ou.edu/strategy/72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https://learn.k20center.ou.edu/strategy/72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YouTube. (2017). </a:t>
            </a:r>
            <a:r>
              <a:rPr i="1" lang="en">
                <a:solidFill>
                  <a:schemeClr val="dk1"/>
                </a:solidFill>
              </a:rPr>
              <a:t>Thor vs Odin - Odin Takes Thor's Power (Scene) Movie Clip Hd</a:t>
            </a:r>
            <a:r>
              <a:rPr lang="en">
                <a:solidFill>
                  <a:schemeClr val="dk1"/>
                </a:solidFill>
              </a:rPr>
              <a:t>. </a:t>
            </a:r>
            <a:r>
              <a:rPr i="1" lang="en">
                <a:solidFill>
                  <a:schemeClr val="dk1"/>
                </a:solidFill>
              </a:rPr>
              <a:t>YouTube</a:t>
            </a:r>
            <a:r>
              <a:rPr lang="en">
                <a:solidFill>
                  <a:schemeClr val="dk1"/>
                </a:solidFill>
              </a:rPr>
              <a:t>. https://www.youtube.com/watch?v=_IfYZZDTays.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https://learn.k20center.ou.edu/strategy/86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https://learn.k20center.ou.edu/strategy/98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OpenClipart-Vectors. (2013). </a:t>
            </a:r>
            <a:r>
              <a:rPr i="1" lang="en">
                <a:solidFill>
                  <a:schemeClr val="dk1"/>
                </a:solidFill>
              </a:rPr>
              <a:t>Rope</a:t>
            </a:r>
            <a:r>
              <a:rPr lang="en">
                <a:solidFill>
                  <a:schemeClr val="dk1"/>
                </a:solidFill>
              </a:rPr>
              <a:t>. https://pixabay.com/vectors/rope-cord-sisal-string-material-160161/. </a:t>
            </a:r>
            <a:endParaRPr/>
          </a:p>
          <a:p>
            <a:pPr indent="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https://learn.k20center.ou.edu/strategy/98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https://www.mentimeter.com/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https://learn.k20center.ou.edu/strategy/103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ARN Logo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dered List">
  <p:cSld name="Ordered Lis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indent="-33655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1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b="0" sz="50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" type="body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54" name="Google Shape;5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2" type="body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Graphic">
  <p:cSld name="Content with Graphic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indent="-333883" lvl="1" marL="91440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indent="-30861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0512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indent="-284289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2" type="body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indent="-311150" lvl="3" marL="18288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>
            <p:ph idx="2" type="media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 BG">
  <p:cSld name="Blank White BG"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Logo">
  <p:cSld name="Blank No Log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b="0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subTitle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>
            <a:lvl1pPr lvl="0" marR="34288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b="0" sz="50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2" name="Google Shape;92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4" name="Google Shape;104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5" name="Google Shape;10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" name="Google Shape;119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0" name="Google Shape;120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4" name="Google Shape;12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2">
  <p:cSld name="Strategy v2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" type="body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16" name="Google Shape;16;p4"/>
          <p:cNvSpPr/>
          <p:nvPr>
            <p:ph idx="2" type="pic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cap="flat" cmpd="sng" w="9525">
            <a:solidFill>
              <a:srgbClr val="BCD4E9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1">
  <p:cSld name="Strategy v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24" name="Google Shape;24;p6"/>
          <p:cNvSpPr/>
          <p:nvPr>
            <p:ph idx="2" type="pic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" type="body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2" type="body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3" type="body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7"/>
          <p:cNvSpPr txBox="1"/>
          <p:nvPr>
            <p:ph idx="4" type="body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3655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Pull Quot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1C3C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i="1" sz="1600">
                <a:solidFill>
                  <a:schemeClr val="lt1"/>
                </a:solidFill>
              </a:defRPr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pic>
        <p:nvPicPr>
          <p:cNvPr descr="A picture containing icon&#10;&#10;Description automatically generated" id="42" name="Google Shape;42;p9"/>
          <p:cNvPicPr preferRelativeResize="0"/>
          <p:nvPr/>
        </p:nvPicPr>
        <p:blipFill rotWithShape="1">
          <a:blip r:embed="rId3">
            <a:alphaModFix/>
          </a:blip>
          <a:srcRect b="56088" l="34178" r="32617" t="21571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b="0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" type="subTitle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>
            <a:lvl1pPr lvl="0" marR="34288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5755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640" lvl="2" marL="1371600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0512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0512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7179" lvl="5" marL="27432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5275" lvl="8" marL="411480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39967" scaled="0"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5755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640" lvl="2" marL="1371600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0512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0512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7179" lvl="5" marL="27432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5275" lvl="8" marL="411480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3posPWuA9Ss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3"/>
          <p:cNvSpPr txBox="1"/>
          <p:nvPr>
            <p:ph type="title"/>
          </p:nvPr>
        </p:nvSpPr>
        <p:spPr>
          <a:xfrm>
            <a:off x="457200" y="307247"/>
            <a:ext cx="3109254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One-Pager</a:t>
            </a:r>
            <a:endParaRPr b="1"/>
          </a:p>
        </p:txBody>
      </p:sp>
      <p:pic>
        <p:nvPicPr>
          <p:cNvPr id="218" name="Google Shape;218;p43"/>
          <p:cNvPicPr preferRelativeResize="0"/>
          <p:nvPr/>
        </p:nvPicPr>
        <p:blipFill rotWithShape="1">
          <a:blip r:embed="rId3">
            <a:alphaModFix/>
          </a:blip>
          <a:srcRect b="0" l="0" r="0" t="2629"/>
          <a:stretch/>
        </p:blipFill>
        <p:spPr>
          <a:xfrm>
            <a:off x="4720050" y="1512775"/>
            <a:ext cx="4120174" cy="32055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p43"/>
          <p:cNvSpPr txBox="1"/>
          <p:nvPr>
            <p:ph idx="1" type="body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00"/>
              <a:buNone/>
            </a:pPr>
            <a:r>
              <a:rPr lang="en" sz="1800"/>
              <a:t>Choose an example of prejudice from a movie and include the following:</a:t>
            </a:r>
            <a:endParaRPr/>
          </a:p>
        </p:txBody>
      </p:sp>
      <p:sp>
        <p:nvSpPr>
          <p:cNvPr id="220" name="Google Shape;220;p43"/>
          <p:cNvSpPr txBox="1"/>
          <p:nvPr>
            <p:ph idx="2" type="body"/>
          </p:nvPr>
        </p:nvSpPr>
        <p:spPr>
          <a:xfrm>
            <a:off x="4759189" y="9735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Example One-Pager from Thor</a:t>
            </a:r>
            <a:endParaRPr/>
          </a:p>
        </p:txBody>
      </p:sp>
      <p:sp>
        <p:nvSpPr>
          <p:cNvPr id="221" name="Google Shape;221;p43"/>
          <p:cNvSpPr txBox="1"/>
          <p:nvPr>
            <p:ph idx="3" type="body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Title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Border around the page that includes the theme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Image of the symbol of prejudice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Three or more questions with the answers included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 statement about why you believe this to be a symbol of prejudice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4"/>
          <p:cNvPicPr preferRelativeResize="0"/>
          <p:nvPr/>
        </p:nvPicPr>
        <p:blipFill rotWithShape="1">
          <a:blip r:embed="rId3">
            <a:alphaModFix/>
          </a:blip>
          <a:srcRect b="0" l="0" r="0" t="2629"/>
          <a:stretch/>
        </p:blipFill>
        <p:spPr>
          <a:xfrm>
            <a:off x="2273314" y="783337"/>
            <a:ext cx="4597373" cy="35768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27" name="Google Shape;227;p44"/>
          <p:cNvGrpSpPr/>
          <p:nvPr/>
        </p:nvGrpSpPr>
        <p:grpSpPr>
          <a:xfrm>
            <a:off x="5667975" y="4247950"/>
            <a:ext cx="2376300" cy="792450"/>
            <a:chOff x="4597575" y="1109150"/>
            <a:chExt cx="2376300" cy="792450"/>
          </a:xfrm>
        </p:grpSpPr>
        <p:sp>
          <p:nvSpPr>
            <p:cNvPr id="228" name="Google Shape;228;p44"/>
            <p:cNvSpPr txBox="1"/>
            <p:nvPr/>
          </p:nvSpPr>
          <p:spPr>
            <a:xfrm>
              <a:off x="4856775" y="1439900"/>
              <a:ext cx="21171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Title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9" name="Google Shape;229;p44"/>
            <p:cNvCxnSpPr>
              <a:stCxn id="228" idx="1"/>
            </p:cNvCxnSpPr>
            <p:nvPr/>
          </p:nvCxnSpPr>
          <p:spPr>
            <a:xfrm rot="10800000">
              <a:off x="4597575" y="1109150"/>
              <a:ext cx="259200" cy="5616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230" name="Google Shape;230;p44"/>
          <p:cNvGrpSpPr/>
          <p:nvPr/>
        </p:nvGrpSpPr>
        <p:grpSpPr>
          <a:xfrm>
            <a:off x="98467" y="129616"/>
            <a:ext cx="2244973" cy="809030"/>
            <a:chOff x="4856775" y="1439900"/>
            <a:chExt cx="2117100" cy="709800"/>
          </a:xfrm>
        </p:grpSpPr>
        <p:sp>
          <p:nvSpPr>
            <p:cNvPr id="231" name="Google Shape;231;p44"/>
            <p:cNvSpPr txBox="1"/>
            <p:nvPr/>
          </p:nvSpPr>
          <p:spPr>
            <a:xfrm>
              <a:off x="4856775" y="1439900"/>
              <a:ext cx="2117100" cy="4050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Border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2" name="Google Shape;232;p44"/>
            <p:cNvCxnSpPr>
              <a:stCxn id="231" idx="2"/>
            </p:cNvCxnSpPr>
            <p:nvPr/>
          </p:nvCxnSpPr>
          <p:spPr>
            <a:xfrm>
              <a:off x="5915325" y="1844900"/>
              <a:ext cx="1025400" cy="3048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233" name="Google Shape;233;p44"/>
          <p:cNvGrpSpPr/>
          <p:nvPr/>
        </p:nvGrpSpPr>
        <p:grpSpPr>
          <a:xfrm>
            <a:off x="1927575" y="3545800"/>
            <a:ext cx="3150900" cy="1494600"/>
            <a:chOff x="4413750" y="407000"/>
            <a:chExt cx="3150900" cy="1494600"/>
          </a:xfrm>
        </p:grpSpPr>
        <p:sp>
          <p:nvSpPr>
            <p:cNvPr id="234" name="Google Shape;234;p44"/>
            <p:cNvSpPr txBox="1"/>
            <p:nvPr/>
          </p:nvSpPr>
          <p:spPr>
            <a:xfrm>
              <a:off x="4413750" y="1439900"/>
              <a:ext cx="31509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Image of the symbol of power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5" name="Google Shape;235;p44"/>
            <p:cNvCxnSpPr>
              <a:stCxn id="234" idx="0"/>
            </p:cNvCxnSpPr>
            <p:nvPr/>
          </p:nvCxnSpPr>
          <p:spPr>
            <a:xfrm flipH="1" rot="10800000">
              <a:off x="5989200" y="407000"/>
              <a:ext cx="1307100" cy="10329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236" name="Google Shape;236;p44"/>
          <p:cNvGrpSpPr/>
          <p:nvPr/>
        </p:nvGrpSpPr>
        <p:grpSpPr>
          <a:xfrm>
            <a:off x="6593400" y="1263875"/>
            <a:ext cx="2484600" cy="461700"/>
            <a:chOff x="4864700" y="1274525"/>
            <a:chExt cx="2484600" cy="461700"/>
          </a:xfrm>
        </p:grpSpPr>
        <p:sp>
          <p:nvSpPr>
            <p:cNvPr id="237" name="Google Shape;237;p44"/>
            <p:cNvSpPr txBox="1"/>
            <p:nvPr/>
          </p:nvSpPr>
          <p:spPr>
            <a:xfrm>
              <a:off x="5232200" y="1274525"/>
              <a:ext cx="21171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Question 1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8" name="Google Shape;238;p44"/>
            <p:cNvCxnSpPr>
              <a:stCxn id="237" idx="1"/>
            </p:cNvCxnSpPr>
            <p:nvPr/>
          </p:nvCxnSpPr>
          <p:spPr>
            <a:xfrm flipH="1">
              <a:off x="4864700" y="1505375"/>
              <a:ext cx="367500" cy="48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239" name="Google Shape;239;p44"/>
          <p:cNvGrpSpPr/>
          <p:nvPr/>
        </p:nvGrpSpPr>
        <p:grpSpPr>
          <a:xfrm>
            <a:off x="6593400" y="2110050"/>
            <a:ext cx="2484600" cy="461700"/>
            <a:chOff x="4864700" y="1274525"/>
            <a:chExt cx="2484600" cy="461700"/>
          </a:xfrm>
        </p:grpSpPr>
        <p:sp>
          <p:nvSpPr>
            <p:cNvPr id="240" name="Google Shape;240;p44"/>
            <p:cNvSpPr txBox="1"/>
            <p:nvPr/>
          </p:nvSpPr>
          <p:spPr>
            <a:xfrm>
              <a:off x="5232200" y="1274525"/>
              <a:ext cx="21171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Question 2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1" name="Google Shape;241;p44"/>
            <p:cNvCxnSpPr>
              <a:stCxn id="240" idx="1"/>
            </p:cNvCxnSpPr>
            <p:nvPr/>
          </p:nvCxnSpPr>
          <p:spPr>
            <a:xfrm flipH="1">
              <a:off x="4864700" y="1505375"/>
              <a:ext cx="367500" cy="48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242" name="Google Shape;242;p44"/>
          <p:cNvGrpSpPr/>
          <p:nvPr/>
        </p:nvGrpSpPr>
        <p:grpSpPr>
          <a:xfrm>
            <a:off x="4220238" y="129625"/>
            <a:ext cx="2468850" cy="1168800"/>
            <a:chOff x="4445050" y="145425"/>
            <a:chExt cx="2468850" cy="1168800"/>
          </a:xfrm>
        </p:grpSpPr>
        <p:sp>
          <p:nvSpPr>
            <p:cNvPr id="243" name="Google Shape;243;p44"/>
            <p:cNvSpPr txBox="1"/>
            <p:nvPr/>
          </p:nvSpPr>
          <p:spPr>
            <a:xfrm>
              <a:off x="4796800" y="145425"/>
              <a:ext cx="21171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Question 3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4" name="Google Shape;244;p44"/>
            <p:cNvCxnSpPr>
              <a:stCxn id="243" idx="2"/>
            </p:cNvCxnSpPr>
            <p:nvPr/>
          </p:nvCxnSpPr>
          <p:spPr>
            <a:xfrm flipH="1">
              <a:off x="4445050" y="607125"/>
              <a:ext cx="1410300" cy="7071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245" name="Google Shape;245;p44"/>
          <p:cNvGrpSpPr/>
          <p:nvPr/>
        </p:nvGrpSpPr>
        <p:grpSpPr>
          <a:xfrm>
            <a:off x="98474" y="2003125"/>
            <a:ext cx="2459068" cy="1292875"/>
            <a:chOff x="4856782" y="1114851"/>
            <a:chExt cx="2319000" cy="1134300"/>
          </a:xfrm>
        </p:grpSpPr>
        <p:sp>
          <p:nvSpPr>
            <p:cNvPr id="246" name="Google Shape;246;p44"/>
            <p:cNvSpPr txBox="1"/>
            <p:nvPr/>
          </p:nvSpPr>
          <p:spPr>
            <a:xfrm>
              <a:off x="4856782" y="1114851"/>
              <a:ext cx="1927200" cy="11343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 statement about why you believe this to be a symbol of power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7" name="Google Shape;247;p44"/>
            <p:cNvCxnSpPr>
              <a:stCxn id="246" idx="3"/>
            </p:cNvCxnSpPr>
            <p:nvPr/>
          </p:nvCxnSpPr>
          <p:spPr>
            <a:xfrm>
              <a:off x="6783982" y="1682001"/>
              <a:ext cx="391800" cy="284700"/>
            </a:xfrm>
            <a:prstGeom prst="straightConnector1">
              <a:avLst/>
            </a:prstGeom>
            <a:noFill/>
            <a:ln cap="flat" cmpd="sng" w="9525">
              <a:solidFill>
                <a:srgbClr val="6262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5"/>
          <p:cNvSpPr txBox="1"/>
          <p:nvPr>
            <p:ph type="title"/>
          </p:nvPr>
        </p:nvSpPr>
        <p:spPr>
          <a:xfrm>
            <a:off x="457200" y="307247"/>
            <a:ext cx="3032809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One-Pager</a:t>
            </a:r>
            <a:endParaRPr b="1"/>
          </a:p>
        </p:txBody>
      </p:sp>
      <p:pic>
        <p:nvPicPr>
          <p:cNvPr id="253" name="Google Shape;253;p45"/>
          <p:cNvPicPr preferRelativeResize="0"/>
          <p:nvPr/>
        </p:nvPicPr>
        <p:blipFill rotWithShape="1">
          <a:blip r:embed="rId3">
            <a:alphaModFix/>
          </a:blip>
          <a:srcRect b="0" l="0" r="0" t="2629"/>
          <a:stretch/>
        </p:blipFill>
        <p:spPr>
          <a:xfrm>
            <a:off x="4720050" y="1512775"/>
            <a:ext cx="4120174" cy="32055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4" name="Google Shape;254;p45"/>
          <p:cNvSpPr txBox="1"/>
          <p:nvPr>
            <p:ph idx="1" type="body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00"/>
              <a:buNone/>
            </a:pPr>
            <a:r>
              <a:rPr lang="en" sz="1800"/>
              <a:t>Choose an example of power from a movie and include the following:</a:t>
            </a:r>
            <a:endParaRPr/>
          </a:p>
        </p:txBody>
      </p:sp>
      <p:sp>
        <p:nvSpPr>
          <p:cNvPr id="255" name="Google Shape;255;p45"/>
          <p:cNvSpPr txBox="1"/>
          <p:nvPr>
            <p:ph idx="2" type="body"/>
          </p:nvPr>
        </p:nvSpPr>
        <p:spPr>
          <a:xfrm>
            <a:off x="4759189" y="9735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Example One-Pager from Thor</a:t>
            </a:r>
            <a:endParaRPr/>
          </a:p>
        </p:txBody>
      </p:sp>
      <p:sp>
        <p:nvSpPr>
          <p:cNvPr id="256" name="Google Shape;256;p45"/>
          <p:cNvSpPr txBox="1"/>
          <p:nvPr>
            <p:ph idx="3" type="body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Title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Border around the page that includes the theme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Image of the symbol of power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Three or more questions with the answers included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 statement about why you believe this to be a symbol of power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/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"/>
              <a:t>You’re Not Like Me</a:t>
            </a:r>
            <a:endParaRPr/>
          </a:p>
        </p:txBody>
      </p:sp>
      <p:sp>
        <p:nvSpPr>
          <p:cNvPr id="140" name="Google Shape;140;p35"/>
          <p:cNvSpPr txBox="1"/>
          <p:nvPr>
            <p:ph idx="1" type="subTitle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/>
          <a:p>
            <a:pPr indent="0" lvl="0" marL="0" marR="342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To Kill a Mockingbird Part One</a:t>
            </a:r>
            <a:endParaRPr/>
          </a:p>
        </p:txBody>
      </p:sp>
      <p:pic>
        <p:nvPicPr>
          <p:cNvPr id="141" name="Google Shape;1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0948" y="310171"/>
            <a:ext cx="3913051" cy="391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5"/>
          <p:cNvPicPr preferRelativeResize="0"/>
          <p:nvPr/>
        </p:nvPicPr>
        <p:blipFill rotWithShape="1">
          <a:blip r:embed="rId4">
            <a:alphaModFix/>
          </a:blip>
          <a:srcRect b="0" l="7626" r="7634" t="0"/>
          <a:stretch/>
        </p:blipFill>
        <p:spPr>
          <a:xfrm rot="10800000">
            <a:off x="-96029" y="-507492"/>
            <a:ext cx="3602826" cy="244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/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Essential Question </a:t>
            </a:r>
            <a:endParaRPr/>
          </a:p>
        </p:txBody>
      </p:sp>
      <p:sp>
        <p:nvSpPr>
          <p:cNvPr id="148" name="Google Shape;148;p36"/>
          <p:cNvSpPr txBox="1"/>
          <p:nvPr>
            <p:ph idx="1" type="body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/>
              <a:t>How does the author use symbolism to develop characterization and theme?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 txBox="1"/>
          <p:nvPr>
            <p:ph type="title"/>
          </p:nvPr>
        </p:nvSpPr>
        <p:spPr>
          <a:xfrm>
            <a:off x="471548" y="539198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154" name="Google Shape;154;p37"/>
          <p:cNvSpPr txBox="1"/>
          <p:nvPr>
            <p:ph idx="1" type="body"/>
          </p:nvPr>
        </p:nvSpPr>
        <p:spPr>
          <a:xfrm>
            <a:off x="530350" y="2028502"/>
            <a:ext cx="7772400" cy="20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Analyze a text for symbols of prejudice.</a:t>
            </a:r>
            <a:endParaRPr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Categorize evidence from the text to support the claim that either the mad dog or the camellia were the ultimate symbol of prejudice.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25" y="208300"/>
            <a:ext cx="7456925" cy="419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9"/>
          <p:cNvSpPr txBox="1"/>
          <p:nvPr>
            <p:ph type="title"/>
          </p:nvPr>
        </p:nvSpPr>
        <p:spPr>
          <a:xfrm>
            <a:off x="457200" y="307247"/>
            <a:ext cx="5596657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"/>
              <a:t>Mad Dog</a:t>
            </a:r>
            <a:r>
              <a:rPr b="1" lang="en"/>
              <a:t> and Camellia T-Chart</a:t>
            </a:r>
            <a:endParaRPr b="1"/>
          </a:p>
        </p:txBody>
      </p:sp>
      <p:sp>
        <p:nvSpPr>
          <p:cNvPr id="165" name="Google Shape;165;p39"/>
          <p:cNvSpPr txBox="1"/>
          <p:nvPr>
            <p:ph idx="1" type="body"/>
          </p:nvPr>
        </p:nvSpPr>
        <p:spPr>
          <a:xfrm>
            <a:off x="2078716" y="1285573"/>
            <a:ext cx="4390567" cy="293948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10000"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Look through the Part One of the novel for examples that identify the mad dog and camellia as symbols of prejudice.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Write your examples on your T-Chart. </a:t>
            </a:r>
            <a:endParaRPr/>
          </a:p>
        </p:txBody>
      </p:sp>
      <p:pic>
        <p:nvPicPr>
          <p:cNvPr id="166" name="Google Shape;16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974" y="1436774"/>
            <a:ext cx="2269952" cy="226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9"/>
          <p:cNvPicPr preferRelativeResize="0"/>
          <p:nvPr/>
        </p:nvPicPr>
        <p:blipFill rotWithShape="1">
          <a:blip r:embed="rId4">
            <a:alphaModFix/>
          </a:blip>
          <a:srcRect b="0" l="21286" r="21291" t="0"/>
          <a:stretch/>
        </p:blipFill>
        <p:spPr>
          <a:xfrm>
            <a:off x="6469275" y="1620350"/>
            <a:ext cx="2482150" cy="22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0"/>
          <p:cNvSpPr txBox="1"/>
          <p:nvPr>
            <p:ph type="title"/>
          </p:nvPr>
        </p:nvSpPr>
        <p:spPr>
          <a:xfrm>
            <a:off x="457200" y="307247"/>
            <a:ext cx="5981823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"/>
              <a:t>Mad dog</a:t>
            </a:r>
            <a:r>
              <a:rPr b="1" lang="en"/>
              <a:t> or Camellia—Tug-of-War</a:t>
            </a:r>
            <a:endParaRPr b="1"/>
          </a:p>
        </p:txBody>
      </p:sp>
      <p:sp>
        <p:nvSpPr>
          <p:cNvPr id="173" name="Google Shape;173;p40"/>
          <p:cNvSpPr txBox="1"/>
          <p:nvPr>
            <p:ph idx="1" type="body"/>
          </p:nvPr>
        </p:nvSpPr>
        <p:spPr>
          <a:xfrm>
            <a:off x="2381556" y="1314859"/>
            <a:ext cx="4187694" cy="323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10000"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On a sticky note, write your name and a quote from the novel that supports your choice: mad dog or camellia? </a:t>
            </a:r>
            <a:endParaRPr/>
          </a:p>
          <a:p>
            <a: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Place your sticky note under the appropriate image on the next slide.</a:t>
            </a:r>
            <a:endParaRPr/>
          </a:p>
        </p:txBody>
      </p:sp>
      <p:pic>
        <p:nvPicPr>
          <p:cNvPr id="174" name="Google Shape;17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98" y="1611087"/>
            <a:ext cx="2269952" cy="226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0"/>
          <p:cNvPicPr preferRelativeResize="0"/>
          <p:nvPr/>
        </p:nvPicPr>
        <p:blipFill rotWithShape="1">
          <a:blip r:embed="rId4">
            <a:alphaModFix/>
          </a:blip>
          <a:srcRect b="0" l="21286" r="21291" t="0"/>
          <a:stretch/>
        </p:blipFill>
        <p:spPr>
          <a:xfrm>
            <a:off x="6596200" y="1837949"/>
            <a:ext cx="2269949" cy="16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355350" y="-2118750"/>
            <a:ext cx="2419350" cy="91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4">
            <a:alphaModFix/>
          </a:blip>
          <a:srcRect b="0" l="3060" r="3051" t="0"/>
          <a:stretch/>
        </p:blipFill>
        <p:spPr>
          <a:xfrm>
            <a:off x="6158475" y="1758075"/>
            <a:ext cx="3373475" cy="206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29700" y="1513488"/>
            <a:ext cx="2116525" cy="21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1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Which is a better symbol for prejudice in the story?</a:t>
            </a:r>
            <a:endParaRPr b="1"/>
          </a:p>
        </p:txBody>
      </p:sp>
      <p:sp>
        <p:nvSpPr>
          <p:cNvPr id="184" name="Google Shape;184;p41"/>
          <p:cNvSpPr/>
          <p:nvPr/>
        </p:nvSpPr>
        <p:spPr>
          <a:xfrm>
            <a:off x="-3097425" y="2200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-3097425" y="175807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6" name="Google Shape;186;p41"/>
          <p:cNvSpPr/>
          <p:nvPr/>
        </p:nvSpPr>
        <p:spPr>
          <a:xfrm>
            <a:off x="-1548712" y="1883550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7" name="Google Shape;187;p41"/>
          <p:cNvSpPr/>
          <p:nvPr/>
        </p:nvSpPr>
        <p:spPr>
          <a:xfrm>
            <a:off x="-3184250" y="32961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8" name="Google Shape;188;p41"/>
          <p:cNvSpPr/>
          <p:nvPr/>
        </p:nvSpPr>
        <p:spPr>
          <a:xfrm>
            <a:off x="-1623300" y="338487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9" name="Google Shape;189;p41"/>
          <p:cNvSpPr/>
          <p:nvPr/>
        </p:nvSpPr>
        <p:spPr>
          <a:xfrm>
            <a:off x="-1562650" y="2200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0" name="Google Shape;190;p41"/>
          <p:cNvSpPr/>
          <p:nvPr/>
        </p:nvSpPr>
        <p:spPr>
          <a:xfrm>
            <a:off x="-3255700" y="4990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1" name="Google Shape;191;p41"/>
          <p:cNvSpPr/>
          <p:nvPr/>
        </p:nvSpPr>
        <p:spPr>
          <a:xfrm>
            <a:off x="-1627850" y="4990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2" name="Google Shape;192;p41"/>
          <p:cNvSpPr/>
          <p:nvPr/>
        </p:nvSpPr>
        <p:spPr>
          <a:xfrm>
            <a:off x="9209500" y="160773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3" name="Google Shape;193;p41"/>
          <p:cNvSpPr/>
          <p:nvPr/>
        </p:nvSpPr>
        <p:spPr>
          <a:xfrm>
            <a:off x="10933875" y="0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4" name="Google Shape;194;p41"/>
          <p:cNvSpPr/>
          <p:nvPr/>
        </p:nvSpPr>
        <p:spPr>
          <a:xfrm>
            <a:off x="9399100" y="1513500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5" name="Google Shape;195;p41"/>
          <p:cNvSpPr/>
          <p:nvPr/>
        </p:nvSpPr>
        <p:spPr>
          <a:xfrm>
            <a:off x="10933875" y="15964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6" name="Google Shape;196;p41"/>
          <p:cNvSpPr/>
          <p:nvPr/>
        </p:nvSpPr>
        <p:spPr>
          <a:xfrm>
            <a:off x="9473700" y="313447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7" name="Google Shape;197;p41"/>
          <p:cNvSpPr/>
          <p:nvPr/>
        </p:nvSpPr>
        <p:spPr>
          <a:xfrm>
            <a:off x="10933875" y="3192850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8" name="Google Shape;198;p41"/>
          <p:cNvSpPr/>
          <p:nvPr/>
        </p:nvSpPr>
        <p:spPr>
          <a:xfrm>
            <a:off x="9408000" y="4755450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9" name="Google Shape;199;p41"/>
          <p:cNvSpPr/>
          <p:nvPr/>
        </p:nvSpPr>
        <p:spPr>
          <a:xfrm>
            <a:off x="10876450" y="478927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0" name="Google Shape;200;p41"/>
          <p:cNvSpPr/>
          <p:nvPr/>
        </p:nvSpPr>
        <p:spPr>
          <a:xfrm>
            <a:off x="116150" y="5345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1" name="Google Shape;201;p41"/>
          <p:cNvSpPr/>
          <p:nvPr/>
        </p:nvSpPr>
        <p:spPr>
          <a:xfrm>
            <a:off x="1653338" y="5345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2" name="Google Shape;202;p41"/>
          <p:cNvSpPr/>
          <p:nvPr/>
        </p:nvSpPr>
        <p:spPr>
          <a:xfrm>
            <a:off x="3190525" y="5345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3" name="Google Shape;203;p41"/>
          <p:cNvSpPr/>
          <p:nvPr/>
        </p:nvSpPr>
        <p:spPr>
          <a:xfrm>
            <a:off x="4693350" y="5345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4" name="Google Shape;204;p41"/>
          <p:cNvSpPr/>
          <p:nvPr/>
        </p:nvSpPr>
        <p:spPr>
          <a:xfrm>
            <a:off x="6264900" y="5345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5" name="Google Shape;205;p41"/>
          <p:cNvSpPr/>
          <p:nvPr/>
        </p:nvSpPr>
        <p:spPr>
          <a:xfrm>
            <a:off x="7836450" y="5345925"/>
            <a:ext cx="1293600" cy="1376400"/>
          </a:xfrm>
          <a:prstGeom prst="snip1Rect">
            <a:avLst>
              <a:gd fmla="val 9596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Type here</a:t>
            </a:r>
            <a:endParaRPr b="0" i="0" sz="1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2"/>
          <p:cNvSpPr txBox="1"/>
          <p:nvPr>
            <p:ph type="title"/>
          </p:nvPr>
        </p:nvSpPr>
        <p:spPr>
          <a:xfrm>
            <a:off x="457200" y="307247"/>
            <a:ext cx="5273236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Collaborative Word Cloud</a:t>
            </a:r>
            <a:endParaRPr b="1"/>
          </a:p>
        </p:txBody>
      </p:sp>
      <p:sp>
        <p:nvSpPr>
          <p:cNvPr id="211" name="Google Shape;211;p42"/>
          <p:cNvSpPr txBox="1"/>
          <p:nvPr>
            <p:ph idx="1" type="body"/>
          </p:nvPr>
        </p:nvSpPr>
        <p:spPr>
          <a:xfrm>
            <a:off x="457200" y="1858202"/>
            <a:ext cx="4461743" cy="17023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fontScale="77500" lnSpcReduction="20000"/>
          </a:bodyPr>
          <a:lstStyle/>
          <a:p>
            <a:pPr indent="-442632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ct val="117647"/>
              <a:buChar char="•"/>
            </a:pPr>
            <a:r>
              <a:rPr lang="en"/>
              <a:t>What are some other symbols of prejudice that appear in the novel?</a:t>
            </a:r>
            <a:endParaRPr/>
          </a:p>
          <a:p>
            <a:pPr indent="-442632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ct val="117647"/>
              <a:buChar char="•"/>
            </a:pPr>
            <a:r>
              <a:rPr lang="en"/>
              <a:t>Add a word or two that captures the concept of “prejudice” to the Word Cloud. </a:t>
            </a:r>
            <a:endParaRPr/>
          </a:p>
        </p:txBody>
      </p:sp>
      <p:pic>
        <p:nvPicPr>
          <p:cNvPr id="212" name="Google Shape;21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6504" y="1679885"/>
            <a:ext cx="2594576" cy="1604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