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6" r:id="rId2"/>
  </p:sldMasterIdLst>
  <p:notesMasterIdLst>
    <p:notesMasterId r:id="rId2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2" roundtripDataSignature="AMtx7mh5w16Z+tCvQn4Buapp73H9536JU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sey Link" initials="" lastIdx="4" clrIdx="0"/>
  <p:cmAuthor id="1" name="Brooke Lee"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760E8"/>
    <a:srgbClr val="7AEC2C"/>
    <a:srgbClr val="F70CEA"/>
    <a:srgbClr val="3248EC"/>
    <a:srgbClr val="05C9FB"/>
    <a:srgbClr val="FFD2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04"/>
    <p:restoredTop sz="94626"/>
  </p:normalViewPr>
  <p:slideViewPr>
    <p:cSldViewPr snapToGrid="0">
      <p:cViewPr varScale="1">
        <p:scale>
          <a:sx n="161" d="100"/>
          <a:sy n="161" d="100"/>
        </p:scale>
        <p:origin x="1176" y="192"/>
      </p:cViewPr>
      <p:guideLst/>
    </p:cSldViewPr>
  </p:slideViewPr>
  <p:notesTextViewPr>
    <p:cViewPr>
      <p:scale>
        <a:sx n="1" d="1"/>
        <a:sy n="1" d="1"/>
      </p:scale>
      <p:origin x="0" y="0"/>
    </p:cViewPr>
  </p:notesTextViewPr>
  <p:notesViewPr>
    <p:cSldViewPr snapToGrid="0">
      <p:cViewPr varScale="1">
        <p:scale>
          <a:sx n="62" d="100"/>
          <a:sy n="62" d="100"/>
        </p:scale>
        <p:origin x="2452" y="3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customschemas.google.com/relationships/presentationmetadata" Target="metadata"/><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6.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2-05-31T17:52:11.265" idx="1">
    <p:pos x="6000" y="0"/>
    <p:text>Adding images with the words and a reminder of what they are supposed to do is helpful.  Repetition of the words "Need" and "Want" will also help with word recognition on their handouts.</p:text>
    <p:extLst>
      <p:ext uri="{C676402C-5697-4E1C-873F-D02D1690AC5C}">
        <p15:threadingInfo xmlns:p15="http://schemas.microsoft.com/office/powerpoint/2012/main" timeZoneBias="0"/>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commentPostId="AAAAZWdAFNk"/>
      </p:ext>
    </p:extLst>
  </p:cm>
  <p:cm authorId="1" dt="2022-05-17T13:57:54.630" idx="1">
    <p:pos x="6000" y="0"/>
    <p:text>This is a great point! One thing I was concerned about was having 'want' be a thumb-down motion or red. Do you think this association could cause a negative reaction or connotation about the term? Probably not but just a thought!</p:text>
    <p:extLst>
      <p:ext uri="{C676402C-5697-4E1C-873F-D02D1690AC5C}">
        <p15:threadingInfo xmlns:p15="http://schemas.microsoft.com/office/powerpoint/2012/main" timeZoneBias="0">
          <p15:parentCm authorId="0" idx="1"/>
        </p15:threadingInfo>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commentPostId="AAAAZWx-9mU"/>
      </p:ext>
    </p:extLst>
  </p:cm>
  <p:cm authorId="0" dt="2022-05-31T17:52:11.265" idx="2">
    <p:pos x="6000" y="0"/>
    <p:text>Good point.
What if, instead of a thumbs up thumbs down strategy, we used emoji reflection and students can make 2 emoji popsicle sticks, one for want and one for need.  Then hold up the appropriate one?  
You can also keep the original left/right side of the room idea and add the arrows here too.</p:text>
    <p:extLst>
      <p:ext uri="{C676402C-5697-4E1C-873F-D02D1690AC5C}">
        <p15:threadingInfo xmlns:p15="http://schemas.microsoft.com/office/powerpoint/2012/main" timeZoneBias="0">
          <p15:parentCm authorId="0" idx="1"/>
        </p15:threadingInfo>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commentPostId="AAAAaNFZnk8"/>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12b0ddccfbf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12b0ddccfbf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12b0ddccfbf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12b0ddccfbf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12b0ddccfbf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12b0ddccfbf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2b0ddccfbf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12b0ddccfbf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4" name="Google Shape;194;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Link to video: https://</a:t>
            </a:r>
            <a:r>
              <a:rPr lang="en-US" dirty="0" err="1"/>
              <a:t>youtu.be</a:t>
            </a:r>
            <a:r>
              <a:rPr lang="en-US"/>
              <a:t>/6OAqNtueu0U</a:t>
            </a:r>
            <a:endParaRPr/>
          </a:p>
        </p:txBody>
      </p:sp>
      <p:sp>
        <p:nvSpPr>
          <p:cNvPr id="203" name="Google Shape;203;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Have students share responses and write them in Box #3 or model writing the response in the box after answers have been shared.</a:t>
            </a:r>
            <a:endParaRPr/>
          </a:p>
        </p:txBody>
      </p:sp>
      <p:sp>
        <p:nvSpPr>
          <p:cNvPr id="208" name="Google Shape;208;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3" name="Google Shape;213;p18: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Ask:</a:t>
            </a:r>
          </a:p>
          <a:p>
            <a:pPr marL="342900" lvl="0" indent="-342900" algn="l" rtl="0">
              <a:spcBef>
                <a:spcPts val="0"/>
              </a:spcBef>
              <a:spcAft>
                <a:spcPts val="0"/>
              </a:spcAft>
              <a:buFont typeface="Arial" panose="020B0604020202020204" pitchFamily="34" charset="0"/>
              <a:buChar char="•"/>
            </a:pPr>
            <a:r>
              <a:rPr lang="en-US" sz="2400" dirty="0">
                <a:latin typeface="Calibri"/>
                <a:ea typeface="Calibri"/>
                <a:cs typeface="Calibri"/>
                <a:sym typeface="Calibri"/>
              </a:rPr>
              <a:t>What will you do differently?</a:t>
            </a:r>
            <a:endParaRPr lang="en-US" sz="1400" dirty="0">
              <a:latin typeface="Arial"/>
              <a:ea typeface="Calibri"/>
              <a:cs typeface="Arial"/>
              <a:sym typeface="Arial"/>
            </a:endParaRPr>
          </a:p>
          <a:p>
            <a:pPr marL="342900" lvl="0" indent="-342900" algn="l" rtl="0">
              <a:spcBef>
                <a:spcPts val="0"/>
              </a:spcBef>
              <a:spcAft>
                <a:spcPts val="0"/>
              </a:spcAft>
              <a:buFont typeface="Arial" panose="020B0604020202020204" pitchFamily="34" charset="0"/>
              <a:buChar char="•"/>
            </a:pPr>
            <a:r>
              <a:rPr lang="en-US" sz="2400" dirty="0">
                <a:latin typeface="Calibri"/>
                <a:ea typeface="Calibri"/>
                <a:cs typeface="Calibri"/>
                <a:sym typeface="Calibri"/>
              </a:rPr>
              <a:t>Did your answers change? How?</a:t>
            </a:r>
            <a:endParaRPr lang="en-US" sz="1400" dirty="0">
              <a:latin typeface="Arial"/>
              <a:ea typeface="Calibri"/>
              <a:cs typeface="Arial"/>
              <a:sym typeface="Arial"/>
            </a:endParaRPr>
          </a:p>
          <a:p>
            <a:pPr marL="342900" lvl="0" indent="-342900" algn="l" rtl="0">
              <a:spcBef>
                <a:spcPts val="0"/>
              </a:spcBef>
              <a:spcAft>
                <a:spcPts val="0"/>
              </a:spcAft>
              <a:buFont typeface="Arial" panose="020B0604020202020204" pitchFamily="34" charset="0"/>
              <a:buChar char="•"/>
            </a:pPr>
            <a:r>
              <a:rPr lang="en-US" sz="2400" dirty="0">
                <a:latin typeface="Calibri"/>
                <a:ea typeface="Calibri"/>
                <a:cs typeface="Calibri"/>
                <a:sym typeface="Calibri"/>
              </a:rPr>
              <a:t>What cost more than you expected?</a:t>
            </a:r>
            <a:endParaRPr lang="en-US" sz="1400" dirty="0">
              <a:latin typeface="Arial"/>
              <a:ea typeface="Calibri"/>
              <a:cs typeface="Arial"/>
              <a:sym typeface="Arial"/>
            </a:endParaRPr>
          </a:p>
          <a:p>
            <a:pPr marL="342900" lvl="0" indent="-342900" algn="l" rtl="0">
              <a:spcBef>
                <a:spcPts val="0"/>
              </a:spcBef>
              <a:spcAft>
                <a:spcPts val="0"/>
              </a:spcAft>
              <a:buFont typeface="Arial" panose="020B0604020202020204" pitchFamily="34" charset="0"/>
              <a:buChar char="•"/>
            </a:pPr>
            <a:r>
              <a:rPr lang="en-US" sz="2400" dirty="0">
                <a:latin typeface="Calibri"/>
                <a:ea typeface="Calibri"/>
                <a:cs typeface="Calibri"/>
                <a:sym typeface="Calibri"/>
              </a:rPr>
              <a:t>What did you decide against?</a:t>
            </a:r>
            <a:endParaRPr dirty="0"/>
          </a:p>
        </p:txBody>
      </p:sp>
      <p:sp>
        <p:nvSpPr>
          <p:cNvPr id="224" name="Google Shape;224;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31" name="Google Shape;231;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36" name="Google Shape;236;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42" name="Google Shape;242;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7" name="Google Shape;247;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4" name="Google Shape;264;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This can be done through drawings, words, or a group discussion.</a:t>
            </a:r>
            <a:endParaRPr/>
          </a:p>
        </p:txBody>
      </p:sp>
      <p:sp>
        <p:nvSpPr>
          <p:cNvPr id="269" name="Google Shape;269;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2b0ddccfbf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g12b0ddccfbf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t>Optional modification: Have students move to one side of the room based on their answers. Gets some energy out, but you may have students change their answers based on where others are standing.</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2b0ddccfbf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2b0ddccfbf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2b0ddccfbf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2b0ddccfbf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8"/>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48"/>
        <p:cNvGrpSpPr/>
        <p:nvPr/>
      </p:nvGrpSpPr>
      <p:grpSpPr>
        <a:xfrm>
          <a:off x="0" y="0"/>
          <a:ext cx="0" cy="0"/>
          <a:chOff x="0" y="0"/>
          <a:chExt cx="0" cy="0"/>
        </a:xfrm>
      </p:grpSpPr>
      <p:pic>
        <p:nvPicPr>
          <p:cNvPr id="49" name="Google Shape;49;p4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0" name="Google Shape;50;p40"/>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rm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51" name="Google Shape;51;p4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52"/>
        <p:cNvGrpSpPr/>
        <p:nvPr/>
      </p:nvGrpSpPr>
      <p:grpSpPr>
        <a:xfrm>
          <a:off x="0" y="0"/>
          <a:ext cx="0" cy="0"/>
          <a:chOff x="0" y="0"/>
          <a:chExt cx="0" cy="0"/>
        </a:xfrm>
      </p:grpSpPr>
      <p:pic>
        <p:nvPicPr>
          <p:cNvPr id="53" name="Google Shape;53;p4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4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55"/>
        <p:cNvGrpSpPr/>
        <p:nvPr/>
      </p:nvGrpSpPr>
      <p:grpSpPr>
        <a:xfrm>
          <a:off x="0" y="0"/>
          <a:ext cx="0" cy="0"/>
          <a:chOff x="0" y="0"/>
          <a:chExt cx="0" cy="0"/>
        </a:xfrm>
      </p:grpSpPr>
      <p:pic>
        <p:nvPicPr>
          <p:cNvPr id="56" name="Google Shape;56;p4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7" name="Google Shape;57;p4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42"/>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59" name="Google Shape;59;p42"/>
          <p:cNvSpPr>
            <a:spLocks noGrp="1"/>
          </p:cNvSpPr>
          <p:nvPr>
            <p:ph type="pic" idx="2"/>
          </p:nvPr>
        </p:nvSpPr>
        <p:spPr>
          <a:xfrm>
            <a:off x="5911850" y="1663336"/>
            <a:ext cx="1828800" cy="182800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60"/>
        <p:cNvGrpSpPr/>
        <p:nvPr/>
      </p:nvGrpSpPr>
      <p:grpSpPr>
        <a:xfrm>
          <a:off x="0" y="0"/>
          <a:ext cx="0" cy="0"/>
          <a:chOff x="0" y="0"/>
          <a:chExt cx="0" cy="0"/>
        </a:xfrm>
      </p:grpSpPr>
      <p:sp>
        <p:nvSpPr>
          <p:cNvPr id="61" name="Google Shape;61;p43"/>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62" name="Google Shape;62;p4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3" name="Google Shape;63;p4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43"/>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spcBef>
                <a:spcPts val="520"/>
              </a:spcBef>
              <a:spcAft>
                <a:spcPts val="0"/>
              </a:spcAft>
              <a:buSzPts val="2600"/>
              <a:buNone/>
              <a:defRPr b="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65" name="Google Shape;65;p43"/>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spcBef>
                <a:spcPts val="320"/>
              </a:spcBef>
              <a:spcAft>
                <a:spcPts val="0"/>
              </a:spcAft>
              <a:buSzPts val="1600"/>
              <a:buNone/>
              <a:defRPr sz="1600" b="1" i="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pic>
        <p:nvPicPr>
          <p:cNvPr id="66" name="Google Shape;66;p43" descr="A picture containing icon&#10;&#10;Description automatically generated"/>
          <p:cNvPicPr preferRelativeResize="0"/>
          <p:nvPr/>
        </p:nvPicPr>
        <p:blipFill rotWithShape="1">
          <a:blip r:embed="rId3">
            <a:alphaModFix/>
          </a:blip>
          <a:srcRect l="34179" t="21571" r="32617"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4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4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4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4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31"/>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31"/>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81" name="Google Shape;81;p3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3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33"/>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85" name="Google Shape;85;p3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4"/>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12" name="Google Shape;12;p3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14"/>
        <p:cNvGrpSpPr/>
        <p:nvPr/>
      </p:nvGrpSpPr>
      <p:grpSpPr>
        <a:xfrm>
          <a:off x="0" y="0"/>
          <a:ext cx="0" cy="0"/>
          <a:chOff x="0" y="0"/>
          <a:chExt cx="0" cy="0"/>
        </a:xfrm>
      </p:grpSpPr>
      <p:sp>
        <p:nvSpPr>
          <p:cNvPr id="15" name="Google Shape;15;p35"/>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35"/>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17" name="Google Shape;17;p3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8" name="Google Shape;18;p35"/>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3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3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36"/>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23" name="Google Shape;23;p36"/>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4"/>
        <p:cNvGrpSpPr/>
        <p:nvPr/>
      </p:nvGrpSpPr>
      <p:grpSpPr>
        <a:xfrm>
          <a:off x="0" y="0"/>
          <a:ext cx="0" cy="0"/>
          <a:chOff x="0" y="0"/>
          <a:chExt cx="0" cy="0"/>
        </a:xfrm>
      </p:grpSpPr>
      <p:sp>
        <p:nvSpPr>
          <p:cNvPr id="25" name="Google Shape;25;p3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37"/>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7" name="Google Shape;27;p37"/>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8" name="Google Shape;28;p37"/>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29" name="Google Shape;29;p3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0" name="Google Shape;30;p37"/>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3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3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34" name="Google Shape;34;p3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3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37" name="Google Shape;37;p3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3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32"/>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32"/>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2" name="Google Shape;42;p3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43"/>
        <p:cNvGrpSpPr/>
        <p:nvPr/>
      </p:nvGrpSpPr>
      <p:grpSpPr>
        <a:xfrm>
          <a:off x="0" y="0"/>
          <a:ext cx="0" cy="0"/>
          <a:chOff x="0" y="0"/>
          <a:chExt cx="0" cy="0"/>
        </a:xfrm>
      </p:grpSpPr>
      <p:sp>
        <p:nvSpPr>
          <p:cNvPr id="44" name="Google Shape;44;p39"/>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5" name="Google Shape;45;p39"/>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6" name="Google Shape;46;p3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3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27"/>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7"/>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2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2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7" r:id="rId1"/>
    <p:sldLayoutId id="2147483668"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14.png"/><Relationship Id="rId7"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5.svg"/></Relationships>
</file>

<file path=ppt/slides/_rels/slide1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16.png"/><Relationship Id="rId7"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7.svg"/></Relationships>
</file>

<file path=ppt/slides/_rels/slide1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18.png"/><Relationship Id="rId7"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9.svg"/></Relationships>
</file>

<file path=ppt/slides/_rels/slide1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20.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image" Target="../media/image23.svg"/><Relationship Id="rId5" Type="http://schemas.openxmlformats.org/officeDocument/2006/relationships/image" Target="../media/image22.png"/><Relationship Id="rId10" Type="http://schemas.openxmlformats.org/officeDocument/2006/relationships/image" Target="../media/image7.svg"/><Relationship Id="rId4" Type="http://schemas.openxmlformats.org/officeDocument/2006/relationships/image" Target="../media/image21.svg"/><Relationship Id="rId9"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png"/></Relationships>
</file>

<file path=ppt/slides/_rels/slide15.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9.xml"/><Relationship Id="rId1" Type="http://schemas.openxmlformats.org/officeDocument/2006/relationships/slideLayout" Target="../slideLayouts/slideLayout15.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2.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0.xml"/><Relationship Id="rId1" Type="http://schemas.openxmlformats.org/officeDocument/2006/relationships/slideLayout" Target="../slideLayouts/slideLayout15.xml"/><Relationship Id="rId4" Type="http://schemas.openxmlformats.org/officeDocument/2006/relationships/image" Target="../media/image36.svg"/></Relationships>
</file>

<file path=ppt/slides/_rels/slide21.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21.xml"/><Relationship Id="rId1" Type="http://schemas.openxmlformats.org/officeDocument/2006/relationships/slideLayout" Target="../slideLayouts/slideLayout15.xml"/><Relationship Id="rId4" Type="http://schemas.openxmlformats.org/officeDocument/2006/relationships/image" Target="../media/image38.sv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23.xml"/><Relationship Id="rId1" Type="http://schemas.openxmlformats.org/officeDocument/2006/relationships/slideLayout" Target="../slideLayouts/slideLayout5.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10.png"/><Relationship Id="rId7"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1.svg"/><Relationship Id="rId9" Type="http://schemas.openxmlformats.org/officeDocument/2006/relationships/comments" Target="../comments/comment1.xml"/></Relationships>
</file>

<file path=ppt/slides/_rels/slide9.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12.png"/><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8" name="Google Shape;158;g12b0ddccfbf_0_95"/>
          <p:cNvSpPr txBox="1"/>
          <p:nvPr/>
        </p:nvSpPr>
        <p:spPr>
          <a:xfrm>
            <a:off x="225787" y="1859949"/>
            <a:ext cx="2707200" cy="646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000"/>
              <a:buFont typeface="Calibri"/>
              <a:buNone/>
            </a:pPr>
            <a:r>
              <a:rPr lang="en-US" sz="3600" b="0" i="0" u="none" strike="noStrike" cap="none">
                <a:solidFill>
                  <a:srgbClr val="000000"/>
                </a:solidFill>
                <a:latin typeface="Calibri"/>
                <a:ea typeface="Calibri"/>
                <a:cs typeface="Calibri"/>
                <a:sym typeface="Calibri"/>
              </a:rPr>
              <a:t>Need</a:t>
            </a:r>
            <a:endParaRPr sz="3600"/>
          </a:p>
        </p:txBody>
      </p:sp>
      <p:sp>
        <p:nvSpPr>
          <p:cNvPr id="159" name="Google Shape;159;g12b0ddccfbf_0_95"/>
          <p:cNvSpPr txBox="1"/>
          <p:nvPr/>
        </p:nvSpPr>
        <p:spPr>
          <a:xfrm>
            <a:off x="225786" y="3460483"/>
            <a:ext cx="2707200" cy="646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000"/>
              <a:buFont typeface="Calibri"/>
              <a:buNone/>
            </a:pPr>
            <a:r>
              <a:rPr lang="en-US" sz="3600" b="0" i="0" u="none" strike="noStrike" cap="none">
                <a:solidFill>
                  <a:srgbClr val="000000"/>
                </a:solidFill>
                <a:latin typeface="Calibri"/>
                <a:ea typeface="Calibri"/>
                <a:cs typeface="Calibri"/>
                <a:sym typeface="Calibri"/>
              </a:rPr>
              <a:t>Want</a:t>
            </a:r>
            <a:endParaRPr sz="3600"/>
          </a:p>
        </p:txBody>
      </p:sp>
      <p:sp>
        <p:nvSpPr>
          <p:cNvPr id="4" name="Rounded Rectangle 3">
            <a:extLst>
              <a:ext uri="{FF2B5EF4-FFF2-40B4-BE49-F238E27FC236}">
                <a16:creationId xmlns:a16="http://schemas.microsoft.com/office/drawing/2014/main" id="{FBD3FB1D-726C-A667-90E1-23B5359789FC}"/>
              </a:ext>
            </a:extLst>
          </p:cNvPr>
          <p:cNvSpPr/>
          <p:nvPr/>
        </p:nvSpPr>
        <p:spPr>
          <a:xfrm>
            <a:off x="6054291" y="1376413"/>
            <a:ext cx="2217749" cy="2175309"/>
          </a:xfrm>
          <a:prstGeom prst="roundRect">
            <a:avLst/>
          </a:prstGeom>
          <a:solidFill>
            <a:srgbClr val="5760E8"/>
          </a:solidFill>
          <a:ln>
            <a:solidFill>
              <a:srgbClr val="5760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Google Shape;160;g12b0ddccfbf_0_9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Water</a:t>
            </a:r>
            <a:endParaRPr/>
          </a:p>
        </p:txBody>
      </p:sp>
      <p:pic>
        <p:nvPicPr>
          <p:cNvPr id="3" name="Graphic 2" descr="Leaky Tap outline">
            <a:extLst>
              <a:ext uri="{FF2B5EF4-FFF2-40B4-BE49-F238E27FC236}">
                <a16:creationId xmlns:a16="http://schemas.microsoft.com/office/drawing/2014/main" id="{B17C1539-CEE5-3F83-69C8-2E3CE3199AD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203481" y="1529196"/>
            <a:ext cx="2068559" cy="2068559"/>
          </a:xfrm>
          <a:prstGeom prst="rect">
            <a:avLst/>
          </a:prstGeom>
        </p:spPr>
      </p:pic>
      <p:grpSp>
        <p:nvGrpSpPr>
          <p:cNvPr id="13" name="Group 12">
            <a:extLst>
              <a:ext uri="{FF2B5EF4-FFF2-40B4-BE49-F238E27FC236}">
                <a16:creationId xmlns:a16="http://schemas.microsoft.com/office/drawing/2014/main" id="{50B84F97-9014-DD8E-CE06-CDCE7772301F}"/>
              </a:ext>
            </a:extLst>
          </p:cNvPr>
          <p:cNvGrpSpPr/>
          <p:nvPr/>
        </p:nvGrpSpPr>
        <p:grpSpPr>
          <a:xfrm>
            <a:off x="2723950" y="1648737"/>
            <a:ext cx="1074374" cy="1068924"/>
            <a:chOff x="1950273" y="1857182"/>
            <a:chExt cx="1650732" cy="1650432"/>
          </a:xfrm>
        </p:grpSpPr>
        <p:sp>
          <p:nvSpPr>
            <p:cNvPr id="14" name="Oval 13">
              <a:extLst>
                <a:ext uri="{FF2B5EF4-FFF2-40B4-BE49-F238E27FC236}">
                  <a16:creationId xmlns:a16="http://schemas.microsoft.com/office/drawing/2014/main" id="{6A4A75AD-A1DB-94DE-F66C-2F6AC51031F1}"/>
                </a:ext>
              </a:extLst>
            </p:cNvPr>
            <p:cNvSpPr/>
            <p:nvPr/>
          </p:nvSpPr>
          <p:spPr>
            <a:xfrm>
              <a:off x="1950273" y="1857182"/>
              <a:ext cx="1650732" cy="1650432"/>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descr="Thumbs up sign outline">
              <a:extLst>
                <a:ext uri="{FF2B5EF4-FFF2-40B4-BE49-F238E27FC236}">
                  <a16:creationId xmlns:a16="http://schemas.microsoft.com/office/drawing/2014/main" id="{D0DE0D7E-B7B0-122B-E05E-9B878ECACC6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178248" y="2022486"/>
              <a:ext cx="1194782" cy="1194782"/>
            </a:xfrm>
            <a:prstGeom prst="rect">
              <a:avLst/>
            </a:prstGeom>
          </p:spPr>
        </p:pic>
      </p:grpSp>
      <p:grpSp>
        <p:nvGrpSpPr>
          <p:cNvPr id="17" name="Group 16">
            <a:extLst>
              <a:ext uri="{FF2B5EF4-FFF2-40B4-BE49-F238E27FC236}">
                <a16:creationId xmlns:a16="http://schemas.microsoft.com/office/drawing/2014/main" id="{233EBB11-D96F-1DBE-50D6-45501EABAE97}"/>
              </a:ext>
            </a:extLst>
          </p:cNvPr>
          <p:cNvGrpSpPr/>
          <p:nvPr/>
        </p:nvGrpSpPr>
        <p:grpSpPr>
          <a:xfrm>
            <a:off x="2723950" y="3249270"/>
            <a:ext cx="1074375" cy="1068925"/>
            <a:chOff x="5085797" y="1901976"/>
            <a:chExt cx="1650732" cy="1650432"/>
          </a:xfrm>
        </p:grpSpPr>
        <p:sp>
          <p:nvSpPr>
            <p:cNvPr id="18" name="Oval 17">
              <a:extLst>
                <a:ext uri="{FF2B5EF4-FFF2-40B4-BE49-F238E27FC236}">
                  <a16:creationId xmlns:a16="http://schemas.microsoft.com/office/drawing/2014/main" id="{0EC8F33F-4573-5C70-37FB-0609A70CB633}"/>
                </a:ext>
              </a:extLst>
            </p:cNvPr>
            <p:cNvSpPr/>
            <p:nvPr/>
          </p:nvSpPr>
          <p:spPr>
            <a:xfrm>
              <a:off x="5085797" y="1901976"/>
              <a:ext cx="1650732" cy="165043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Graphic 18" descr="Thumbs Down outline">
              <a:extLst>
                <a:ext uri="{FF2B5EF4-FFF2-40B4-BE49-F238E27FC236}">
                  <a16:creationId xmlns:a16="http://schemas.microsoft.com/office/drawing/2014/main" id="{78A3366F-56C0-C27A-D0B7-4B062D01C54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315995" y="2194785"/>
              <a:ext cx="1190335" cy="1190335"/>
            </a:xfrm>
            <a:prstGeom prst="rect">
              <a:avLst/>
            </a:prstGeom>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8" name="Google Shape;168;g12b0ddccfbf_0_105"/>
          <p:cNvSpPr txBox="1"/>
          <p:nvPr/>
        </p:nvSpPr>
        <p:spPr>
          <a:xfrm>
            <a:off x="225787" y="1859949"/>
            <a:ext cx="2707200" cy="646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000"/>
              <a:buFont typeface="Calibri"/>
              <a:buNone/>
            </a:pPr>
            <a:r>
              <a:rPr lang="en-US" sz="3600" b="0" i="0" u="none" strike="noStrike" cap="none">
                <a:solidFill>
                  <a:srgbClr val="000000"/>
                </a:solidFill>
                <a:latin typeface="Calibri"/>
                <a:ea typeface="Calibri"/>
                <a:cs typeface="Calibri"/>
                <a:sym typeface="Calibri"/>
              </a:rPr>
              <a:t>Need</a:t>
            </a:r>
            <a:endParaRPr sz="3600"/>
          </a:p>
        </p:txBody>
      </p:sp>
      <p:sp>
        <p:nvSpPr>
          <p:cNvPr id="169" name="Google Shape;169;g12b0ddccfbf_0_105"/>
          <p:cNvSpPr txBox="1"/>
          <p:nvPr/>
        </p:nvSpPr>
        <p:spPr>
          <a:xfrm>
            <a:off x="225786" y="3460483"/>
            <a:ext cx="2707200" cy="646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000"/>
              <a:buFont typeface="Calibri"/>
              <a:buNone/>
            </a:pPr>
            <a:r>
              <a:rPr lang="en-US" sz="3600" b="0" i="0" u="none" strike="noStrike" cap="none">
                <a:solidFill>
                  <a:srgbClr val="000000"/>
                </a:solidFill>
                <a:latin typeface="Calibri"/>
                <a:ea typeface="Calibri"/>
                <a:cs typeface="Calibri"/>
                <a:sym typeface="Calibri"/>
              </a:rPr>
              <a:t>Want</a:t>
            </a:r>
            <a:endParaRPr sz="3600"/>
          </a:p>
        </p:txBody>
      </p:sp>
      <p:sp>
        <p:nvSpPr>
          <p:cNvPr id="170" name="Google Shape;170;g12b0ddccfbf_0_10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Computer</a:t>
            </a:r>
            <a:endParaRPr/>
          </a:p>
        </p:txBody>
      </p:sp>
      <p:sp>
        <p:nvSpPr>
          <p:cNvPr id="4" name="Rounded Rectangle 3">
            <a:extLst>
              <a:ext uri="{FF2B5EF4-FFF2-40B4-BE49-F238E27FC236}">
                <a16:creationId xmlns:a16="http://schemas.microsoft.com/office/drawing/2014/main" id="{51E3DAAA-8FE6-7C51-4E9B-FCF8D7BB366C}"/>
              </a:ext>
            </a:extLst>
          </p:cNvPr>
          <p:cNvSpPr/>
          <p:nvPr/>
        </p:nvSpPr>
        <p:spPr>
          <a:xfrm>
            <a:off x="5635590" y="1602606"/>
            <a:ext cx="2290813" cy="1857877"/>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Graphic 2" descr="Monitor outline">
            <a:extLst>
              <a:ext uri="{FF2B5EF4-FFF2-40B4-BE49-F238E27FC236}">
                <a16:creationId xmlns:a16="http://schemas.microsoft.com/office/drawing/2014/main" id="{FECD0CD3-88BE-DDFD-573F-4D930741E69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5590" y="1426343"/>
            <a:ext cx="2290813" cy="2290813"/>
          </a:xfrm>
          <a:prstGeom prst="rect">
            <a:avLst/>
          </a:prstGeom>
        </p:spPr>
      </p:pic>
      <p:grpSp>
        <p:nvGrpSpPr>
          <p:cNvPr id="13" name="Group 12">
            <a:extLst>
              <a:ext uri="{FF2B5EF4-FFF2-40B4-BE49-F238E27FC236}">
                <a16:creationId xmlns:a16="http://schemas.microsoft.com/office/drawing/2014/main" id="{6074CD03-D500-BDF6-1796-4B52D07256D1}"/>
              </a:ext>
            </a:extLst>
          </p:cNvPr>
          <p:cNvGrpSpPr/>
          <p:nvPr/>
        </p:nvGrpSpPr>
        <p:grpSpPr>
          <a:xfrm>
            <a:off x="2723950" y="1648737"/>
            <a:ext cx="1074374" cy="1068924"/>
            <a:chOff x="1950273" y="1857182"/>
            <a:chExt cx="1650732" cy="1650432"/>
          </a:xfrm>
        </p:grpSpPr>
        <p:sp>
          <p:nvSpPr>
            <p:cNvPr id="14" name="Oval 13">
              <a:extLst>
                <a:ext uri="{FF2B5EF4-FFF2-40B4-BE49-F238E27FC236}">
                  <a16:creationId xmlns:a16="http://schemas.microsoft.com/office/drawing/2014/main" id="{45FBE819-A140-555A-D017-A1341A14F4E1}"/>
                </a:ext>
              </a:extLst>
            </p:cNvPr>
            <p:cNvSpPr/>
            <p:nvPr/>
          </p:nvSpPr>
          <p:spPr>
            <a:xfrm>
              <a:off x="1950273" y="1857182"/>
              <a:ext cx="1650732" cy="1650432"/>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descr="Thumbs up sign outline">
              <a:extLst>
                <a:ext uri="{FF2B5EF4-FFF2-40B4-BE49-F238E27FC236}">
                  <a16:creationId xmlns:a16="http://schemas.microsoft.com/office/drawing/2014/main" id="{55B31E9A-B52B-70D2-2EFE-6679941053C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178248" y="2022486"/>
              <a:ext cx="1194782" cy="1194782"/>
            </a:xfrm>
            <a:prstGeom prst="rect">
              <a:avLst/>
            </a:prstGeom>
          </p:spPr>
        </p:pic>
      </p:grpSp>
      <p:grpSp>
        <p:nvGrpSpPr>
          <p:cNvPr id="16" name="Group 15">
            <a:extLst>
              <a:ext uri="{FF2B5EF4-FFF2-40B4-BE49-F238E27FC236}">
                <a16:creationId xmlns:a16="http://schemas.microsoft.com/office/drawing/2014/main" id="{D2A82958-4BEF-1E43-065B-58BEAA4D6AED}"/>
              </a:ext>
            </a:extLst>
          </p:cNvPr>
          <p:cNvGrpSpPr/>
          <p:nvPr/>
        </p:nvGrpSpPr>
        <p:grpSpPr>
          <a:xfrm>
            <a:off x="2723950" y="3249270"/>
            <a:ext cx="1074375" cy="1068925"/>
            <a:chOff x="5085797" y="1901976"/>
            <a:chExt cx="1650732" cy="1650432"/>
          </a:xfrm>
        </p:grpSpPr>
        <p:sp>
          <p:nvSpPr>
            <p:cNvPr id="17" name="Oval 16">
              <a:extLst>
                <a:ext uri="{FF2B5EF4-FFF2-40B4-BE49-F238E27FC236}">
                  <a16:creationId xmlns:a16="http://schemas.microsoft.com/office/drawing/2014/main" id="{B506C905-1F19-8A6B-59B1-FFBA5E97E2F1}"/>
                </a:ext>
              </a:extLst>
            </p:cNvPr>
            <p:cNvSpPr/>
            <p:nvPr/>
          </p:nvSpPr>
          <p:spPr>
            <a:xfrm>
              <a:off x="5085797" y="1901976"/>
              <a:ext cx="1650732" cy="165043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Graphic 17" descr="Thumbs Down outline">
              <a:extLst>
                <a:ext uri="{FF2B5EF4-FFF2-40B4-BE49-F238E27FC236}">
                  <a16:creationId xmlns:a16="http://schemas.microsoft.com/office/drawing/2014/main" id="{5A8DF49F-69A2-DE54-2087-2B1F6A12531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315995" y="2194785"/>
              <a:ext cx="1190335" cy="1190335"/>
            </a:xfrm>
            <a:prstGeom prst="rect">
              <a:avLst/>
            </a:prstGeom>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8" name="Google Shape;178;g12b0ddccfbf_0_115"/>
          <p:cNvSpPr txBox="1"/>
          <p:nvPr/>
        </p:nvSpPr>
        <p:spPr>
          <a:xfrm>
            <a:off x="225787" y="1859949"/>
            <a:ext cx="2707200" cy="646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000"/>
              <a:buFont typeface="Calibri"/>
              <a:buNone/>
            </a:pPr>
            <a:r>
              <a:rPr lang="en-US" sz="3600" b="0" i="0" u="none" strike="noStrike" cap="none">
                <a:solidFill>
                  <a:srgbClr val="000000"/>
                </a:solidFill>
                <a:latin typeface="Calibri"/>
                <a:ea typeface="Calibri"/>
                <a:cs typeface="Calibri"/>
                <a:sym typeface="Calibri"/>
              </a:rPr>
              <a:t>Need</a:t>
            </a:r>
            <a:endParaRPr sz="3600"/>
          </a:p>
        </p:txBody>
      </p:sp>
      <p:sp>
        <p:nvSpPr>
          <p:cNvPr id="179" name="Google Shape;179;g12b0ddccfbf_0_115"/>
          <p:cNvSpPr txBox="1"/>
          <p:nvPr/>
        </p:nvSpPr>
        <p:spPr>
          <a:xfrm>
            <a:off x="225786" y="3460483"/>
            <a:ext cx="2707200" cy="646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000"/>
              <a:buFont typeface="Calibri"/>
              <a:buNone/>
            </a:pPr>
            <a:r>
              <a:rPr lang="en-US" sz="3600" b="0" i="0" u="none" strike="noStrike" cap="none">
                <a:solidFill>
                  <a:srgbClr val="000000"/>
                </a:solidFill>
                <a:latin typeface="Calibri"/>
                <a:ea typeface="Calibri"/>
                <a:cs typeface="Calibri"/>
                <a:sym typeface="Calibri"/>
              </a:rPr>
              <a:t>Want</a:t>
            </a:r>
            <a:endParaRPr sz="3600"/>
          </a:p>
        </p:txBody>
      </p:sp>
      <p:sp>
        <p:nvSpPr>
          <p:cNvPr id="4" name="Rounded Rectangle 3">
            <a:extLst>
              <a:ext uri="{FF2B5EF4-FFF2-40B4-BE49-F238E27FC236}">
                <a16:creationId xmlns:a16="http://schemas.microsoft.com/office/drawing/2014/main" id="{DD2D9F7B-86E0-83B9-321B-6E67BB3D6AF4}"/>
              </a:ext>
            </a:extLst>
          </p:cNvPr>
          <p:cNvSpPr/>
          <p:nvPr/>
        </p:nvSpPr>
        <p:spPr>
          <a:xfrm>
            <a:off x="5996539" y="1482291"/>
            <a:ext cx="1597794" cy="2194560"/>
          </a:xfrm>
          <a:prstGeom prst="roundRect">
            <a:avLst/>
          </a:prstGeom>
          <a:solidFill>
            <a:srgbClr val="F70CEA"/>
          </a:solidFill>
          <a:ln>
            <a:solidFill>
              <a:srgbClr val="F70C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Google Shape;180;g12b0ddccfbf_0_11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Candy</a:t>
            </a:r>
            <a:endParaRPr/>
          </a:p>
        </p:txBody>
      </p:sp>
      <p:pic>
        <p:nvPicPr>
          <p:cNvPr id="3" name="Graphic 2" descr="Lollipop outline">
            <a:extLst>
              <a:ext uri="{FF2B5EF4-FFF2-40B4-BE49-F238E27FC236}">
                <a16:creationId xmlns:a16="http://schemas.microsoft.com/office/drawing/2014/main" id="{1467DAF1-05CF-4B84-4A15-662877D1AB6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51094" y="1523642"/>
            <a:ext cx="2096215" cy="2096215"/>
          </a:xfrm>
          <a:prstGeom prst="rect">
            <a:avLst/>
          </a:prstGeom>
        </p:spPr>
      </p:pic>
      <p:grpSp>
        <p:nvGrpSpPr>
          <p:cNvPr id="13" name="Group 12">
            <a:extLst>
              <a:ext uri="{FF2B5EF4-FFF2-40B4-BE49-F238E27FC236}">
                <a16:creationId xmlns:a16="http://schemas.microsoft.com/office/drawing/2014/main" id="{298D6A4C-802E-C16C-D33E-952941215654}"/>
              </a:ext>
            </a:extLst>
          </p:cNvPr>
          <p:cNvGrpSpPr/>
          <p:nvPr/>
        </p:nvGrpSpPr>
        <p:grpSpPr>
          <a:xfrm>
            <a:off x="2723950" y="1648737"/>
            <a:ext cx="1074374" cy="1068924"/>
            <a:chOff x="1950273" y="1857182"/>
            <a:chExt cx="1650732" cy="1650432"/>
          </a:xfrm>
        </p:grpSpPr>
        <p:sp>
          <p:nvSpPr>
            <p:cNvPr id="14" name="Oval 13">
              <a:extLst>
                <a:ext uri="{FF2B5EF4-FFF2-40B4-BE49-F238E27FC236}">
                  <a16:creationId xmlns:a16="http://schemas.microsoft.com/office/drawing/2014/main" id="{D0234FBC-2D0A-440B-FE00-A0CC8DC9A960}"/>
                </a:ext>
              </a:extLst>
            </p:cNvPr>
            <p:cNvSpPr/>
            <p:nvPr/>
          </p:nvSpPr>
          <p:spPr>
            <a:xfrm>
              <a:off x="1950273" y="1857182"/>
              <a:ext cx="1650732" cy="1650432"/>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descr="Thumbs up sign outline">
              <a:extLst>
                <a:ext uri="{FF2B5EF4-FFF2-40B4-BE49-F238E27FC236}">
                  <a16:creationId xmlns:a16="http://schemas.microsoft.com/office/drawing/2014/main" id="{9A014242-0385-FF5C-88CD-179FE10956C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178248" y="2022486"/>
              <a:ext cx="1194782" cy="1194782"/>
            </a:xfrm>
            <a:prstGeom prst="rect">
              <a:avLst/>
            </a:prstGeom>
          </p:spPr>
        </p:pic>
      </p:grpSp>
      <p:grpSp>
        <p:nvGrpSpPr>
          <p:cNvPr id="16" name="Group 15">
            <a:extLst>
              <a:ext uri="{FF2B5EF4-FFF2-40B4-BE49-F238E27FC236}">
                <a16:creationId xmlns:a16="http://schemas.microsoft.com/office/drawing/2014/main" id="{3EF8BBE3-25A3-A249-634D-506611CE50C6}"/>
              </a:ext>
            </a:extLst>
          </p:cNvPr>
          <p:cNvGrpSpPr/>
          <p:nvPr/>
        </p:nvGrpSpPr>
        <p:grpSpPr>
          <a:xfrm>
            <a:off x="2723950" y="3249270"/>
            <a:ext cx="1074375" cy="1068925"/>
            <a:chOff x="5085797" y="1901976"/>
            <a:chExt cx="1650732" cy="1650432"/>
          </a:xfrm>
        </p:grpSpPr>
        <p:sp>
          <p:nvSpPr>
            <p:cNvPr id="17" name="Oval 16">
              <a:extLst>
                <a:ext uri="{FF2B5EF4-FFF2-40B4-BE49-F238E27FC236}">
                  <a16:creationId xmlns:a16="http://schemas.microsoft.com/office/drawing/2014/main" id="{9A23C2FD-F137-414E-9C5B-0CF48323EF09}"/>
                </a:ext>
              </a:extLst>
            </p:cNvPr>
            <p:cNvSpPr/>
            <p:nvPr/>
          </p:nvSpPr>
          <p:spPr>
            <a:xfrm>
              <a:off x="5085797" y="1901976"/>
              <a:ext cx="1650732" cy="165043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Graphic 17" descr="Thumbs Down outline">
              <a:extLst>
                <a:ext uri="{FF2B5EF4-FFF2-40B4-BE49-F238E27FC236}">
                  <a16:creationId xmlns:a16="http://schemas.microsoft.com/office/drawing/2014/main" id="{09AC2125-A7AB-B764-A874-CBD329479D9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315995" y="2194785"/>
              <a:ext cx="1190335" cy="1190335"/>
            </a:xfrm>
            <a:prstGeom prst="rect">
              <a:avLst/>
            </a:prstGeom>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23" name="Rounded Rectangle 22">
            <a:extLst>
              <a:ext uri="{FF2B5EF4-FFF2-40B4-BE49-F238E27FC236}">
                <a16:creationId xmlns:a16="http://schemas.microsoft.com/office/drawing/2014/main" id="{2999CEBB-973F-98D1-35CD-49C3610ABCE7}"/>
              </a:ext>
            </a:extLst>
          </p:cNvPr>
          <p:cNvSpPr/>
          <p:nvPr/>
        </p:nvSpPr>
        <p:spPr>
          <a:xfrm>
            <a:off x="6418446" y="2205988"/>
            <a:ext cx="1718110" cy="1765936"/>
          </a:xfrm>
          <a:prstGeom prst="roundRect">
            <a:avLst/>
          </a:prstGeom>
          <a:solidFill>
            <a:srgbClr val="7AEC2C"/>
          </a:solidFill>
          <a:ln>
            <a:solidFill>
              <a:srgbClr val="7AE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Google Shape;188;g12b0ddccfbf_0_125"/>
          <p:cNvSpPr txBox="1"/>
          <p:nvPr/>
        </p:nvSpPr>
        <p:spPr>
          <a:xfrm>
            <a:off x="225787" y="1859949"/>
            <a:ext cx="2707200" cy="646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000"/>
              <a:buFont typeface="Calibri"/>
              <a:buNone/>
            </a:pPr>
            <a:r>
              <a:rPr lang="en-US" sz="3600" b="0" i="0" u="none" strike="noStrike" cap="none">
                <a:solidFill>
                  <a:srgbClr val="000000"/>
                </a:solidFill>
                <a:latin typeface="Calibri"/>
                <a:ea typeface="Calibri"/>
                <a:cs typeface="Calibri"/>
                <a:sym typeface="Calibri"/>
              </a:rPr>
              <a:t>Need</a:t>
            </a:r>
            <a:endParaRPr sz="3600"/>
          </a:p>
        </p:txBody>
      </p:sp>
      <p:sp>
        <p:nvSpPr>
          <p:cNvPr id="189" name="Google Shape;189;g12b0ddccfbf_0_125"/>
          <p:cNvSpPr txBox="1"/>
          <p:nvPr/>
        </p:nvSpPr>
        <p:spPr>
          <a:xfrm>
            <a:off x="225786" y="3460483"/>
            <a:ext cx="2707200" cy="646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000"/>
              <a:buFont typeface="Calibri"/>
              <a:buNone/>
            </a:pPr>
            <a:r>
              <a:rPr lang="en-US" sz="3600" b="0" i="0" u="none" strike="noStrike" cap="none">
                <a:solidFill>
                  <a:srgbClr val="000000"/>
                </a:solidFill>
                <a:latin typeface="Calibri"/>
                <a:ea typeface="Calibri"/>
                <a:cs typeface="Calibri"/>
                <a:sym typeface="Calibri"/>
              </a:rPr>
              <a:t>Want</a:t>
            </a:r>
            <a:endParaRPr sz="3600"/>
          </a:p>
        </p:txBody>
      </p:sp>
      <p:sp>
        <p:nvSpPr>
          <p:cNvPr id="190" name="Google Shape;190;g12b0ddccfbf_0_12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Groceries</a:t>
            </a:r>
            <a:endParaRPr/>
          </a:p>
        </p:txBody>
      </p:sp>
      <p:sp>
        <p:nvSpPr>
          <p:cNvPr id="6" name="Rounded Rectangle 5">
            <a:extLst>
              <a:ext uri="{FF2B5EF4-FFF2-40B4-BE49-F238E27FC236}">
                <a16:creationId xmlns:a16="http://schemas.microsoft.com/office/drawing/2014/main" id="{842BBA07-79CE-CD16-10B1-471AA13BC4DC}"/>
              </a:ext>
            </a:extLst>
          </p:cNvPr>
          <p:cNvSpPr/>
          <p:nvPr/>
        </p:nvSpPr>
        <p:spPr>
          <a:xfrm>
            <a:off x="5289082" y="1193832"/>
            <a:ext cx="1718110" cy="1765936"/>
          </a:xfrm>
          <a:prstGeom prst="roundRect">
            <a:avLst/>
          </a:prstGeom>
          <a:solidFill>
            <a:srgbClr val="7AEC2C"/>
          </a:solidFill>
          <a:ln>
            <a:solidFill>
              <a:srgbClr val="7AEC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Graphic 2" descr="Grocery bag outline">
            <a:extLst>
              <a:ext uri="{FF2B5EF4-FFF2-40B4-BE49-F238E27FC236}">
                <a16:creationId xmlns:a16="http://schemas.microsoft.com/office/drawing/2014/main" id="{5A3BBBD5-7C53-627C-D9FF-A39E624A634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25929" y="2205988"/>
            <a:ext cx="1658553" cy="1658553"/>
          </a:xfrm>
          <a:prstGeom prst="rect">
            <a:avLst/>
          </a:prstGeom>
        </p:spPr>
      </p:pic>
      <p:pic>
        <p:nvPicPr>
          <p:cNvPr id="5" name="Graphic 4" descr="Shopping cart outline">
            <a:extLst>
              <a:ext uri="{FF2B5EF4-FFF2-40B4-BE49-F238E27FC236}">
                <a16:creationId xmlns:a16="http://schemas.microsoft.com/office/drawing/2014/main" id="{585E13ED-89D1-6D49-954F-002EE43A60F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226517" y="1193832"/>
            <a:ext cx="1841433" cy="1841433"/>
          </a:xfrm>
          <a:prstGeom prst="rect">
            <a:avLst/>
          </a:prstGeom>
        </p:spPr>
      </p:pic>
      <p:grpSp>
        <p:nvGrpSpPr>
          <p:cNvPr id="15" name="Group 14">
            <a:extLst>
              <a:ext uri="{FF2B5EF4-FFF2-40B4-BE49-F238E27FC236}">
                <a16:creationId xmlns:a16="http://schemas.microsoft.com/office/drawing/2014/main" id="{ABF1FAD1-62A9-3C45-2837-5C5565E054C1}"/>
              </a:ext>
            </a:extLst>
          </p:cNvPr>
          <p:cNvGrpSpPr/>
          <p:nvPr/>
        </p:nvGrpSpPr>
        <p:grpSpPr>
          <a:xfrm>
            <a:off x="2723950" y="1648737"/>
            <a:ext cx="1074374" cy="1068924"/>
            <a:chOff x="1950273" y="1857182"/>
            <a:chExt cx="1650732" cy="1650432"/>
          </a:xfrm>
        </p:grpSpPr>
        <p:sp>
          <p:nvSpPr>
            <p:cNvPr id="16" name="Oval 15">
              <a:extLst>
                <a:ext uri="{FF2B5EF4-FFF2-40B4-BE49-F238E27FC236}">
                  <a16:creationId xmlns:a16="http://schemas.microsoft.com/office/drawing/2014/main" id="{8AF45F46-1ADC-CB94-A2F0-65A8D6DF1F5F}"/>
                </a:ext>
              </a:extLst>
            </p:cNvPr>
            <p:cNvSpPr/>
            <p:nvPr/>
          </p:nvSpPr>
          <p:spPr>
            <a:xfrm>
              <a:off x="1950273" y="1857182"/>
              <a:ext cx="1650732" cy="1650432"/>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raphic 16" descr="Thumbs up sign outline">
              <a:extLst>
                <a:ext uri="{FF2B5EF4-FFF2-40B4-BE49-F238E27FC236}">
                  <a16:creationId xmlns:a16="http://schemas.microsoft.com/office/drawing/2014/main" id="{98A1B5FF-414A-9B4A-87A4-644E5734E2E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178248" y="2022486"/>
              <a:ext cx="1194782" cy="1194782"/>
            </a:xfrm>
            <a:prstGeom prst="rect">
              <a:avLst/>
            </a:prstGeom>
          </p:spPr>
        </p:pic>
      </p:grpSp>
      <p:grpSp>
        <p:nvGrpSpPr>
          <p:cNvPr id="18" name="Group 17">
            <a:extLst>
              <a:ext uri="{FF2B5EF4-FFF2-40B4-BE49-F238E27FC236}">
                <a16:creationId xmlns:a16="http://schemas.microsoft.com/office/drawing/2014/main" id="{BF75056C-73DE-6267-3F7A-79C80BFF86B7}"/>
              </a:ext>
            </a:extLst>
          </p:cNvPr>
          <p:cNvGrpSpPr/>
          <p:nvPr/>
        </p:nvGrpSpPr>
        <p:grpSpPr>
          <a:xfrm>
            <a:off x="2723950" y="3249270"/>
            <a:ext cx="1074375" cy="1068925"/>
            <a:chOff x="5085797" y="1901976"/>
            <a:chExt cx="1650732" cy="1650432"/>
          </a:xfrm>
        </p:grpSpPr>
        <p:sp>
          <p:nvSpPr>
            <p:cNvPr id="19" name="Oval 18">
              <a:extLst>
                <a:ext uri="{FF2B5EF4-FFF2-40B4-BE49-F238E27FC236}">
                  <a16:creationId xmlns:a16="http://schemas.microsoft.com/office/drawing/2014/main" id="{7B119C22-9796-2CCF-324A-D6F956A06F05}"/>
                </a:ext>
              </a:extLst>
            </p:cNvPr>
            <p:cNvSpPr/>
            <p:nvPr/>
          </p:nvSpPr>
          <p:spPr>
            <a:xfrm>
              <a:off x="5085797" y="1901976"/>
              <a:ext cx="1650732" cy="165043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Graphic 19" descr="Thumbs Down outline">
              <a:extLst>
                <a:ext uri="{FF2B5EF4-FFF2-40B4-BE49-F238E27FC236}">
                  <a16:creationId xmlns:a16="http://schemas.microsoft.com/office/drawing/2014/main" id="{F695E7E3-2FE2-07B1-1343-C5E0F720D89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315995" y="2194785"/>
              <a:ext cx="1190335" cy="1190335"/>
            </a:xfrm>
            <a:prstGeom prst="rect">
              <a:avLst/>
            </a:prstGeom>
          </p:spPr>
        </p:pic>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3600"/>
              <a:buFont typeface="Calibri"/>
              <a:buNone/>
            </a:pPr>
            <a:r>
              <a:rPr lang="en-US" dirty="0"/>
              <a:t>Need</a:t>
            </a:r>
            <a:endParaRPr dirty="0"/>
          </a:p>
        </p:txBody>
      </p:sp>
      <p:sp>
        <p:nvSpPr>
          <p:cNvPr id="197" name="Google Shape;197;p14"/>
          <p:cNvSpPr txBox="1">
            <a:spLocks noGrp="1"/>
          </p:cNvSpPr>
          <p:nvPr>
            <p:ph type="body" idx="1"/>
          </p:nvPr>
        </p:nvSpPr>
        <p:spPr>
          <a:xfrm>
            <a:off x="457200" y="1313011"/>
            <a:ext cx="3994500" cy="3620866"/>
          </a:xfrm>
          <a:prstGeom prst="rect">
            <a:avLst/>
          </a:prstGeom>
          <a:noFill/>
          <a:ln>
            <a:noFill/>
          </a:ln>
        </p:spPr>
        <p:txBody>
          <a:bodyPr spcFirstLastPara="1" wrap="square" lIns="91400" tIns="91400" rIns="91400" bIns="91400" anchor="t" anchorCtr="0">
            <a:normAutofit/>
          </a:bodyPr>
          <a:lstStyle/>
          <a:p>
            <a:pPr marL="231775" lvl="0" indent="-231775" algn="l" rtl="0">
              <a:spcBef>
                <a:spcPts val="0"/>
              </a:spcBef>
              <a:spcAft>
                <a:spcPts val="0"/>
              </a:spcAft>
              <a:buSzPts val="2600"/>
              <a:buChar char="•"/>
            </a:pPr>
            <a:r>
              <a:rPr lang="en-US"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to require something because it is essential, or very important.</a:t>
            </a:r>
          </a:p>
          <a:p>
            <a:pPr marL="0" lvl="0" indent="0" algn="l" rtl="0">
              <a:spcBef>
                <a:spcPts val="0"/>
              </a:spcBef>
              <a:spcAft>
                <a:spcPts val="0"/>
              </a:spcAft>
              <a:buSzPts val="2600"/>
              <a:buNone/>
            </a:pPr>
            <a:endParaRPr dirty="0"/>
          </a:p>
          <a:p>
            <a:pPr marL="231775" lvl="0" indent="-231775" algn="l" rtl="0">
              <a:spcBef>
                <a:spcPts val="0"/>
              </a:spcBef>
              <a:spcAft>
                <a:spcPts val="0"/>
              </a:spcAft>
              <a:buSzPts val="2600"/>
              <a:buChar char="•"/>
            </a:pPr>
            <a:r>
              <a:rPr lang="en-US" i="1" dirty="0"/>
              <a:t>I need to drink water.</a:t>
            </a:r>
            <a:endParaRPr i="1" dirty="0"/>
          </a:p>
        </p:txBody>
      </p:sp>
      <p:pic>
        <p:nvPicPr>
          <p:cNvPr id="199" name="Google Shape;199;p14" descr="Food Safety outline"/>
          <p:cNvPicPr preferRelativeResize="0"/>
          <p:nvPr/>
        </p:nvPicPr>
        <p:blipFill rotWithShape="1">
          <a:blip r:embed="rId3">
            <a:alphaModFix/>
          </a:blip>
          <a:srcRect/>
          <a:stretch/>
        </p:blipFill>
        <p:spPr>
          <a:xfrm>
            <a:off x="6667931" y="1532919"/>
            <a:ext cx="1908385" cy="1908385"/>
          </a:xfrm>
          <a:prstGeom prst="rect">
            <a:avLst/>
          </a:prstGeom>
          <a:noFill/>
          <a:ln>
            <a:noFill/>
          </a:ln>
        </p:spPr>
      </p:pic>
      <p:pic>
        <p:nvPicPr>
          <p:cNvPr id="200" name="Google Shape;200;p14" descr="Water with solid fill"/>
          <p:cNvPicPr preferRelativeResize="0"/>
          <p:nvPr/>
        </p:nvPicPr>
        <p:blipFill rotWithShape="1">
          <a:blip r:embed="rId4">
            <a:alphaModFix/>
          </a:blip>
          <a:srcRect/>
          <a:stretch/>
        </p:blipFill>
        <p:spPr>
          <a:xfrm>
            <a:off x="5316684" y="2802706"/>
            <a:ext cx="1385595" cy="1385595"/>
          </a:xfrm>
          <a:prstGeom prst="rect">
            <a:avLst/>
          </a:prstGeom>
          <a:noFill/>
          <a:ln>
            <a:noFill/>
          </a:ln>
        </p:spPr>
      </p:pic>
      <p:pic>
        <p:nvPicPr>
          <p:cNvPr id="5" name="Graphic 4" descr="Sleep outline">
            <a:extLst>
              <a:ext uri="{FF2B5EF4-FFF2-40B4-BE49-F238E27FC236}">
                <a16:creationId xmlns:a16="http://schemas.microsoft.com/office/drawing/2014/main" id="{279F5326-1783-B354-2C06-31216D74CC2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100302" y="669151"/>
            <a:ext cx="1815766" cy="181576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9"/>
                                        </p:tgtEl>
                                        <p:attrNameLst>
                                          <p:attrName>style.visibility</p:attrName>
                                        </p:attrNameLst>
                                      </p:cBhvr>
                                      <p:to>
                                        <p:strVal val="visible"/>
                                      </p:to>
                                    </p:set>
                                    <p:anim calcmode="lin" valueType="num">
                                      <p:cBhvr additive="base">
                                        <p:cTn id="7" dur="500"/>
                                        <p:tgtEl>
                                          <p:spTgt spid="199"/>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00"/>
                                        </p:tgtEl>
                                        <p:attrNameLst>
                                          <p:attrName>style.visibility</p:attrName>
                                        </p:attrNameLst>
                                      </p:cBhvr>
                                      <p:to>
                                        <p:strVal val="visible"/>
                                      </p:to>
                                    </p:set>
                                    <p:anim calcmode="lin" valueType="num">
                                      <p:cBhvr additive="base">
                                        <p:cTn id="12" dur="500"/>
                                        <p:tgtEl>
                                          <p:spTgt spid="20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Shape 204"/>
        <p:cNvGrpSpPr/>
        <p:nvPr/>
      </p:nvGrpSpPr>
      <p:grpSpPr>
        <a:xfrm>
          <a:off x="0" y="0"/>
          <a:ext cx="0" cy="0"/>
          <a:chOff x="0" y="0"/>
          <a:chExt cx="0" cy="0"/>
        </a:xfrm>
      </p:grpSpPr>
      <p:pic>
        <p:nvPicPr>
          <p:cNvPr id="205" name="Google Shape;205;p15" title="Needs and Wants for Kids"/>
          <p:cNvPicPr preferRelativeResize="0">
            <a:picLocks noGrp="1"/>
          </p:cNvPicPr>
          <p:nvPr>
            <p:ph type="body" idx="1"/>
          </p:nvPr>
        </p:nvPicPr>
        <p:blipFill rotWithShape="1">
          <a:blip r:embed="rId3">
            <a:alphaModFix/>
          </a:blip>
          <a:srcRect/>
          <a:stretch/>
        </p:blipFill>
        <p:spPr>
          <a:xfrm>
            <a:off x="1533525" y="975734"/>
            <a:ext cx="6076950" cy="343376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
                                        </p:tgtEl>
                                        <p:attrNameLst>
                                          <p:attrName>style.visibility</p:attrName>
                                        </p:attrNameLst>
                                      </p:cBhvr>
                                      <p:to>
                                        <p:strVal val="visible"/>
                                      </p:to>
                                    </p:set>
                                    <p:animEffect transition="in" filter="fade">
                                      <p:cBhvr>
                                        <p:cTn id="7" dur="1"/>
                                        <p:tgtEl>
                                          <p:spTgt spid="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16"/>
          <p:cNvSpPr txBox="1">
            <a:spLocks noGrp="1"/>
          </p:cNvSpPr>
          <p:nvPr>
            <p:ph type="title"/>
          </p:nvPr>
        </p:nvSpPr>
        <p:spPr>
          <a:xfrm>
            <a:off x="685800" y="1886695"/>
            <a:ext cx="7772400" cy="1370109"/>
          </a:xfrm>
          <a:prstGeom prst="rect">
            <a:avLst/>
          </a:prstGeom>
          <a:noFill/>
          <a:ln>
            <a:noFill/>
          </a:ln>
        </p:spPr>
        <p:txBody>
          <a:bodyPr spcFirstLastPara="1" wrap="square" lIns="0" tIns="0" rIns="0" bIns="0" anchor="b" anchorCtr="0">
            <a:noAutofit/>
          </a:bodyPr>
          <a:lstStyle/>
          <a:p>
            <a:pPr marL="0" lvl="0" indent="0" algn="ctr" rtl="0">
              <a:spcBef>
                <a:spcPts val="0"/>
              </a:spcBef>
              <a:spcAft>
                <a:spcPts val="0"/>
              </a:spcAft>
              <a:buClr>
                <a:srgbClr val="FFFFFF"/>
              </a:buClr>
              <a:buSzPts val="4800"/>
              <a:buFont typeface="Calibri"/>
              <a:buNone/>
            </a:pPr>
            <a:r>
              <a:rPr lang="en-US" dirty="0"/>
              <a:t>Did your answers change?</a:t>
            </a:r>
            <a:br>
              <a:rPr lang="en-US" dirty="0"/>
            </a:br>
            <a:r>
              <a:rPr lang="en-US" sz="4000" dirty="0"/>
              <a:t>Reflect in box #3.</a:t>
            </a:r>
            <a:endParaRPr sz="40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18"/>
          <p:cNvSpPr txBox="1">
            <a:spLocks noGrp="1"/>
          </p:cNvSpPr>
          <p:nvPr>
            <p:ph type="body" idx="1"/>
          </p:nvPr>
        </p:nvSpPr>
        <p:spPr>
          <a:xfrm>
            <a:off x="457200" y="1309350"/>
            <a:ext cx="7847100" cy="3434100"/>
          </a:xfrm>
          <a:prstGeom prst="rect">
            <a:avLst/>
          </a:prstGeom>
          <a:noFill/>
          <a:ln>
            <a:noFill/>
          </a:ln>
        </p:spPr>
        <p:txBody>
          <a:bodyPr spcFirstLastPara="1" wrap="square" lIns="91425" tIns="45700" rIns="91425" bIns="45700" anchor="t" anchorCtr="0">
            <a:normAutofit/>
          </a:bodyPr>
          <a:lstStyle/>
          <a:p>
            <a:pPr marL="227013" lvl="0" indent="-227013" algn="l" rtl="0">
              <a:spcBef>
                <a:spcPts val="520"/>
              </a:spcBef>
              <a:spcAft>
                <a:spcPts val="0"/>
              </a:spcAft>
              <a:buClr>
                <a:schemeClr val="accent4"/>
              </a:buClr>
              <a:buSzPts val="2600"/>
              <a:buFont typeface="Arial"/>
              <a:buChar char="•"/>
            </a:pPr>
            <a:r>
              <a:rPr lang="en-US" dirty="0"/>
              <a:t>You </a:t>
            </a:r>
            <a:r>
              <a:rPr lang="en-US" b="1" i="1" dirty="0"/>
              <a:t>may not </a:t>
            </a:r>
            <a:r>
              <a:rPr lang="en-US" dirty="0"/>
              <a:t>move your counters after you place them!</a:t>
            </a:r>
            <a:endParaRPr dirty="0"/>
          </a:p>
          <a:p>
            <a:pPr marL="227013" lvl="0" indent="-61913" algn="l" rtl="0">
              <a:spcBef>
                <a:spcPts val="520"/>
              </a:spcBef>
              <a:spcAft>
                <a:spcPts val="0"/>
              </a:spcAft>
              <a:buClr>
                <a:schemeClr val="accent4"/>
              </a:buClr>
              <a:buSzPts val="2600"/>
              <a:buFont typeface="Arial"/>
              <a:buNone/>
            </a:pPr>
            <a:endParaRPr dirty="0"/>
          </a:p>
        </p:txBody>
      </p:sp>
      <p:sp>
        <p:nvSpPr>
          <p:cNvPr id="216" name="Google Shape;216;p1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3600"/>
              <a:buFont typeface="Calibri"/>
              <a:buNone/>
            </a:pPr>
            <a:r>
              <a:rPr lang="en-US" dirty="0"/>
              <a:t>Budget activity</a:t>
            </a:r>
            <a:endParaRPr dirty="0"/>
          </a:p>
        </p:txBody>
      </p:sp>
      <p:pic>
        <p:nvPicPr>
          <p:cNvPr id="217" name="Google Shape;217;p18"/>
          <p:cNvPicPr preferRelativeResize="0"/>
          <p:nvPr/>
        </p:nvPicPr>
        <p:blipFill>
          <a:blip r:embed="rId3">
            <a:alphaModFix/>
          </a:blip>
          <a:stretch>
            <a:fillRect/>
          </a:stretch>
        </p:blipFill>
        <p:spPr>
          <a:xfrm>
            <a:off x="594550" y="2282225"/>
            <a:ext cx="7572375" cy="1581150"/>
          </a:xfrm>
          <a:prstGeom prst="rect">
            <a:avLst/>
          </a:prstGeom>
          <a:noFill/>
          <a:ln>
            <a:noFill/>
          </a:ln>
        </p:spPr>
      </p:pic>
      <p:cxnSp>
        <p:nvCxnSpPr>
          <p:cNvPr id="218" name="Google Shape;218;p18"/>
          <p:cNvCxnSpPr/>
          <p:nvPr/>
        </p:nvCxnSpPr>
        <p:spPr>
          <a:xfrm>
            <a:off x="2297900" y="1782375"/>
            <a:ext cx="2931900" cy="1149000"/>
          </a:xfrm>
          <a:prstGeom prst="straightConnector1">
            <a:avLst/>
          </a:prstGeom>
          <a:noFill/>
          <a:ln w="38100" cap="flat" cmpd="sng">
            <a:solidFill>
              <a:srgbClr val="BCD4E9"/>
            </a:solidFill>
            <a:prstDash val="solid"/>
            <a:round/>
            <a:headEnd type="none" w="med" len="med"/>
            <a:tailEnd type="triangle" w="med" len="med"/>
          </a:ln>
        </p:spPr>
      </p:cxnSp>
      <p:sp>
        <p:nvSpPr>
          <p:cNvPr id="219" name="Google Shape;219;p18"/>
          <p:cNvSpPr/>
          <p:nvPr/>
        </p:nvSpPr>
        <p:spPr>
          <a:xfrm>
            <a:off x="5229800" y="2757050"/>
            <a:ext cx="427800" cy="427800"/>
          </a:xfrm>
          <a:prstGeom prst="ellipse">
            <a:avLst/>
          </a:prstGeom>
          <a:solidFill>
            <a:schemeClr val="accent6"/>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18"/>
          <p:cNvSpPr/>
          <p:nvPr/>
        </p:nvSpPr>
        <p:spPr>
          <a:xfrm>
            <a:off x="5905150" y="2757050"/>
            <a:ext cx="427800" cy="427800"/>
          </a:xfrm>
          <a:prstGeom prst="ellipse">
            <a:avLst/>
          </a:prstGeom>
          <a:solidFill>
            <a:schemeClr val="accent6"/>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8"/>
          <p:cNvSpPr/>
          <p:nvPr/>
        </p:nvSpPr>
        <p:spPr>
          <a:xfrm>
            <a:off x="6580500" y="2757050"/>
            <a:ext cx="427800" cy="427800"/>
          </a:xfrm>
          <a:prstGeom prst="ellipse">
            <a:avLst/>
          </a:prstGeom>
          <a:solidFill>
            <a:schemeClr val="accent6"/>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1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3600"/>
              <a:buFont typeface="Calibri"/>
              <a:buNone/>
            </a:pPr>
            <a:r>
              <a:rPr lang="en-US" dirty="0"/>
              <a:t>Did you run out?</a:t>
            </a:r>
            <a:endParaRPr dirty="0"/>
          </a:p>
        </p:txBody>
      </p:sp>
      <p:sp>
        <p:nvSpPr>
          <p:cNvPr id="227" name="Google Shape;227;p19"/>
          <p:cNvSpPr txBox="1"/>
          <p:nvPr/>
        </p:nvSpPr>
        <p:spPr>
          <a:xfrm>
            <a:off x="457200" y="1380675"/>
            <a:ext cx="4796400" cy="3276000"/>
          </a:xfrm>
          <a:prstGeom prst="rect">
            <a:avLst/>
          </a:prstGeom>
          <a:noFill/>
          <a:ln>
            <a:noFill/>
          </a:ln>
        </p:spPr>
        <p:txBody>
          <a:bodyPr spcFirstLastPara="1" wrap="square" lIns="91425" tIns="45700" rIns="91425" bIns="45700" anchor="t" anchorCtr="0">
            <a:normAutofit/>
          </a:bodyPr>
          <a:lstStyle/>
          <a:p>
            <a:pPr marL="227013" marR="0" lvl="0" indent="-227013" algn="l" rtl="0">
              <a:lnSpc>
                <a:spcPct val="100000"/>
              </a:lnSpc>
              <a:spcBef>
                <a:spcPts val="0"/>
              </a:spcBef>
              <a:spcAft>
                <a:spcPts val="0"/>
              </a:spcAft>
              <a:buClr>
                <a:schemeClr val="accent4"/>
              </a:buClr>
              <a:buSzPts val="2800"/>
              <a:buFont typeface="Arial"/>
              <a:buChar char="•"/>
            </a:pPr>
            <a:r>
              <a:rPr lang="en-US" sz="2600" b="0" i="0" u="none" strike="noStrike" cap="none" dirty="0">
                <a:solidFill>
                  <a:schemeClr val="dk1"/>
                </a:solidFill>
                <a:latin typeface="Calibri" panose="020F0502020204030204" pitchFamily="34" charset="0"/>
                <a:ea typeface="Calibri"/>
                <a:cs typeface="Calibri" panose="020F0502020204030204" pitchFamily="34" charset="0"/>
                <a:sym typeface="Calibri"/>
              </a:rPr>
              <a:t>Reflect in box #4.</a:t>
            </a:r>
            <a:endParaRPr sz="2600" dirty="0">
              <a:latin typeface="Calibri" panose="020F0502020204030204" pitchFamily="34" charset="0"/>
              <a:cs typeface="Calibri" panose="020F0502020204030204" pitchFamily="34" charset="0"/>
            </a:endParaRPr>
          </a:p>
          <a:p>
            <a:pPr marL="227012" marR="0" lvl="0" indent="-227012" algn="l" rtl="0">
              <a:lnSpc>
                <a:spcPct val="100000"/>
              </a:lnSpc>
              <a:spcBef>
                <a:spcPts val="560"/>
              </a:spcBef>
              <a:spcAft>
                <a:spcPts val="0"/>
              </a:spcAft>
              <a:buClr>
                <a:schemeClr val="accent4"/>
              </a:buClr>
              <a:buSzPts val="2800"/>
              <a:buFont typeface="Arial"/>
              <a:buChar char="•"/>
            </a:pPr>
            <a:r>
              <a:rPr lang="en-US" sz="2600" b="0" i="0" u="none" strike="noStrike" cap="none" dirty="0">
                <a:solidFill>
                  <a:schemeClr val="dk1"/>
                </a:solidFill>
                <a:latin typeface="Calibri" panose="020F0502020204030204" pitchFamily="34" charset="0"/>
                <a:ea typeface="Calibri"/>
                <a:cs typeface="Calibri" panose="020F0502020204030204" pitchFamily="34" charset="0"/>
                <a:sym typeface="Calibri"/>
              </a:rPr>
              <a:t>Let’s try again. You may move your counters around.</a:t>
            </a:r>
            <a:endParaRPr sz="2600" dirty="0">
              <a:latin typeface="Calibri" panose="020F0502020204030204" pitchFamily="34" charset="0"/>
              <a:cs typeface="Calibri" panose="020F0502020204030204" pitchFamily="34" charset="0"/>
            </a:endParaRPr>
          </a:p>
          <a:p>
            <a:pPr marL="227013" marR="0" lvl="0" indent="-61913" algn="l" rtl="0">
              <a:lnSpc>
                <a:spcPct val="100000"/>
              </a:lnSpc>
              <a:spcBef>
                <a:spcPts val="520"/>
              </a:spcBef>
              <a:spcAft>
                <a:spcPts val="0"/>
              </a:spcAft>
              <a:buClr>
                <a:schemeClr val="accent4"/>
              </a:buClr>
              <a:buSzPts val="2600"/>
              <a:buFont typeface="Arial"/>
              <a:buNone/>
            </a:pPr>
            <a:endParaRPr sz="2600" b="0" i="0" u="none" strike="noStrike" cap="none" dirty="0">
              <a:solidFill>
                <a:schemeClr val="dk1"/>
              </a:solidFill>
              <a:latin typeface="Calibri"/>
              <a:ea typeface="Calibri"/>
              <a:cs typeface="Calibri"/>
              <a:sym typeface="Calibri"/>
            </a:endParaRPr>
          </a:p>
        </p:txBody>
      </p:sp>
      <p:pic>
        <p:nvPicPr>
          <p:cNvPr id="228" name="Google Shape;228;p19"/>
          <p:cNvPicPr preferRelativeResize="0"/>
          <p:nvPr/>
        </p:nvPicPr>
        <p:blipFill rotWithShape="1">
          <a:blip r:embed="rId3">
            <a:alphaModFix/>
          </a:blip>
          <a:srcRect/>
          <a:stretch/>
        </p:blipFill>
        <p:spPr>
          <a:xfrm>
            <a:off x="5253600" y="1755027"/>
            <a:ext cx="3569434" cy="1633446"/>
          </a:xfrm>
          <a:prstGeom prst="rect">
            <a:avLst/>
          </a:prstGeom>
          <a:noFill/>
          <a:ln w="28575" cap="flat" cmpd="sng">
            <a:solidFill>
              <a:srgbClr val="659298"/>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20"/>
          <p:cNvSpPr txBox="1">
            <a:spLocks noGrp="1"/>
          </p:cNvSpPr>
          <p:nvPr>
            <p:ph type="title" idx="4294967295"/>
          </p:nvPr>
        </p:nvSpPr>
        <p:spPr>
          <a:xfrm>
            <a:off x="1065475" y="1044694"/>
            <a:ext cx="7150100" cy="2465388"/>
          </a:xfrm>
          <a:prstGeom prst="rect">
            <a:avLst/>
          </a:prstGeom>
          <a:noFill/>
          <a:ln>
            <a:noFill/>
          </a:ln>
        </p:spPr>
        <p:txBody>
          <a:bodyPr spcFirstLastPara="1" wrap="square" lIns="0" tIns="0" rIns="0" bIns="0" anchor="b" anchorCtr="0">
            <a:noAutofit/>
          </a:bodyPr>
          <a:lstStyle/>
          <a:p>
            <a:pPr marL="0" lvl="0" indent="0" algn="ctr" rtl="0">
              <a:spcBef>
                <a:spcPts val="0"/>
              </a:spcBef>
              <a:spcAft>
                <a:spcPts val="0"/>
              </a:spcAft>
              <a:buClr>
                <a:srgbClr val="FFFFFF"/>
              </a:buClr>
              <a:buSzPts val="5400"/>
              <a:buFont typeface="Calibri"/>
              <a:buNone/>
            </a:pPr>
            <a:r>
              <a:rPr lang="en-US" sz="5400" dirty="0"/>
              <a:t>Your toilet is broken. It costs 2 counters to fix. Can you fix it?</a:t>
            </a:r>
            <a:endParaRPr dirty="0"/>
          </a:p>
        </p:txBody>
      </p:sp>
      <p:pic>
        <p:nvPicPr>
          <p:cNvPr id="3" name="Graphic 2" descr="Toilet Plunge with solid fill">
            <a:extLst>
              <a:ext uri="{FF2B5EF4-FFF2-40B4-BE49-F238E27FC236}">
                <a16:creationId xmlns:a16="http://schemas.microsoft.com/office/drawing/2014/main" id="{24B94FA7-AD21-5C96-B0F9-A2A415DCA36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262695" y="2970347"/>
            <a:ext cx="1884855" cy="1884855"/>
          </a:xfrm>
          <a:prstGeom prst="rect">
            <a:avLst/>
          </a:prstGeom>
        </p:spPr>
      </p:pic>
      <p:pic>
        <p:nvPicPr>
          <p:cNvPr id="5" name="Graphic 4" descr="Toilet outline">
            <a:extLst>
              <a:ext uri="{FF2B5EF4-FFF2-40B4-BE49-F238E27FC236}">
                <a16:creationId xmlns:a16="http://schemas.microsoft.com/office/drawing/2014/main" id="{AEE651C2-8F76-1C28-EDC9-3CEC9492A17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26093" y="2866112"/>
            <a:ext cx="2006827" cy="200682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dirty="0"/>
              <a:t>But I Need It!</a:t>
            </a:r>
            <a:endParaRPr dirty="0"/>
          </a:p>
        </p:txBody>
      </p:sp>
      <p:sp>
        <p:nvSpPr>
          <p:cNvPr id="95" name="Google Shape;95;p2"/>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p>
            <a:pPr marL="0" marR="34289" lvl="0" indent="0" algn="l" rtl="0">
              <a:spcBef>
                <a:spcPts val="0"/>
              </a:spcBef>
              <a:spcAft>
                <a:spcPts val="0"/>
              </a:spcAft>
              <a:buSzPts val="2600"/>
              <a:buNone/>
            </a:pPr>
            <a:r>
              <a:rPr lang="en-US" dirty="0"/>
              <a:t>Want vs. Need</a:t>
            </a:r>
            <a:endParaRPr dirty="0"/>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21"/>
          <p:cNvSpPr txBox="1">
            <a:spLocks noGrp="1"/>
          </p:cNvSpPr>
          <p:nvPr>
            <p:ph type="title" idx="4294967295"/>
          </p:nvPr>
        </p:nvSpPr>
        <p:spPr>
          <a:xfrm>
            <a:off x="1319917" y="1012880"/>
            <a:ext cx="7067550" cy="2463800"/>
          </a:xfrm>
          <a:prstGeom prst="rect">
            <a:avLst/>
          </a:prstGeom>
          <a:noFill/>
          <a:ln>
            <a:noFill/>
          </a:ln>
        </p:spPr>
        <p:txBody>
          <a:bodyPr spcFirstLastPara="1" wrap="square" lIns="0" tIns="0" rIns="0" bIns="0" anchor="b" anchorCtr="0">
            <a:noAutofit/>
          </a:bodyPr>
          <a:lstStyle/>
          <a:p>
            <a:pPr marL="0" lvl="0" indent="0" algn="ctr" rtl="0">
              <a:spcBef>
                <a:spcPts val="0"/>
              </a:spcBef>
              <a:spcAft>
                <a:spcPts val="0"/>
              </a:spcAft>
              <a:buClr>
                <a:srgbClr val="FFFFFF"/>
              </a:buClr>
              <a:buSzPts val="5400"/>
              <a:buFont typeface="Calibri"/>
              <a:buNone/>
            </a:pPr>
            <a:r>
              <a:rPr lang="en-US" sz="5400" dirty="0"/>
              <a:t>A birthday gift for your sister costs 1 counter. Can you buy it?</a:t>
            </a:r>
            <a:endParaRPr dirty="0"/>
          </a:p>
        </p:txBody>
      </p:sp>
      <p:pic>
        <p:nvPicPr>
          <p:cNvPr id="3" name="Graphic 2" descr="Present outline">
            <a:extLst>
              <a:ext uri="{FF2B5EF4-FFF2-40B4-BE49-F238E27FC236}">
                <a16:creationId xmlns:a16="http://schemas.microsoft.com/office/drawing/2014/main" id="{595CC52E-B32C-E820-56F7-621865B56B5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82043" y="2690747"/>
            <a:ext cx="2167003" cy="216700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22"/>
          <p:cNvSpPr txBox="1">
            <a:spLocks noGrp="1"/>
          </p:cNvSpPr>
          <p:nvPr>
            <p:ph type="title" idx="4294967295"/>
          </p:nvPr>
        </p:nvSpPr>
        <p:spPr>
          <a:xfrm>
            <a:off x="1463040" y="815246"/>
            <a:ext cx="6915150" cy="2932113"/>
          </a:xfrm>
          <a:prstGeom prst="rect">
            <a:avLst/>
          </a:prstGeom>
          <a:noFill/>
          <a:ln>
            <a:noFill/>
          </a:ln>
        </p:spPr>
        <p:txBody>
          <a:bodyPr spcFirstLastPara="1" wrap="square" lIns="0" tIns="0" rIns="0" bIns="0" anchor="b" anchorCtr="0">
            <a:noAutofit/>
          </a:bodyPr>
          <a:lstStyle/>
          <a:p>
            <a:pPr marL="0" lvl="0" indent="0" algn="ctr" rtl="0">
              <a:spcBef>
                <a:spcPts val="0"/>
              </a:spcBef>
              <a:spcAft>
                <a:spcPts val="0"/>
              </a:spcAft>
              <a:buClr>
                <a:srgbClr val="FFFFFF"/>
              </a:buClr>
              <a:buSzPts val="5400"/>
              <a:buFont typeface="Calibri"/>
              <a:buNone/>
            </a:pPr>
            <a:r>
              <a:rPr lang="en-US" sz="5400" dirty="0"/>
              <a:t>You need a new shirt.</a:t>
            </a:r>
            <a:endParaRPr sz="5400" dirty="0"/>
          </a:p>
          <a:p>
            <a:pPr marL="0" lvl="0" indent="0" algn="ctr" rtl="0">
              <a:spcBef>
                <a:spcPts val="0"/>
              </a:spcBef>
              <a:spcAft>
                <a:spcPts val="0"/>
              </a:spcAft>
              <a:buClr>
                <a:srgbClr val="FFFFFF"/>
              </a:buClr>
              <a:buSzPts val="5400"/>
              <a:buFont typeface="Calibri"/>
              <a:buNone/>
            </a:pPr>
            <a:r>
              <a:rPr lang="en-US" sz="5400" dirty="0"/>
              <a:t>It costs 2 counters.</a:t>
            </a:r>
            <a:endParaRPr sz="5400" dirty="0"/>
          </a:p>
          <a:p>
            <a:pPr marL="0" lvl="0" indent="0" algn="ctr" rtl="0">
              <a:spcBef>
                <a:spcPts val="0"/>
              </a:spcBef>
              <a:spcAft>
                <a:spcPts val="0"/>
              </a:spcAft>
              <a:buClr>
                <a:srgbClr val="FFFFFF"/>
              </a:buClr>
              <a:buSzPts val="5400"/>
              <a:buFont typeface="Calibri"/>
              <a:buNone/>
            </a:pPr>
            <a:r>
              <a:rPr lang="en-US" sz="5400" dirty="0"/>
              <a:t>Can you buy it?</a:t>
            </a:r>
            <a:endParaRPr dirty="0"/>
          </a:p>
        </p:txBody>
      </p:sp>
      <p:pic>
        <p:nvPicPr>
          <p:cNvPr id="3" name="Graphic 2" descr="Shirt outline">
            <a:extLst>
              <a:ext uri="{FF2B5EF4-FFF2-40B4-BE49-F238E27FC236}">
                <a16:creationId xmlns:a16="http://schemas.microsoft.com/office/drawing/2014/main" id="{681B8036-1932-EE2F-2623-FEF07425D0B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8129" y="2862197"/>
            <a:ext cx="1832715" cy="18327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23"/>
          <p:cNvSpPr txBox="1">
            <a:spLocks noGrp="1"/>
          </p:cNvSpPr>
          <p:nvPr>
            <p:ph type="title"/>
          </p:nvPr>
        </p:nvSpPr>
        <p:spPr>
          <a:xfrm>
            <a:off x="685800" y="1825545"/>
            <a:ext cx="7772400" cy="1492410"/>
          </a:xfrm>
          <a:prstGeom prst="rect">
            <a:avLst/>
          </a:prstGeom>
          <a:noFill/>
          <a:ln>
            <a:noFill/>
          </a:ln>
        </p:spPr>
        <p:txBody>
          <a:bodyPr spcFirstLastPara="1" wrap="square" lIns="0" tIns="45700" rIns="0" bIns="0" anchor="b" anchorCtr="0">
            <a:noAutofit/>
          </a:bodyPr>
          <a:lstStyle/>
          <a:p>
            <a:pPr marL="0" lvl="0" indent="0" algn="ctr" rtl="0">
              <a:spcBef>
                <a:spcPts val="0"/>
              </a:spcBef>
              <a:spcAft>
                <a:spcPts val="0"/>
              </a:spcAft>
              <a:buClr>
                <a:schemeClr val="accent4"/>
              </a:buClr>
              <a:buSzPts val="4800"/>
              <a:buFont typeface="Calibri"/>
              <a:buNone/>
            </a:pPr>
            <a:r>
              <a:rPr lang="en-US" dirty="0"/>
              <a:t>What do those emergencies tell you about budgets?</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4"/>
          <p:cNvSpPr txBox="1">
            <a:spLocks noGrp="1"/>
          </p:cNvSpPr>
          <p:nvPr>
            <p:ph type="body" idx="1"/>
          </p:nvPr>
        </p:nvSpPr>
        <p:spPr>
          <a:xfrm>
            <a:off x="457200" y="896922"/>
            <a:ext cx="4040188" cy="494514"/>
          </a:xfrm>
          <a:prstGeom prst="rect">
            <a:avLst/>
          </a:prstGeom>
          <a:noFill/>
          <a:ln>
            <a:noFill/>
          </a:ln>
        </p:spPr>
        <p:txBody>
          <a:bodyPr spcFirstLastPara="1" wrap="square" lIns="45700" tIns="0" rIns="45700" bIns="0" anchor="ctr" anchorCtr="0">
            <a:noAutofit/>
          </a:bodyPr>
          <a:lstStyle/>
          <a:p>
            <a:pPr marL="0" lvl="0" indent="0" algn="l" rtl="0">
              <a:spcBef>
                <a:spcPts val="0"/>
              </a:spcBef>
              <a:spcAft>
                <a:spcPts val="0"/>
              </a:spcAft>
              <a:buSzPts val="4000"/>
              <a:buNone/>
            </a:pPr>
            <a:r>
              <a:rPr lang="en-US" sz="4000" dirty="0">
                <a:solidFill>
                  <a:schemeClr val="accent4"/>
                </a:solidFill>
              </a:rPr>
              <a:t>Need</a:t>
            </a:r>
            <a:endParaRPr dirty="0">
              <a:solidFill>
                <a:schemeClr val="accent4"/>
              </a:solidFill>
            </a:endParaRPr>
          </a:p>
        </p:txBody>
      </p:sp>
      <p:sp>
        <p:nvSpPr>
          <p:cNvPr id="255" name="Google Shape;255;p24"/>
          <p:cNvSpPr txBox="1">
            <a:spLocks noGrp="1"/>
          </p:cNvSpPr>
          <p:nvPr>
            <p:ph type="body" idx="2"/>
          </p:nvPr>
        </p:nvSpPr>
        <p:spPr>
          <a:xfrm>
            <a:off x="4645027" y="896922"/>
            <a:ext cx="4041775" cy="491132"/>
          </a:xfrm>
          <a:prstGeom prst="rect">
            <a:avLst/>
          </a:prstGeom>
          <a:noFill/>
          <a:ln>
            <a:noFill/>
          </a:ln>
        </p:spPr>
        <p:txBody>
          <a:bodyPr spcFirstLastPara="1" wrap="square" lIns="45700" tIns="0" rIns="45700" bIns="0" anchor="ctr" anchorCtr="0">
            <a:noAutofit/>
          </a:bodyPr>
          <a:lstStyle/>
          <a:p>
            <a:pPr marL="0" lvl="0" indent="0" algn="l" rtl="0">
              <a:spcBef>
                <a:spcPts val="0"/>
              </a:spcBef>
              <a:spcAft>
                <a:spcPts val="0"/>
              </a:spcAft>
              <a:buSzPts val="4000"/>
              <a:buNone/>
            </a:pPr>
            <a:r>
              <a:rPr lang="en-US" sz="4000" dirty="0">
                <a:solidFill>
                  <a:schemeClr val="accent4"/>
                </a:solidFill>
              </a:rPr>
              <a:t>Want</a:t>
            </a:r>
            <a:endParaRPr dirty="0">
              <a:solidFill>
                <a:schemeClr val="accent4"/>
              </a:solidFill>
            </a:endParaRPr>
          </a:p>
        </p:txBody>
      </p:sp>
      <p:sp>
        <p:nvSpPr>
          <p:cNvPr id="256" name="Google Shape;256;p24"/>
          <p:cNvSpPr txBox="1">
            <a:spLocks noGrp="1"/>
          </p:cNvSpPr>
          <p:nvPr>
            <p:ph type="body" idx="3"/>
          </p:nvPr>
        </p:nvSpPr>
        <p:spPr>
          <a:xfrm>
            <a:off x="457200" y="1528090"/>
            <a:ext cx="4040188" cy="3242149"/>
          </a:xfrm>
          <a:prstGeom prst="rect">
            <a:avLst/>
          </a:prstGeom>
          <a:noFill/>
          <a:ln>
            <a:noFill/>
          </a:ln>
        </p:spPr>
        <p:txBody>
          <a:bodyPr spcFirstLastPara="1" wrap="square" lIns="91425" tIns="0" rIns="91425" bIns="45700" anchor="t" anchorCtr="0">
            <a:normAutofit/>
          </a:bodyPr>
          <a:lstStyle/>
          <a:p>
            <a:pPr marL="0" lvl="0" indent="0" algn="l" rtl="0">
              <a:spcBef>
                <a:spcPts val="0"/>
              </a:spcBef>
              <a:spcAft>
                <a:spcPts val="0"/>
              </a:spcAft>
              <a:buSzPts val="2400"/>
              <a:buNone/>
            </a:pPr>
            <a:r>
              <a:rPr lang="en-US" sz="2600" dirty="0"/>
              <a:t>Something that is essential to survival or a task.</a:t>
            </a:r>
            <a:endParaRPr sz="2600" dirty="0"/>
          </a:p>
          <a:p>
            <a:pPr marL="231775" lvl="0" indent="-117475" algn="l" rtl="0">
              <a:spcBef>
                <a:spcPts val="360"/>
              </a:spcBef>
              <a:spcAft>
                <a:spcPts val="0"/>
              </a:spcAft>
              <a:buSzPts val="1800"/>
              <a:buNone/>
            </a:pPr>
            <a:endParaRPr dirty="0"/>
          </a:p>
        </p:txBody>
      </p:sp>
      <p:sp>
        <p:nvSpPr>
          <p:cNvPr id="257" name="Google Shape;257;p24"/>
          <p:cNvSpPr txBox="1">
            <a:spLocks noGrp="1"/>
          </p:cNvSpPr>
          <p:nvPr>
            <p:ph type="body" idx="4"/>
          </p:nvPr>
        </p:nvSpPr>
        <p:spPr>
          <a:xfrm>
            <a:off x="4649788" y="1528090"/>
            <a:ext cx="4040188" cy="3242151"/>
          </a:xfrm>
          <a:prstGeom prst="rect">
            <a:avLst/>
          </a:prstGeom>
          <a:noFill/>
          <a:ln>
            <a:noFill/>
          </a:ln>
        </p:spPr>
        <p:txBody>
          <a:bodyPr spcFirstLastPara="1" wrap="square" lIns="91425" tIns="0" rIns="91425" bIns="45700" anchor="t" anchorCtr="0">
            <a:normAutofit/>
          </a:bodyPr>
          <a:lstStyle/>
          <a:p>
            <a:pPr marL="0" lvl="0" indent="0" algn="l" rtl="0">
              <a:spcBef>
                <a:spcPts val="0"/>
              </a:spcBef>
              <a:spcAft>
                <a:spcPts val="0"/>
              </a:spcAft>
              <a:buSzPts val="2400"/>
              <a:buNone/>
            </a:pPr>
            <a:r>
              <a:rPr lang="en-US" sz="2600" dirty="0"/>
              <a:t>Something that is desired, but not essential.</a:t>
            </a:r>
            <a:endParaRPr sz="2600" dirty="0"/>
          </a:p>
          <a:p>
            <a:pPr marL="231775" lvl="0" indent="-117475" algn="l" rtl="0">
              <a:spcBef>
                <a:spcPts val="360"/>
              </a:spcBef>
              <a:spcAft>
                <a:spcPts val="0"/>
              </a:spcAft>
              <a:buSzPts val="1800"/>
              <a:buNone/>
            </a:pPr>
            <a:endParaRPr dirty="0"/>
          </a:p>
        </p:txBody>
      </p:sp>
      <p:pic>
        <p:nvPicPr>
          <p:cNvPr id="258" name="Google Shape;258;p24" descr="Water Bottle outline"/>
          <p:cNvPicPr preferRelativeResize="0"/>
          <p:nvPr/>
        </p:nvPicPr>
        <p:blipFill rotWithShape="1">
          <a:blip r:embed="rId3">
            <a:alphaModFix/>
          </a:blip>
          <a:srcRect/>
          <a:stretch/>
        </p:blipFill>
        <p:spPr>
          <a:xfrm>
            <a:off x="1893502" y="3007087"/>
            <a:ext cx="1310615" cy="1310615"/>
          </a:xfrm>
          <a:prstGeom prst="rect">
            <a:avLst/>
          </a:prstGeom>
          <a:noFill/>
          <a:ln>
            <a:noFill/>
          </a:ln>
        </p:spPr>
      </p:pic>
      <p:pic>
        <p:nvPicPr>
          <p:cNvPr id="259" name="Google Shape;259;p24" descr="Apple outline"/>
          <p:cNvPicPr preferRelativeResize="0"/>
          <p:nvPr/>
        </p:nvPicPr>
        <p:blipFill rotWithShape="1">
          <a:blip r:embed="rId4">
            <a:alphaModFix/>
          </a:blip>
          <a:srcRect/>
          <a:stretch/>
        </p:blipFill>
        <p:spPr>
          <a:xfrm>
            <a:off x="691791" y="2383894"/>
            <a:ext cx="1160231" cy="1160231"/>
          </a:xfrm>
          <a:prstGeom prst="rect">
            <a:avLst/>
          </a:prstGeom>
          <a:noFill/>
          <a:ln>
            <a:noFill/>
          </a:ln>
        </p:spPr>
      </p:pic>
      <p:pic>
        <p:nvPicPr>
          <p:cNvPr id="260" name="Google Shape;260;p24" descr="Candy outline"/>
          <p:cNvPicPr preferRelativeResize="0"/>
          <p:nvPr/>
        </p:nvPicPr>
        <p:blipFill rotWithShape="1">
          <a:blip r:embed="rId5">
            <a:alphaModFix/>
          </a:blip>
          <a:srcRect/>
          <a:stretch/>
        </p:blipFill>
        <p:spPr>
          <a:xfrm>
            <a:off x="6597181" y="2383894"/>
            <a:ext cx="1235879" cy="1235879"/>
          </a:xfrm>
          <a:prstGeom prst="rect">
            <a:avLst/>
          </a:prstGeom>
          <a:noFill/>
          <a:ln>
            <a:noFill/>
          </a:ln>
        </p:spPr>
      </p:pic>
      <p:pic>
        <p:nvPicPr>
          <p:cNvPr id="261" name="Google Shape;261;p24" descr="Wedding cake outline"/>
          <p:cNvPicPr preferRelativeResize="0"/>
          <p:nvPr/>
        </p:nvPicPr>
        <p:blipFill rotWithShape="1">
          <a:blip r:embed="rId6">
            <a:alphaModFix/>
          </a:blip>
          <a:srcRect/>
          <a:stretch/>
        </p:blipFill>
        <p:spPr>
          <a:xfrm>
            <a:off x="5218676" y="3080730"/>
            <a:ext cx="1131965" cy="113196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25"/>
          <p:cNvSpPr txBox="1">
            <a:spLocks noGrp="1"/>
          </p:cNvSpPr>
          <p:nvPr>
            <p:ph type="title"/>
          </p:nvPr>
        </p:nvSpPr>
        <p:spPr>
          <a:xfrm>
            <a:off x="685800" y="1411654"/>
            <a:ext cx="7772400" cy="2320191"/>
          </a:xfrm>
          <a:prstGeom prst="rect">
            <a:avLst/>
          </a:prstGeom>
          <a:noFill/>
          <a:ln>
            <a:noFill/>
          </a:ln>
        </p:spPr>
        <p:txBody>
          <a:bodyPr spcFirstLastPara="1" wrap="square" lIns="0" tIns="45700" rIns="0" bIns="0" anchor="b" anchorCtr="0">
            <a:noAutofit/>
          </a:bodyPr>
          <a:lstStyle/>
          <a:p>
            <a:pPr marL="0" lvl="0" indent="0" algn="ctr" rtl="0">
              <a:spcBef>
                <a:spcPts val="0"/>
              </a:spcBef>
              <a:spcAft>
                <a:spcPts val="0"/>
              </a:spcAft>
              <a:buClr>
                <a:schemeClr val="accent4"/>
              </a:buClr>
              <a:buSzPts val="4400"/>
              <a:buFont typeface="Calibri"/>
              <a:buNone/>
            </a:pPr>
            <a:r>
              <a:rPr lang="en-US" dirty="0"/>
              <a:t>Return to box #1. Do you still think your answer was a need?</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26"/>
          <p:cNvSpPr txBox="1">
            <a:spLocks noGrp="1"/>
          </p:cNvSpPr>
          <p:nvPr>
            <p:ph type="title"/>
          </p:nvPr>
        </p:nvSpPr>
        <p:spPr>
          <a:xfrm>
            <a:off x="448197" y="1330648"/>
            <a:ext cx="3925022" cy="1951503"/>
          </a:xfrm>
          <a:prstGeom prst="rect">
            <a:avLst/>
          </a:prstGeom>
          <a:noFill/>
          <a:ln>
            <a:noFill/>
          </a:ln>
        </p:spPr>
        <p:txBody>
          <a:bodyPr spcFirstLastPara="1" wrap="square" lIns="0" tIns="45700" rIns="0" bIns="0" anchor="b" anchorCtr="0">
            <a:normAutofit/>
          </a:bodyPr>
          <a:lstStyle/>
          <a:p>
            <a:pPr marL="0" lvl="0" indent="0" algn="ctr" rtl="0">
              <a:spcBef>
                <a:spcPts val="0"/>
              </a:spcBef>
              <a:spcAft>
                <a:spcPts val="0"/>
              </a:spcAft>
              <a:buClr>
                <a:schemeClr val="accent4"/>
              </a:buClr>
              <a:buSzPts val="6000"/>
              <a:buFont typeface="Calibri"/>
              <a:buNone/>
            </a:pPr>
            <a:r>
              <a:rPr lang="en-US" sz="6000" dirty="0"/>
              <a:t>Reflect on your sheet.</a:t>
            </a:r>
            <a:endParaRPr dirty="0"/>
          </a:p>
        </p:txBody>
      </p:sp>
      <p:pic>
        <p:nvPicPr>
          <p:cNvPr id="272" name="Google Shape;272;p26"/>
          <p:cNvPicPr preferRelativeResize="0"/>
          <p:nvPr/>
        </p:nvPicPr>
        <p:blipFill rotWithShape="1">
          <a:blip r:embed="rId3">
            <a:alphaModFix/>
          </a:blip>
          <a:srcRect/>
          <a:stretch/>
        </p:blipFill>
        <p:spPr>
          <a:xfrm>
            <a:off x="4709332" y="545125"/>
            <a:ext cx="3067208" cy="438172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Essential Questions</a:t>
            </a:r>
            <a:endParaRPr dirty="0"/>
          </a:p>
        </p:txBody>
      </p:sp>
      <p:sp>
        <p:nvSpPr>
          <p:cNvPr id="101" name="Google Shape;101;p3"/>
          <p:cNvSpPr txBox="1">
            <a:spLocks noGrp="1"/>
          </p:cNvSpPr>
          <p:nvPr>
            <p:ph type="body" idx="1"/>
          </p:nvPr>
        </p:nvSpPr>
        <p:spPr>
          <a:xfrm>
            <a:off x="530352" y="2028497"/>
            <a:ext cx="7772400" cy="1442613"/>
          </a:xfrm>
          <a:prstGeom prst="rect">
            <a:avLst/>
          </a:prstGeom>
          <a:noFill/>
          <a:ln>
            <a:noFill/>
          </a:ln>
        </p:spPr>
        <p:txBody>
          <a:bodyPr spcFirstLastPara="1" wrap="square" lIns="45700" tIns="45700" rIns="45700" bIns="45700" anchor="t" anchorCtr="0">
            <a:normAutofit/>
          </a:bodyPr>
          <a:lstStyle/>
          <a:p>
            <a:pPr marL="512763" indent="-457200">
              <a:spcBef>
                <a:spcPts val="0"/>
              </a:spcBef>
            </a:pPr>
            <a:r>
              <a:rPr lang="en-US" dirty="0"/>
              <a:t>What is the difference between a want and a need?</a:t>
            </a:r>
            <a:endParaRPr dirty="0"/>
          </a:p>
          <a:p>
            <a:pPr marL="512763" indent="-457200"/>
            <a:r>
              <a:rPr lang="en-US" dirty="0"/>
              <a:t>What should I spend my money on?</a:t>
            </a:r>
            <a:endParaRPr dirty="0"/>
          </a:p>
          <a:p>
            <a:pPr marL="512763" indent="-457200"/>
            <a:r>
              <a:rPr lang="en-US" dirty="0"/>
              <a:t>How do I get what I need?</a:t>
            </a:r>
            <a:endParaRPr dirty="0"/>
          </a:p>
          <a:p>
            <a:pPr marL="55563" lvl="0" indent="0" algn="l" rtl="0">
              <a:spcBef>
                <a:spcPts val="520"/>
              </a:spcBef>
              <a:spcAft>
                <a:spcPts val="0"/>
              </a:spcAft>
              <a:buSzPts val="2600"/>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Lesson Objectives</a:t>
            </a:r>
            <a:endParaRPr dirty="0"/>
          </a:p>
        </p:txBody>
      </p:sp>
      <p:sp>
        <p:nvSpPr>
          <p:cNvPr id="107" name="Google Shape;107;p4"/>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p>
            <a:pPr marL="63500" lvl="0" indent="0" algn="l" rtl="0">
              <a:spcBef>
                <a:spcPts val="0"/>
              </a:spcBef>
              <a:spcAft>
                <a:spcPts val="0"/>
              </a:spcAft>
              <a:buSzPts val="2600"/>
              <a:buNone/>
            </a:pPr>
            <a:r>
              <a:rPr lang="en-US" dirty="0"/>
              <a:t>Recognize wants and needs as different.</a:t>
            </a:r>
            <a:endParaRPr dirty="0"/>
          </a:p>
          <a:p>
            <a:pPr marL="63500" lvl="0" indent="0" algn="l" rtl="0">
              <a:spcBef>
                <a:spcPts val="0"/>
              </a:spcBef>
              <a:spcAft>
                <a:spcPts val="0"/>
              </a:spcAft>
              <a:buSzPts val="2600"/>
              <a:buNone/>
            </a:pPr>
            <a:r>
              <a:rPr lang="en-US" dirty="0"/>
              <a:t>Express the importance of budgeting for needs.</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pic>
        <p:nvPicPr>
          <p:cNvPr id="112" name="Google Shape;112;g12b0ddccfbf_0_13"/>
          <p:cNvPicPr preferRelativeResize="0"/>
          <p:nvPr/>
        </p:nvPicPr>
        <p:blipFill rotWithShape="1">
          <a:blip r:embed="rId3">
            <a:alphaModFix/>
          </a:blip>
          <a:srcRect b="18079"/>
          <a:stretch/>
        </p:blipFill>
        <p:spPr>
          <a:xfrm>
            <a:off x="2008212" y="819798"/>
            <a:ext cx="5127576" cy="3503899"/>
          </a:xfrm>
          <a:prstGeom prst="rect">
            <a:avLst/>
          </a:prstGeom>
          <a:noFill/>
          <a:ln w="28575" cap="flat" cmpd="sng">
            <a:solidFill>
              <a:srgbClr val="659298"/>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6"/>
          <p:cNvSpPr txBox="1">
            <a:spLocks noGrp="1"/>
          </p:cNvSpPr>
          <p:nvPr>
            <p:ph type="title"/>
          </p:nvPr>
        </p:nvSpPr>
        <p:spPr>
          <a:xfrm>
            <a:off x="457200" y="310579"/>
            <a:ext cx="8229600" cy="85725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4800"/>
              <a:buFont typeface="Calibri"/>
              <a:buNone/>
            </a:pPr>
            <a:r>
              <a:rPr lang="en-US" dirty="0"/>
              <a:t>Let’s play “Do I Need It?”!</a:t>
            </a:r>
            <a:endParaRPr dirty="0"/>
          </a:p>
        </p:txBody>
      </p:sp>
      <p:sp>
        <p:nvSpPr>
          <p:cNvPr id="118" name="Google Shape;118;p6"/>
          <p:cNvSpPr txBox="1"/>
          <p:nvPr/>
        </p:nvSpPr>
        <p:spPr>
          <a:xfrm>
            <a:off x="1422087" y="3558424"/>
            <a:ext cx="2707105" cy="86177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000"/>
              <a:buFont typeface="Calibri"/>
              <a:buNone/>
            </a:pPr>
            <a:r>
              <a:rPr lang="en-US" sz="5000" b="0" i="0" u="none" strike="noStrike" cap="none" dirty="0">
                <a:solidFill>
                  <a:srgbClr val="000000"/>
                </a:solidFill>
                <a:latin typeface="Calibri"/>
                <a:ea typeface="Calibri"/>
                <a:cs typeface="Calibri"/>
                <a:sym typeface="Calibri"/>
              </a:rPr>
              <a:t>Need</a:t>
            </a:r>
            <a:endParaRPr dirty="0"/>
          </a:p>
        </p:txBody>
      </p:sp>
      <p:sp>
        <p:nvSpPr>
          <p:cNvPr id="119" name="Google Shape;119;p6"/>
          <p:cNvSpPr txBox="1"/>
          <p:nvPr/>
        </p:nvSpPr>
        <p:spPr>
          <a:xfrm>
            <a:off x="4470086" y="3552408"/>
            <a:ext cx="2707105" cy="86177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000"/>
              <a:buFont typeface="Calibri"/>
              <a:buNone/>
            </a:pPr>
            <a:r>
              <a:rPr lang="en-US" sz="5000" b="0" i="0" u="none" strike="noStrike" cap="none">
                <a:solidFill>
                  <a:srgbClr val="000000"/>
                </a:solidFill>
                <a:latin typeface="Calibri"/>
                <a:ea typeface="Calibri"/>
                <a:cs typeface="Calibri"/>
                <a:sym typeface="Calibri"/>
              </a:rPr>
              <a:t>Want</a:t>
            </a:r>
            <a:endParaRPr/>
          </a:p>
        </p:txBody>
      </p:sp>
      <p:grpSp>
        <p:nvGrpSpPr>
          <p:cNvPr id="12" name="Group 11">
            <a:extLst>
              <a:ext uri="{FF2B5EF4-FFF2-40B4-BE49-F238E27FC236}">
                <a16:creationId xmlns:a16="http://schemas.microsoft.com/office/drawing/2014/main" id="{D4E5F33C-4808-AE3D-5F36-569FF6F369EB}"/>
              </a:ext>
            </a:extLst>
          </p:cNvPr>
          <p:cNvGrpSpPr/>
          <p:nvPr/>
        </p:nvGrpSpPr>
        <p:grpSpPr>
          <a:xfrm>
            <a:off x="5085797" y="1901976"/>
            <a:ext cx="1650732" cy="1650432"/>
            <a:chOff x="5085797" y="1901976"/>
            <a:chExt cx="1650732" cy="1650432"/>
          </a:xfrm>
        </p:grpSpPr>
        <p:sp>
          <p:nvSpPr>
            <p:cNvPr id="17" name="Oval 16">
              <a:extLst>
                <a:ext uri="{FF2B5EF4-FFF2-40B4-BE49-F238E27FC236}">
                  <a16:creationId xmlns:a16="http://schemas.microsoft.com/office/drawing/2014/main" id="{1C9734E2-1785-5006-4747-9777CD00D79F}"/>
                </a:ext>
              </a:extLst>
            </p:cNvPr>
            <p:cNvSpPr/>
            <p:nvPr/>
          </p:nvSpPr>
          <p:spPr>
            <a:xfrm>
              <a:off x="5085797" y="1901976"/>
              <a:ext cx="1650732" cy="165043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Thumbs Down outline">
              <a:extLst>
                <a:ext uri="{FF2B5EF4-FFF2-40B4-BE49-F238E27FC236}">
                  <a16:creationId xmlns:a16="http://schemas.microsoft.com/office/drawing/2014/main" id="{136E4482-FCBF-FB23-97AB-F546B8C43A0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15995" y="2194785"/>
              <a:ext cx="1190335" cy="1190335"/>
            </a:xfrm>
            <a:prstGeom prst="rect">
              <a:avLst/>
            </a:prstGeom>
          </p:spPr>
        </p:pic>
      </p:grpSp>
      <p:grpSp>
        <p:nvGrpSpPr>
          <p:cNvPr id="11" name="Group 10">
            <a:extLst>
              <a:ext uri="{FF2B5EF4-FFF2-40B4-BE49-F238E27FC236}">
                <a16:creationId xmlns:a16="http://schemas.microsoft.com/office/drawing/2014/main" id="{29329885-DA99-8E1F-4F0D-BB109F699072}"/>
              </a:ext>
            </a:extLst>
          </p:cNvPr>
          <p:cNvGrpSpPr/>
          <p:nvPr/>
        </p:nvGrpSpPr>
        <p:grpSpPr>
          <a:xfrm>
            <a:off x="1950273" y="1857182"/>
            <a:ext cx="1650732" cy="1650432"/>
            <a:chOff x="1950273" y="1857182"/>
            <a:chExt cx="1650732" cy="1650432"/>
          </a:xfrm>
        </p:grpSpPr>
        <p:sp>
          <p:nvSpPr>
            <p:cNvPr id="10" name="Oval 9">
              <a:extLst>
                <a:ext uri="{FF2B5EF4-FFF2-40B4-BE49-F238E27FC236}">
                  <a16:creationId xmlns:a16="http://schemas.microsoft.com/office/drawing/2014/main" id="{1F86F0DA-D2A1-5661-A4E7-0961B2BBBC04}"/>
                </a:ext>
              </a:extLst>
            </p:cNvPr>
            <p:cNvSpPr/>
            <p:nvPr/>
          </p:nvSpPr>
          <p:spPr>
            <a:xfrm>
              <a:off x="1950273" y="1857182"/>
              <a:ext cx="1650732" cy="1650432"/>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Thumbs up sign outline">
              <a:extLst>
                <a:ext uri="{FF2B5EF4-FFF2-40B4-BE49-F238E27FC236}">
                  <a16:creationId xmlns:a16="http://schemas.microsoft.com/office/drawing/2014/main" id="{2BE2061D-60B0-4A36-6CAD-F7FC04972A2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178248" y="2022486"/>
              <a:ext cx="1194782" cy="1194782"/>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457200" y="302954"/>
            <a:ext cx="8229600" cy="857400"/>
          </a:xfrm>
          <a:prstGeom prst="rect">
            <a:avLst/>
          </a:prstGeom>
          <a:noFill/>
          <a:ln>
            <a:noFill/>
          </a:ln>
        </p:spPr>
        <p:txBody>
          <a:bodyPr spcFirstLastPara="1" wrap="square" lIns="0" tIns="45700" rIns="0" bIns="0" anchor="b" anchorCtr="0">
            <a:normAutofit/>
          </a:bodyPr>
          <a:lstStyle/>
          <a:p>
            <a:pPr lvl="0">
              <a:buSzPts val="4800"/>
            </a:pPr>
            <a:r>
              <a:rPr lang="en-US" dirty="0"/>
              <a:t>Let’s play “Do I Need It?”!</a:t>
            </a:r>
            <a:endParaRPr dirty="0"/>
          </a:p>
        </p:txBody>
      </p:sp>
      <p:sp>
        <p:nvSpPr>
          <p:cNvPr id="127" name="Google Shape;127;p7"/>
          <p:cNvSpPr txBox="1"/>
          <p:nvPr/>
        </p:nvSpPr>
        <p:spPr>
          <a:xfrm>
            <a:off x="1167595" y="3870460"/>
            <a:ext cx="2707105" cy="86177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000"/>
              <a:buFont typeface="Calibri"/>
              <a:buNone/>
            </a:pPr>
            <a:r>
              <a:rPr lang="en-US" sz="5000" b="0" i="0" u="none" strike="noStrike" cap="none" dirty="0">
                <a:solidFill>
                  <a:srgbClr val="000000"/>
                </a:solidFill>
                <a:latin typeface="Calibri"/>
                <a:ea typeface="Calibri"/>
                <a:cs typeface="Calibri"/>
                <a:sym typeface="Calibri"/>
              </a:rPr>
              <a:t>Need</a:t>
            </a:r>
            <a:endParaRPr dirty="0"/>
          </a:p>
        </p:txBody>
      </p:sp>
      <p:sp>
        <p:nvSpPr>
          <p:cNvPr id="128" name="Google Shape;128;p7"/>
          <p:cNvSpPr txBox="1"/>
          <p:nvPr/>
        </p:nvSpPr>
        <p:spPr>
          <a:xfrm>
            <a:off x="4572000" y="3876586"/>
            <a:ext cx="2707105" cy="86177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000"/>
              <a:buFont typeface="Calibri"/>
              <a:buNone/>
            </a:pPr>
            <a:r>
              <a:rPr lang="en-US" sz="5000" b="0" i="0" u="none" strike="noStrike" cap="none" dirty="0">
                <a:solidFill>
                  <a:srgbClr val="000000"/>
                </a:solidFill>
                <a:latin typeface="Calibri"/>
                <a:ea typeface="Calibri"/>
                <a:cs typeface="Calibri"/>
                <a:sym typeface="Calibri"/>
              </a:rPr>
              <a:t>Want</a:t>
            </a:r>
            <a:endParaRPr dirty="0"/>
          </a:p>
        </p:txBody>
      </p:sp>
      <p:sp>
        <p:nvSpPr>
          <p:cNvPr id="129" name="Google Shape;129;p7"/>
          <p:cNvSpPr/>
          <p:nvPr/>
        </p:nvSpPr>
        <p:spPr>
          <a:xfrm>
            <a:off x="4977565" y="2237716"/>
            <a:ext cx="2198124" cy="1495008"/>
          </a:xfrm>
          <a:prstGeom prst="rightArrow">
            <a:avLst>
              <a:gd name="adj1" fmla="val 50000"/>
              <a:gd name="adj2" fmla="val 50000"/>
            </a:avLst>
          </a:prstGeom>
          <a:solidFill>
            <a:srgbClr val="FF0000"/>
          </a:solidFill>
          <a:ln w="76200" cap="flat" cmpd="sng">
            <a:solidFill>
              <a:schemeClr val="tx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30" name="Google Shape;130;p7"/>
          <p:cNvSpPr/>
          <p:nvPr/>
        </p:nvSpPr>
        <p:spPr>
          <a:xfrm rot="10800000">
            <a:off x="1422085" y="2237715"/>
            <a:ext cx="2198124" cy="1495008"/>
          </a:xfrm>
          <a:prstGeom prst="rightArrow">
            <a:avLst>
              <a:gd name="adj1" fmla="val 50000"/>
              <a:gd name="adj2" fmla="val 50000"/>
            </a:avLst>
          </a:prstGeom>
          <a:solidFill>
            <a:srgbClr val="92D050"/>
          </a:solidFill>
          <a:ln w="762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Arial"/>
              <a:ea typeface="Arial"/>
              <a:cs typeface="Arial"/>
              <a:sym typeface="Arial"/>
            </a:endParaRPr>
          </a:p>
        </p:txBody>
      </p:sp>
      <p:sp>
        <p:nvSpPr>
          <p:cNvPr id="131" name="Google Shape;131;p7"/>
          <p:cNvSpPr txBox="1"/>
          <p:nvPr/>
        </p:nvSpPr>
        <p:spPr>
          <a:xfrm>
            <a:off x="457200" y="1202112"/>
            <a:ext cx="8229600" cy="505575"/>
          </a:xfrm>
          <a:prstGeom prst="rect">
            <a:avLst/>
          </a:prstGeom>
          <a:noFill/>
          <a:ln>
            <a:noFill/>
          </a:ln>
        </p:spPr>
        <p:txBody>
          <a:bodyPr spcFirstLastPara="1" wrap="square" lIns="91425" tIns="45700" rIns="91425" bIns="45700" anchor="t" anchorCtr="0">
            <a:normAutofit/>
          </a:bodyPr>
          <a:lstStyle/>
          <a:p>
            <a:pPr marR="0" lvl="0" algn="l" rtl="0">
              <a:lnSpc>
                <a:spcPct val="100000"/>
              </a:lnSpc>
              <a:spcBef>
                <a:spcPts val="0"/>
              </a:spcBef>
              <a:spcAft>
                <a:spcPts val="0"/>
              </a:spcAft>
              <a:buClr>
                <a:schemeClr val="accent4"/>
              </a:buClr>
              <a:buSzPts val="2400"/>
            </a:pPr>
            <a:r>
              <a:rPr lang="en-US" sz="2600" b="0" i="0" u="none" strike="noStrike" cap="none" dirty="0">
                <a:solidFill>
                  <a:schemeClr val="dk1"/>
                </a:solidFill>
                <a:latin typeface="Calibri"/>
                <a:ea typeface="Calibri"/>
                <a:cs typeface="Calibri"/>
                <a:sym typeface="Calibri"/>
              </a:rPr>
              <a:t>Keep track of your answers on your reflection sheet.</a:t>
            </a:r>
            <a:endParaRPr sz="26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9" name="Google Shape;139;g12b0ddccfbf_0_33"/>
          <p:cNvSpPr txBox="1"/>
          <p:nvPr/>
        </p:nvSpPr>
        <p:spPr>
          <a:xfrm>
            <a:off x="225787" y="1859949"/>
            <a:ext cx="2707200" cy="646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000"/>
              <a:buFont typeface="Calibri"/>
              <a:buNone/>
            </a:pPr>
            <a:r>
              <a:rPr lang="en-US" sz="3600" b="0" i="0" u="none" strike="noStrike" cap="none" dirty="0">
                <a:solidFill>
                  <a:srgbClr val="000000"/>
                </a:solidFill>
                <a:latin typeface="Calibri"/>
                <a:ea typeface="Calibri"/>
                <a:cs typeface="Calibri"/>
                <a:sym typeface="Calibri"/>
              </a:rPr>
              <a:t>Need</a:t>
            </a:r>
            <a:endParaRPr sz="3600" dirty="0"/>
          </a:p>
        </p:txBody>
      </p:sp>
      <p:sp>
        <p:nvSpPr>
          <p:cNvPr id="140" name="Google Shape;140;g12b0ddccfbf_0_33"/>
          <p:cNvSpPr txBox="1"/>
          <p:nvPr/>
        </p:nvSpPr>
        <p:spPr>
          <a:xfrm>
            <a:off x="225786" y="3460483"/>
            <a:ext cx="2707200" cy="646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000"/>
              <a:buFont typeface="Calibri"/>
              <a:buNone/>
            </a:pPr>
            <a:r>
              <a:rPr lang="en-US" sz="3600" b="0" i="0" u="none" strike="noStrike" cap="none" dirty="0">
                <a:solidFill>
                  <a:srgbClr val="000000"/>
                </a:solidFill>
                <a:latin typeface="Calibri"/>
                <a:ea typeface="Calibri"/>
                <a:cs typeface="Calibri"/>
                <a:sym typeface="Calibri"/>
              </a:rPr>
              <a:t>Want</a:t>
            </a:r>
            <a:endParaRPr sz="3600" dirty="0"/>
          </a:p>
        </p:txBody>
      </p:sp>
      <p:sp>
        <p:nvSpPr>
          <p:cNvPr id="4" name="Rounded Rectangle 3">
            <a:extLst>
              <a:ext uri="{FF2B5EF4-FFF2-40B4-BE49-F238E27FC236}">
                <a16:creationId xmlns:a16="http://schemas.microsoft.com/office/drawing/2014/main" id="{196A523E-5208-4D84-E450-9CDE26DF3C4F}"/>
              </a:ext>
            </a:extLst>
          </p:cNvPr>
          <p:cNvSpPr/>
          <p:nvPr/>
        </p:nvSpPr>
        <p:spPr>
          <a:xfrm>
            <a:off x="5938787" y="1823987"/>
            <a:ext cx="2242687" cy="1559293"/>
          </a:xfrm>
          <a:prstGeom prst="roundRect">
            <a:avLst/>
          </a:prstGeom>
          <a:solidFill>
            <a:srgbClr val="FFD201"/>
          </a:solidFill>
          <a:ln>
            <a:solidFill>
              <a:srgbClr val="FFD2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Google Shape;141;g12b0ddccfbf_0_33"/>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Transportation</a:t>
            </a:r>
            <a:endParaRPr dirty="0"/>
          </a:p>
        </p:txBody>
      </p:sp>
      <p:pic>
        <p:nvPicPr>
          <p:cNvPr id="3" name="Graphic 2" descr="Bus outline">
            <a:extLst>
              <a:ext uri="{FF2B5EF4-FFF2-40B4-BE49-F238E27FC236}">
                <a16:creationId xmlns:a16="http://schemas.microsoft.com/office/drawing/2014/main" id="{6AB932A4-DD03-F07B-C003-8261A9577AA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083165" y="1563503"/>
            <a:ext cx="2016493" cy="2016493"/>
          </a:xfrm>
          <a:prstGeom prst="rect">
            <a:avLst/>
          </a:prstGeom>
        </p:spPr>
      </p:pic>
      <p:grpSp>
        <p:nvGrpSpPr>
          <p:cNvPr id="10" name="Group 9">
            <a:extLst>
              <a:ext uri="{FF2B5EF4-FFF2-40B4-BE49-F238E27FC236}">
                <a16:creationId xmlns:a16="http://schemas.microsoft.com/office/drawing/2014/main" id="{95B74949-C78B-BCD0-3FC0-2DF287A25D6B}"/>
              </a:ext>
            </a:extLst>
          </p:cNvPr>
          <p:cNvGrpSpPr/>
          <p:nvPr/>
        </p:nvGrpSpPr>
        <p:grpSpPr>
          <a:xfrm>
            <a:off x="2728762" y="1648737"/>
            <a:ext cx="1074374" cy="1068924"/>
            <a:chOff x="1950273" y="1857182"/>
            <a:chExt cx="1650732" cy="1650432"/>
          </a:xfrm>
        </p:grpSpPr>
        <p:sp>
          <p:nvSpPr>
            <p:cNvPr id="11" name="Oval 10">
              <a:extLst>
                <a:ext uri="{FF2B5EF4-FFF2-40B4-BE49-F238E27FC236}">
                  <a16:creationId xmlns:a16="http://schemas.microsoft.com/office/drawing/2014/main" id="{8DEA0513-6FBF-AF07-1AD6-8219B489C606}"/>
                </a:ext>
              </a:extLst>
            </p:cNvPr>
            <p:cNvSpPr/>
            <p:nvPr/>
          </p:nvSpPr>
          <p:spPr>
            <a:xfrm>
              <a:off x="1950273" y="1857182"/>
              <a:ext cx="1650732" cy="1650432"/>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Graphic 11" descr="Thumbs up sign outline">
              <a:extLst>
                <a:ext uri="{FF2B5EF4-FFF2-40B4-BE49-F238E27FC236}">
                  <a16:creationId xmlns:a16="http://schemas.microsoft.com/office/drawing/2014/main" id="{267734C9-A5DF-2CAF-E34F-D75AA39862B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178248" y="2022486"/>
              <a:ext cx="1194782" cy="1194782"/>
            </a:xfrm>
            <a:prstGeom prst="rect">
              <a:avLst/>
            </a:prstGeom>
          </p:spPr>
        </p:pic>
      </p:grpSp>
      <p:grpSp>
        <p:nvGrpSpPr>
          <p:cNvPr id="13" name="Group 12">
            <a:extLst>
              <a:ext uri="{FF2B5EF4-FFF2-40B4-BE49-F238E27FC236}">
                <a16:creationId xmlns:a16="http://schemas.microsoft.com/office/drawing/2014/main" id="{2CF2AA11-A283-D57B-4A5D-9DF1C885485C}"/>
              </a:ext>
            </a:extLst>
          </p:cNvPr>
          <p:cNvGrpSpPr/>
          <p:nvPr/>
        </p:nvGrpSpPr>
        <p:grpSpPr>
          <a:xfrm>
            <a:off x="2723950" y="1648737"/>
            <a:ext cx="1074374" cy="1068924"/>
            <a:chOff x="1950273" y="1857182"/>
            <a:chExt cx="1650732" cy="1650432"/>
          </a:xfrm>
        </p:grpSpPr>
        <p:sp>
          <p:nvSpPr>
            <p:cNvPr id="14" name="Oval 13">
              <a:extLst>
                <a:ext uri="{FF2B5EF4-FFF2-40B4-BE49-F238E27FC236}">
                  <a16:creationId xmlns:a16="http://schemas.microsoft.com/office/drawing/2014/main" id="{CF7E6E95-F4F9-1831-ACF6-B20291801BAE}"/>
                </a:ext>
              </a:extLst>
            </p:cNvPr>
            <p:cNvSpPr/>
            <p:nvPr/>
          </p:nvSpPr>
          <p:spPr>
            <a:xfrm>
              <a:off x="1950273" y="1857182"/>
              <a:ext cx="1650732" cy="1650432"/>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descr="Thumbs up sign outline">
              <a:extLst>
                <a:ext uri="{FF2B5EF4-FFF2-40B4-BE49-F238E27FC236}">
                  <a16:creationId xmlns:a16="http://schemas.microsoft.com/office/drawing/2014/main" id="{84D1BD5C-50AA-84FD-A27C-0F96B34E70E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178248" y="2022486"/>
              <a:ext cx="1194782" cy="1194782"/>
            </a:xfrm>
            <a:prstGeom prst="rect">
              <a:avLst/>
            </a:prstGeom>
          </p:spPr>
        </p:pic>
      </p:grpSp>
      <p:grpSp>
        <p:nvGrpSpPr>
          <p:cNvPr id="16" name="Group 15">
            <a:extLst>
              <a:ext uri="{FF2B5EF4-FFF2-40B4-BE49-F238E27FC236}">
                <a16:creationId xmlns:a16="http://schemas.microsoft.com/office/drawing/2014/main" id="{982E20A5-E194-9002-FE99-C0371178EE26}"/>
              </a:ext>
            </a:extLst>
          </p:cNvPr>
          <p:cNvGrpSpPr/>
          <p:nvPr/>
        </p:nvGrpSpPr>
        <p:grpSpPr>
          <a:xfrm>
            <a:off x="2723950" y="3249270"/>
            <a:ext cx="1074375" cy="1068925"/>
            <a:chOff x="5085797" y="1901976"/>
            <a:chExt cx="1650732" cy="1650432"/>
          </a:xfrm>
        </p:grpSpPr>
        <p:sp>
          <p:nvSpPr>
            <p:cNvPr id="17" name="Oval 16">
              <a:extLst>
                <a:ext uri="{FF2B5EF4-FFF2-40B4-BE49-F238E27FC236}">
                  <a16:creationId xmlns:a16="http://schemas.microsoft.com/office/drawing/2014/main" id="{9599B2CF-3DC0-A127-3728-9D57D89F2A58}"/>
                </a:ext>
              </a:extLst>
            </p:cNvPr>
            <p:cNvSpPr/>
            <p:nvPr/>
          </p:nvSpPr>
          <p:spPr>
            <a:xfrm>
              <a:off x="5085797" y="1901976"/>
              <a:ext cx="1650732" cy="165043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Graphic 17" descr="Thumbs Down outline">
              <a:extLst>
                <a:ext uri="{FF2B5EF4-FFF2-40B4-BE49-F238E27FC236}">
                  <a16:creationId xmlns:a16="http://schemas.microsoft.com/office/drawing/2014/main" id="{0531E626-8180-9199-0808-37744944DCD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315995" y="2194785"/>
              <a:ext cx="1190335" cy="1190335"/>
            </a:xfrm>
            <a:prstGeom prst="rect">
              <a:avLst/>
            </a:prstGeom>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8" name="Google Shape;148;g12b0ddccfbf_0_85"/>
          <p:cNvSpPr txBox="1"/>
          <p:nvPr/>
        </p:nvSpPr>
        <p:spPr>
          <a:xfrm>
            <a:off x="225787" y="1859949"/>
            <a:ext cx="2707200" cy="646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000"/>
              <a:buFont typeface="Calibri"/>
              <a:buNone/>
            </a:pPr>
            <a:r>
              <a:rPr lang="en-US" sz="3600" b="0" i="0" u="none" strike="noStrike" cap="none">
                <a:solidFill>
                  <a:srgbClr val="000000"/>
                </a:solidFill>
                <a:latin typeface="Calibri"/>
                <a:ea typeface="Calibri"/>
                <a:cs typeface="Calibri"/>
                <a:sym typeface="Calibri"/>
              </a:rPr>
              <a:t>Need</a:t>
            </a:r>
            <a:endParaRPr sz="3600"/>
          </a:p>
        </p:txBody>
      </p:sp>
      <p:sp>
        <p:nvSpPr>
          <p:cNvPr id="149" name="Google Shape;149;g12b0ddccfbf_0_85"/>
          <p:cNvSpPr txBox="1"/>
          <p:nvPr/>
        </p:nvSpPr>
        <p:spPr>
          <a:xfrm>
            <a:off x="225786" y="3460483"/>
            <a:ext cx="2707200" cy="646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000"/>
              <a:buFont typeface="Calibri"/>
              <a:buNone/>
            </a:pPr>
            <a:r>
              <a:rPr lang="en-US" sz="3600" b="0" i="0" u="none" strike="noStrike" cap="none">
                <a:solidFill>
                  <a:srgbClr val="000000"/>
                </a:solidFill>
                <a:latin typeface="Calibri"/>
                <a:ea typeface="Calibri"/>
                <a:cs typeface="Calibri"/>
                <a:sym typeface="Calibri"/>
              </a:rPr>
              <a:t>Want</a:t>
            </a:r>
            <a:endParaRPr sz="3600"/>
          </a:p>
        </p:txBody>
      </p:sp>
      <p:sp>
        <p:nvSpPr>
          <p:cNvPr id="4" name="Rounded Rectangle 3">
            <a:extLst>
              <a:ext uri="{FF2B5EF4-FFF2-40B4-BE49-F238E27FC236}">
                <a16:creationId xmlns:a16="http://schemas.microsoft.com/office/drawing/2014/main" id="{7EB2F38E-0948-C929-69C2-2FE1C36677E1}"/>
              </a:ext>
            </a:extLst>
          </p:cNvPr>
          <p:cNvSpPr/>
          <p:nvPr/>
        </p:nvSpPr>
        <p:spPr>
          <a:xfrm>
            <a:off x="6086440" y="1520728"/>
            <a:ext cx="2026117" cy="2107932"/>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Google Shape;150;g12b0ddccfbf_0_8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Headphones</a:t>
            </a:r>
            <a:endParaRPr dirty="0"/>
          </a:p>
        </p:txBody>
      </p:sp>
      <p:pic>
        <p:nvPicPr>
          <p:cNvPr id="3" name="Graphic 2" descr="Headphones outline">
            <a:extLst>
              <a:ext uri="{FF2B5EF4-FFF2-40B4-BE49-F238E27FC236}">
                <a16:creationId xmlns:a16="http://schemas.microsoft.com/office/drawing/2014/main" id="{F7444673-040C-D0DA-9468-0D9554EE8DC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977288" y="1384238"/>
            <a:ext cx="2244422" cy="2244422"/>
          </a:xfrm>
          <a:prstGeom prst="rect">
            <a:avLst/>
          </a:prstGeom>
        </p:spPr>
      </p:pic>
      <p:grpSp>
        <p:nvGrpSpPr>
          <p:cNvPr id="13" name="Group 12">
            <a:extLst>
              <a:ext uri="{FF2B5EF4-FFF2-40B4-BE49-F238E27FC236}">
                <a16:creationId xmlns:a16="http://schemas.microsoft.com/office/drawing/2014/main" id="{7E305CA3-7E66-FBFE-1E74-28AB1FDEC5E8}"/>
              </a:ext>
            </a:extLst>
          </p:cNvPr>
          <p:cNvGrpSpPr/>
          <p:nvPr/>
        </p:nvGrpSpPr>
        <p:grpSpPr>
          <a:xfrm>
            <a:off x="2690262" y="1648737"/>
            <a:ext cx="1074374" cy="1068924"/>
            <a:chOff x="1950273" y="1857182"/>
            <a:chExt cx="1650732" cy="1650432"/>
          </a:xfrm>
        </p:grpSpPr>
        <p:sp>
          <p:nvSpPr>
            <p:cNvPr id="14" name="Oval 13">
              <a:extLst>
                <a:ext uri="{FF2B5EF4-FFF2-40B4-BE49-F238E27FC236}">
                  <a16:creationId xmlns:a16="http://schemas.microsoft.com/office/drawing/2014/main" id="{0EB0346C-FDF9-A486-5BF3-02E8706732A6}"/>
                </a:ext>
              </a:extLst>
            </p:cNvPr>
            <p:cNvSpPr/>
            <p:nvPr/>
          </p:nvSpPr>
          <p:spPr>
            <a:xfrm>
              <a:off x="1950273" y="1857182"/>
              <a:ext cx="1650732" cy="1650432"/>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descr="Thumbs up sign outline">
              <a:extLst>
                <a:ext uri="{FF2B5EF4-FFF2-40B4-BE49-F238E27FC236}">
                  <a16:creationId xmlns:a16="http://schemas.microsoft.com/office/drawing/2014/main" id="{3B84CD31-51F8-3B1A-E68D-01DF442B596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178248" y="2022486"/>
              <a:ext cx="1194782" cy="1194782"/>
            </a:xfrm>
            <a:prstGeom prst="rect">
              <a:avLst/>
            </a:prstGeom>
          </p:spPr>
        </p:pic>
      </p:grpSp>
      <p:grpSp>
        <p:nvGrpSpPr>
          <p:cNvPr id="16" name="Group 15">
            <a:extLst>
              <a:ext uri="{FF2B5EF4-FFF2-40B4-BE49-F238E27FC236}">
                <a16:creationId xmlns:a16="http://schemas.microsoft.com/office/drawing/2014/main" id="{3BFEA0F6-BEB2-1C0B-E390-8F3E98FEA1DD}"/>
              </a:ext>
            </a:extLst>
          </p:cNvPr>
          <p:cNvGrpSpPr/>
          <p:nvPr/>
        </p:nvGrpSpPr>
        <p:grpSpPr>
          <a:xfrm>
            <a:off x="2723950" y="3249270"/>
            <a:ext cx="1074375" cy="1068925"/>
            <a:chOff x="5085797" y="1901976"/>
            <a:chExt cx="1650732" cy="1650432"/>
          </a:xfrm>
        </p:grpSpPr>
        <p:sp>
          <p:nvSpPr>
            <p:cNvPr id="17" name="Oval 16">
              <a:extLst>
                <a:ext uri="{FF2B5EF4-FFF2-40B4-BE49-F238E27FC236}">
                  <a16:creationId xmlns:a16="http://schemas.microsoft.com/office/drawing/2014/main" id="{9002A3FF-123B-B6E5-D6A9-5FBAF5AF4766}"/>
                </a:ext>
              </a:extLst>
            </p:cNvPr>
            <p:cNvSpPr/>
            <p:nvPr/>
          </p:nvSpPr>
          <p:spPr>
            <a:xfrm>
              <a:off x="5085797" y="1901976"/>
              <a:ext cx="1650732" cy="165043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Graphic 17" descr="Thumbs Down outline">
              <a:extLst>
                <a:ext uri="{FF2B5EF4-FFF2-40B4-BE49-F238E27FC236}">
                  <a16:creationId xmlns:a16="http://schemas.microsoft.com/office/drawing/2014/main" id="{3104551B-81FD-79E4-1693-FB067C3D666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315995" y="2194785"/>
              <a:ext cx="1190335" cy="1190335"/>
            </a:xfrm>
            <a:prstGeom prst="rect">
              <a:avLst/>
            </a:prstGeom>
          </p:spPr>
        </p:pic>
      </p:grpSp>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1406</TotalTime>
  <Words>383</Words>
  <Application>Microsoft Macintosh PowerPoint</Application>
  <PresentationFormat>On-screen Show (16:9)</PresentationFormat>
  <Paragraphs>65</Paragraphs>
  <Slides>25</Slides>
  <Notes>25</Notes>
  <HiddenSlides>2</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Arial</vt:lpstr>
      <vt:lpstr>Calibri</vt:lpstr>
      <vt:lpstr>Noto Sans Symbols</vt:lpstr>
      <vt:lpstr>LEARN theme</vt:lpstr>
      <vt:lpstr>LEARN theme</vt:lpstr>
      <vt:lpstr>PowerPoint Presentation</vt:lpstr>
      <vt:lpstr>But I Need It!</vt:lpstr>
      <vt:lpstr>Essential Questions</vt:lpstr>
      <vt:lpstr>Lesson Objectives</vt:lpstr>
      <vt:lpstr>PowerPoint Presentation</vt:lpstr>
      <vt:lpstr>Let’s play “Do I Need It?”!</vt:lpstr>
      <vt:lpstr>Let’s play “Do I Need It?”!</vt:lpstr>
      <vt:lpstr>Transportation</vt:lpstr>
      <vt:lpstr>Headphones</vt:lpstr>
      <vt:lpstr>Water</vt:lpstr>
      <vt:lpstr>Computer</vt:lpstr>
      <vt:lpstr>Candy</vt:lpstr>
      <vt:lpstr>Groceries</vt:lpstr>
      <vt:lpstr>Need</vt:lpstr>
      <vt:lpstr>PowerPoint Presentation</vt:lpstr>
      <vt:lpstr>Did your answers change? Reflect in box #3.</vt:lpstr>
      <vt:lpstr>Budget activity</vt:lpstr>
      <vt:lpstr>Did you run out?</vt:lpstr>
      <vt:lpstr>Your toilet is broken. It costs 2 counters to fix. Can you fix it?</vt:lpstr>
      <vt:lpstr>A birthday gift for your sister costs 1 counter. Can you buy it?</vt:lpstr>
      <vt:lpstr>You need a new shirt. It costs 2 counters. Can you buy it?</vt:lpstr>
      <vt:lpstr>What do those emergencies tell you about budgets?</vt:lpstr>
      <vt:lpstr>PowerPoint Presentation</vt:lpstr>
      <vt:lpstr>Return to box #1. Do you still think your answer was a need?</vt:lpstr>
      <vt:lpstr>Reflect on your sheet.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K20 Center</dc:creator>
  <cp:lastModifiedBy>Shogren, Caitlin E.</cp:lastModifiedBy>
  <cp:revision>6</cp:revision>
  <dcterms:created xsi:type="dcterms:W3CDTF">2022-03-14T17:17:16Z</dcterms:created>
  <dcterms:modified xsi:type="dcterms:W3CDTF">2022-07-01T16:06:54Z</dcterms:modified>
</cp:coreProperties>
</file>