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onstanti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TJ9fSs8QrZhszX2hu2MES7+0A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nstanti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nstantia-italic.fntdata"/><Relationship Id="rId6" Type="http://schemas.openxmlformats.org/officeDocument/2006/relationships/slide" Target="slides/slide1.xml"/><Relationship Id="rId18" Type="http://schemas.openxmlformats.org/officeDocument/2006/relationships/font" Target="fonts/Constanti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17e729a7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917e729a7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17e729a7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917e729a7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5ea2a1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905ea2a1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7e729a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917e729a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7e729a7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917e729a7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17e729a7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917e729a7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3c4bec00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93c4bec00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17e729a7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917e729a7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83" lvl="1" marL="91440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2" type="body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>
  <p:cSld name="Logo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>
  <p:cSld name="Title and body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red">
  <p:cSld name="Title and body red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yellow">
  <p:cSld name="Title and body yellow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5ea2a1ad_0_64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905ea2a1ad_0_64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74" name="Google Shape;74;g905ea2a1ad_0_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" type="body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2" type="body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3" type="body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4" type="body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Tx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sp>
        <p:nvSpPr>
          <p:cNvPr id="24" name="Google Shape;24;p26"/>
          <p:cNvSpPr txBox="1"/>
          <p:nvPr>
            <p:ph idx="2" type="body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pic>
        <p:nvPicPr>
          <p:cNvPr id="25" name="Google Shape;2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hyperlink" Target="https://www.flickr.com/photos/70387215@N00/3550755709" TargetMode="External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17e729a7c_0_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Peer Review</a:t>
            </a:r>
            <a:endParaRPr/>
          </a:p>
        </p:txBody>
      </p:sp>
      <p:sp>
        <p:nvSpPr>
          <p:cNvPr id="143" name="Google Shape;143;g917e729a7c_0_42"/>
          <p:cNvSpPr txBox="1"/>
          <p:nvPr>
            <p:ph idx="1" type="body"/>
          </p:nvPr>
        </p:nvSpPr>
        <p:spPr>
          <a:xfrm>
            <a:off x="457200" y="1200150"/>
            <a:ext cx="6804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Read through your partner’s paragraph.  Use the Peer Review Rubric to discuss the use of evidence and reasoning.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How did using evidence and reasoning help you argue your claim during Lines of Agreement?</a:t>
            </a:r>
            <a:endParaRPr b="1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How did using evidence and reasoning help or hinder your writing process?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17e729a7c_0_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Tweet Up </a:t>
            </a:r>
            <a:endParaRPr/>
          </a:p>
        </p:txBody>
      </p:sp>
      <p:sp>
        <p:nvSpPr>
          <p:cNvPr id="149" name="Google Shape;149;g917e729a7c_0_63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Using 140 characters: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How can you use evidence and reasoning outside of writing?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*Remember, spaces count as characters!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*Create a hashtag!</a:t>
            </a:r>
            <a:endParaRPr/>
          </a:p>
        </p:txBody>
      </p:sp>
      <p:pic>
        <p:nvPicPr>
          <p:cNvPr id="150" name="Google Shape;150;g917e729a7c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4100" y="1215778"/>
            <a:ext cx="2940395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Writing is Elementary,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My Dear Watson</a:t>
            </a:r>
            <a:endParaRPr/>
          </a:p>
        </p:txBody>
      </p:sp>
      <p:sp>
        <p:nvSpPr>
          <p:cNvPr id="84" name="Google Shape;84;p2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/>
          <a:p>
            <a:pPr indent="0" lvl="0" marL="0" marR="342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English language arts</a:t>
            </a:r>
            <a:endParaRPr/>
          </a:p>
          <a:p>
            <a:pPr indent="0" lvl="0" marL="0" marR="342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Grade 9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5ea2a1ad_0_0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g905ea2a1ad_0_0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Why is it important to construct a strong, logical argument that is supported by evidence?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7e729a7c_0_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</a:t>
            </a:r>
            <a:endParaRPr/>
          </a:p>
        </p:txBody>
      </p:sp>
      <p:sp>
        <p:nvSpPr>
          <p:cNvPr id="96" name="Google Shape;96;g917e729a7c_0_0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Students will be able to write a strong, logically constructed argumentative paragraph.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7e729a7c_0_8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Two Minute Free Write</a:t>
            </a:r>
            <a:endParaRPr/>
          </a:p>
        </p:txBody>
      </p:sp>
      <p:sp>
        <p:nvSpPr>
          <p:cNvPr id="102" name="Google Shape;102;g917e729a7c_0_8"/>
          <p:cNvSpPr txBox="1"/>
          <p:nvPr>
            <p:ph idx="1" type="body"/>
          </p:nvPr>
        </p:nvSpPr>
        <p:spPr>
          <a:xfrm>
            <a:off x="5286500" y="1828225"/>
            <a:ext cx="35829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Smitty was hired by a security company. On his first day on the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job, Smitty Claims a robber pelted him with eggs from a carton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and grabbed the sack of money he was carrying to the truck.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Do you believe Smitty’s story? What evidence can you find to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support or contradict his story?</a:t>
            </a:r>
            <a:endParaRPr sz="2000"/>
          </a:p>
        </p:txBody>
      </p:sp>
      <p:pic>
        <p:nvPicPr>
          <p:cNvPr id="103" name="Google Shape;103;g917e729a7c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02125"/>
            <a:ext cx="4572609" cy="23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917e729a7c_0_8"/>
          <p:cNvSpPr txBox="1"/>
          <p:nvPr/>
        </p:nvSpPr>
        <p:spPr>
          <a:xfrm>
            <a:off x="578275" y="3910875"/>
            <a:ext cx="44514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chemeClr val="dk1"/>
                </a:solidFill>
              </a:rPr>
              <a:t>May 11, 2014 Slylock Fox Brain boggler. (n.d.). Retrieved June 09, 2016, from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rgbClr val="1155CD"/>
                </a:solidFill>
              </a:rPr>
              <a:t>http://www.kidcartoonists.com/2014/05/11/may112014slylockfoxbrainboggler/#.</a:t>
            </a:r>
            <a:endParaRPr sz="700">
              <a:solidFill>
                <a:srgbClr val="1155C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rgbClr val="1155CD"/>
                </a:solidFill>
              </a:rPr>
              <a:t>V1m3Z5MrKu4</a:t>
            </a:r>
            <a:endParaRPr sz="700">
              <a:solidFill>
                <a:srgbClr val="1155C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17e729a7c_0_19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Claim Evidence Reasoning (CER)</a:t>
            </a:r>
            <a:endParaRPr/>
          </a:p>
        </p:txBody>
      </p:sp>
      <p:sp>
        <p:nvSpPr>
          <p:cNvPr id="110" name="Google Shape;110;g917e729a7c_0_19"/>
          <p:cNvSpPr txBox="1"/>
          <p:nvPr>
            <p:ph idx="1" type="body"/>
          </p:nvPr>
        </p:nvSpPr>
        <p:spPr>
          <a:xfrm>
            <a:off x="273925" y="1391425"/>
            <a:ext cx="4367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CLAIM: Is Smitty telling the truth?</a:t>
            </a:r>
            <a:endParaRPr/>
          </a:p>
        </p:txBody>
      </p:sp>
      <p:sp>
        <p:nvSpPr>
          <p:cNvPr id="111" name="Google Shape;111;g917e729a7c_0_19"/>
          <p:cNvSpPr txBox="1"/>
          <p:nvPr>
            <p:ph idx="3" type="body"/>
          </p:nvPr>
        </p:nvSpPr>
        <p:spPr>
          <a:xfrm>
            <a:off x="273925" y="1885950"/>
            <a:ext cx="42234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</a:rPr>
              <a:t>EVIDENCE</a:t>
            </a:r>
            <a:r>
              <a:rPr b="1" lang="en-US" sz="2400">
                <a:solidFill>
                  <a:schemeClr val="dk2"/>
                </a:solidFill>
              </a:rPr>
              <a:t>: Find facts from the comic to back up your claim.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2"/>
                </a:solidFill>
              </a:rPr>
              <a:t>REASONING: Comment on the evidence with explanation to connect it to your claim.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112" name="Google Shape;112;g917e729a7c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9174" y="1391426"/>
            <a:ext cx="2723449" cy="354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3c4bec00c_0_9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Claim Evidence Reasoning (CER) EXAMPLE</a:t>
            </a:r>
            <a:endParaRPr/>
          </a:p>
        </p:txBody>
      </p:sp>
      <p:sp>
        <p:nvSpPr>
          <p:cNvPr id="118" name="Google Shape;118;g93c4bec00c_0_9"/>
          <p:cNvSpPr txBox="1"/>
          <p:nvPr>
            <p:ph idx="1" type="body"/>
          </p:nvPr>
        </p:nvSpPr>
        <p:spPr>
          <a:xfrm>
            <a:off x="273925" y="1502638"/>
            <a:ext cx="4367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CLAIM: Smitty is telling the truth.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9" name="Google Shape;119;g93c4bec00c_0_9"/>
          <p:cNvSpPr txBox="1"/>
          <p:nvPr>
            <p:ph idx="3" type="body"/>
          </p:nvPr>
        </p:nvSpPr>
        <p:spPr>
          <a:xfrm>
            <a:off x="273925" y="2114200"/>
            <a:ext cx="42234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</a:rPr>
              <a:t>EVIDENCE: Smitty is covered in eggs.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</a:rPr>
              <a:t>REASONING: Obviously, someone threw eggs all over Smitty. No one would do that to themselves.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120" name="Google Shape;120;g93c4bec00c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9174" y="1391426"/>
            <a:ext cx="2723449" cy="354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17e729a7c_0_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Defend Your Claim</a:t>
            </a:r>
            <a:endParaRPr/>
          </a:p>
        </p:txBody>
      </p:sp>
      <p:sp>
        <p:nvSpPr>
          <p:cNvPr id="126" name="Google Shape;126;g917e729a7c_0_35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If you believe Smitty, stand on the right. If you think he’s lying, stand on the left.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Take turns sharing out one piece of evidence with your reasoning to defend your claim.</a:t>
            </a:r>
            <a:endParaRPr/>
          </a:p>
        </p:txBody>
      </p:sp>
      <p:pic>
        <p:nvPicPr>
          <p:cNvPr id="127" name="Google Shape;127;g917e729a7c_0_35"/>
          <p:cNvPicPr preferRelativeResize="0"/>
          <p:nvPr/>
        </p:nvPicPr>
        <p:blipFill rotWithShape="1">
          <a:blip r:embed="rId3">
            <a:alphaModFix/>
          </a:blip>
          <a:srcRect b="0" l="2903" r="0" t="0"/>
          <a:stretch/>
        </p:blipFill>
        <p:spPr>
          <a:xfrm>
            <a:off x="4661650" y="681075"/>
            <a:ext cx="3046425" cy="3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>
            <p:ph type="title"/>
          </p:nvPr>
        </p:nvSpPr>
        <p:spPr>
          <a:xfrm>
            <a:off x="457200" y="2172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Paragraph Writing</a:t>
            </a:r>
            <a:endParaRPr/>
          </a:p>
        </p:txBody>
      </p:sp>
      <p:sp>
        <p:nvSpPr>
          <p:cNvPr id="133" name="Google Shape;133;p10"/>
          <p:cNvSpPr txBox="1"/>
          <p:nvPr/>
        </p:nvSpPr>
        <p:spPr>
          <a:xfrm>
            <a:off x="5452400" y="4024675"/>
            <a:ext cx="30645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900" y="753025"/>
            <a:ext cx="2809500" cy="28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 txBox="1"/>
          <p:nvPr/>
        </p:nvSpPr>
        <p:spPr>
          <a:xfrm>
            <a:off x="5773275" y="3702250"/>
            <a:ext cx="2563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Paurian. (May 21, 2009). The Detective. [Digital Image]. Retrieved September 03, 2020, from </a:t>
            </a:r>
            <a:r>
              <a:rPr lang="en-US" sz="700" u="sng">
                <a:solidFill>
                  <a:schemeClr val="hlink"/>
                </a:solidFill>
                <a:hlinkClick r:id="rId4"/>
              </a:rPr>
              <a:t>https://www.flickr.com/photos/70387215@N00/3550755709</a:t>
            </a:r>
            <a:endParaRPr sz="700"/>
          </a:p>
        </p:txBody>
      </p:sp>
      <p:pic>
        <p:nvPicPr>
          <p:cNvPr id="136" name="Google Shape;136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675" y="1074616"/>
            <a:ext cx="2800227" cy="363858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 txBox="1"/>
          <p:nvPr/>
        </p:nvSpPr>
        <p:spPr>
          <a:xfrm>
            <a:off x="3442450" y="1255050"/>
            <a:ext cx="1846800" cy="3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Is Smitty telling the truth? Use your outline to compose a paragraph supporting your claim.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</cp:coreProperties>
</file>