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25"/>
  </p:notesMasterIdLst>
  <p:sldIdLst>
    <p:sldId id="276" r:id="rId2"/>
    <p:sldId id="256" r:id="rId3"/>
    <p:sldId id="274" r:id="rId4"/>
    <p:sldId id="275" r:id="rId5"/>
    <p:sldId id="273" r:id="rId6"/>
    <p:sldId id="282" r:id="rId7"/>
    <p:sldId id="289" r:id="rId8"/>
    <p:sldId id="283" r:id="rId9"/>
    <p:sldId id="285" r:id="rId10"/>
    <p:sldId id="292" r:id="rId11"/>
    <p:sldId id="301" r:id="rId12"/>
    <p:sldId id="290" r:id="rId13"/>
    <p:sldId id="291" r:id="rId14"/>
    <p:sldId id="293" r:id="rId15"/>
    <p:sldId id="294" r:id="rId16"/>
    <p:sldId id="295" r:id="rId17"/>
    <p:sldId id="287" r:id="rId18"/>
    <p:sldId id="296" r:id="rId19"/>
    <p:sldId id="297" r:id="rId20"/>
    <p:sldId id="298" r:id="rId21"/>
    <p:sldId id="300" r:id="rId22"/>
    <p:sldId id="302" r:id="rId23"/>
    <p:sldId id="284" r:id="rId2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16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7" autoAdjust="0"/>
    <p:restoredTop sz="94626"/>
  </p:normalViewPr>
  <p:slideViewPr>
    <p:cSldViewPr snapToGrid="0" snapToObjects="1">
      <p:cViewPr varScale="1">
        <p:scale>
          <a:sx n="87" d="100"/>
          <a:sy n="87" d="100"/>
        </p:scale>
        <p:origin x="76" y="3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9499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Shape 4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254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K20 Center. </a:t>
            </a:r>
            <a:r>
              <a:rPr lang="en-US" i="1" dirty="0"/>
              <a:t>TRI Factoring, Part A</a:t>
            </a:r>
            <a:r>
              <a:rPr lang="en-US" dirty="0"/>
              <a:t>. YouTube. https://</a:t>
            </a:r>
            <a:r>
              <a:rPr lang="en-US" dirty="0" err="1"/>
              <a:t>youtu.be</a:t>
            </a:r>
            <a:r>
              <a:rPr lang="en-US" dirty="0"/>
              <a:t>/2FGYijGLa2c</a:t>
            </a:r>
          </a:p>
        </p:txBody>
      </p:sp>
    </p:spTree>
    <p:extLst>
      <p:ext uri="{BB962C8B-B14F-4D97-AF65-F5344CB8AC3E}">
        <p14:creationId xmlns:p14="http://schemas.microsoft.com/office/powerpoint/2010/main" val="217886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K20 Center. </a:t>
            </a:r>
            <a:r>
              <a:rPr lang="en-US" i="1" dirty="0"/>
              <a:t>TRI Factoring, Part B</a:t>
            </a:r>
            <a:r>
              <a:rPr lang="en-US" dirty="0"/>
              <a:t>. YouTube. https://</a:t>
            </a:r>
            <a:r>
              <a:rPr lang="en-US" dirty="0" err="1"/>
              <a:t>www.youtube.com</a:t>
            </a:r>
            <a:r>
              <a:rPr lang="en-US" dirty="0"/>
              <a:t>/</a:t>
            </a:r>
            <a:r>
              <a:rPr lang="en-US" dirty="0" err="1"/>
              <a:t>watch?v</a:t>
            </a:r>
            <a:r>
              <a:rPr lang="en-US" dirty="0"/>
              <a:t>=DGc0VQiDsz4</a:t>
            </a:r>
          </a:p>
        </p:txBody>
      </p:sp>
    </p:spTree>
    <p:extLst>
      <p:ext uri="{BB962C8B-B14F-4D97-AF65-F5344CB8AC3E}">
        <p14:creationId xmlns:p14="http://schemas.microsoft.com/office/powerpoint/2010/main" val="3007145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AR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452" y="1028700"/>
            <a:ext cx="1911096" cy="312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01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4E1121FC-8B0E-0F4B-8A9D-C7B1ADC404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57A07C9-52E3-4212-9CBC-F4ACF85EBA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25752E28-88FD-4D46-A840-A174E90B52DD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57517" y="1427702"/>
            <a:ext cx="7040563" cy="3057014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9033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ACA14D18-7E80-4DA7-8133-159DD521CE4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A7C2501-3118-4C0D-A655-F2D0DFA1CF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11850" y="1663336"/>
            <a:ext cx="1828800" cy="182800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5367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CD319D0-7727-40E0-9BB2-013BA6FE86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2302" y="1305059"/>
            <a:ext cx="3994150" cy="1420813"/>
          </a:xfrm>
          <a:ln w="6350">
            <a:solidFill>
              <a:schemeClr val="bg2">
                <a:lumMod val="90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304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Snipped 1">
            <a:extLst>
              <a:ext uri="{FF2B5EF4-FFF2-40B4-BE49-F238E27FC236}">
                <a16:creationId xmlns:a16="http://schemas.microsoft.com/office/drawing/2014/main" id="{3FE57066-AFD2-4D39-B9C9-BF451B892B56}"/>
              </a:ext>
            </a:extLst>
          </p:cNvPr>
          <p:cNvSpPr/>
          <p:nvPr userDrawn="1"/>
        </p:nvSpPr>
        <p:spPr>
          <a:xfrm>
            <a:off x="1721476" y="1313644"/>
            <a:ext cx="5701048" cy="3206840"/>
          </a:xfrm>
          <a:prstGeom prst="snip2Diag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marL="0" indent="0" rtl="0">
              <a:buSzPct val="100000"/>
              <a:buNone/>
              <a:defRPr b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Quote text</a:t>
            </a:r>
          </a:p>
        </p:txBody>
      </p:sp>
      <p:sp>
        <p:nvSpPr>
          <p:cNvPr id="7" name="Shape 23">
            <a:extLst>
              <a:ext uri="{FF2B5EF4-FFF2-40B4-BE49-F238E27FC236}">
                <a16:creationId xmlns:a16="http://schemas.microsoft.com/office/drawing/2014/main" id="{98ECED1A-A97B-463C-904C-0655947FAF68}"/>
              </a:ext>
            </a:extLst>
          </p:cNvPr>
          <p:cNvSpPr txBox="1">
            <a:spLocks noGrp="1"/>
          </p:cNvSpPr>
          <p:nvPr>
            <p:ph type="body" idx="10" hasCustomPrompt="1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>
            <a:normAutofit/>
          </a:bodyPr>
          <a:lstStyle>
            <a:lvl1pPr marL="0" indent="0" rtl="0">
              <a:buSzPct val="100000"/>
              <a:buNone/>
              <a:defRPr sz="1600" b="1" i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-Attribution</a:t>
            </a:r>
          </a:p>
        </p:txBody>
      </p:sp>
      <p:pic>
        <p:nvPicPr>
          <p:cNvPr id="11" name="Picture 10" descr="A picture containing icon&#10;&#10;Description automatically generated">
            <a:extLst>
              <a:ext uri="{FF2B5EF4-FFF2-40B4-BE49-F238E27FC236}">
                <a16:creationId xmlns:a16="http://schemas.microsoft.com/office/drawing/2014/main" id="{D6017F3C-31CC-46B1-BC0D-495B548BE5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75000"/>
                    </a14:imgEffect>
                  </a14:imgLayer>
                </a14:imgProps>
              </a:ext>
            </a:extLst>
          </a:blip>
          <a:srcRect l="34179" t="21572" r="32618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77449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71325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5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 B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7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No Logo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182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644652" y="1007598"/>
            <a:ext cx="7851648" cy="1371600"/>
          </a:xfrm>
          <a:ln>
            <a:noFill/>
          </a:ln>
        </p:spPr>
        <p:txBody>
          <a:bodyPr vert="horz" tIns="0" rIns="18287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</p:spPr>
        <p:txBody>
          <a:bodyPr lIns="0" rIns="18287">
            <a:normAutofit/>
          </a:bodyPr>
          <a:lstStyle>
            <a:lvl1pPr marL="0" marR="34289" indent="0" algn="l">
              <a:buNone/>
              <a:defRPr sz="2600">
                <a:solidFill>
                  <a:schemeClr val="tx1"/>
                </a:solidFill>
                <a:latin typeface="Calibri"/>
                <a:cs typeface="Calibri"/>
              </a:defRPr>
            </a:lvl1pPr>
            <a:lvl2pPr marL="342883" indent="0" algn="ctr">
              <a:buNone/>
            </a:lvl2pPr>
            <a:lvl3pPr marL="685765" indent="0" algn="ctr">
              <a:buNone/>
            </a:lvl3pPr>
            <a:lvl4pPr marL="1028648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5" indent="0" algn="ctr">
              <a:buNone/>
            </a:lvl7pPr>
            <a:lvl8pPr marL="2400177" indent="0" algn="ctr">
              <a:buNone/>
            </a:lvl8pPr>
            <a:lvl9pPr marL="274306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998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227013" indent="-227013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6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7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This is the default layout for slide content. To see other layout options, right-click the slide thumbnail and select Layout.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42350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342900" indent="-342900">
              <a:buClr>
                <a:schemeClr val="accent4"/>
              </a:buClr>
              <a:buSzPct val="100000"/>
              <a:buFont typeface="+mj-lt"/>
              <a:buAutoNum type="arabicPeriod"/>
              <a:defRPr sz="2600"/>
            </a:lvl1pPr>
            <a:lvl2pPr marL="627063" indent="-333375">
              <a:buClr>
                <a:schemeClr val="accent4"/>
              </a:buClr>
              <a:buSzPct val="100000"/>
              <a:buFont typeface="+mj-lt"/>
              <a:buAutoNum type="alphaLcParenR"/>
              <a:defRPr sz="2000"/>
            </a:lvl2pPr>
            <a:lvl3pPr marL="914400" indent="-227013">
              <a:buClr>
                <a:schemeClr val="accent4"/>
              </a:buClr>
              <a:buSzPct val="100000"/>
              <a:buFont typeface="+mj-lt"/>
              <a:buAutoNum type="romanLcPeriod"/>
              <a:defRPr sz="1700"/>
            </a:lvl3pPr>
            <a:lvl4pPr marL="1076668" indent="-342900">
              <a:buSzPct val="100000"/>
              <a:buFont typeface="+mj-lt"/>
              <a:buAutoNum type="arabicPeriod"/>
              <a:defRPr/>
            </a:lvl4pPr>
            <a:lvl5pPr marL="1282398" indent="-342900">
              <a:buSzPct val="100000"/>
              <a:buFont typeface="+mj-lt"/>
              <a:buAutoNum type="arabicPeriod"/>
              <a:defRPr sz="1350"/>
            </a:lvl5pPr>
          </a:lstStyle>
          <a:p>
            <a:pPr lvl="0" eaLnBrk="1" latinLnBrk="0" hangingPunct="1"/>
            <a:r>
              <a:rPr lang="en-US" dirty="0"/>
              <a:t>Step</a:t>
            </a:r>
          </a:p>
          <a:p>
            <a:pPr lvl="1" eaLnBrk="1" latinLnBrk="0" hangingPunct="1"/>
            <a:r>
              <a:rPr lang="en-US" dirty="0" err="1"/>
              <a:t>Substep</a:t>
            </a:r>
            <a:endParaRPr lang="en-US" dirty="0"/>
          </a:p>
          <a:p>
            <a:pPr lvl="2" eaLnBrk="1" latinLnBrk="0" hangingPunct="1"/>
            <a:r>
              <a:rPr lang="en-US" dirty="0"/>
              <a:t>Sub-</a:t>
            </a:r>
            <a:r>
              <a:rPr lang="en-US" dirty="0" err="1"/>
              <a:t>substep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4571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000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Section 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0352" y="2028498"/>
            <a:ext cx="7772400" cy="1132284"/>
          </a:xfrm>
        </p:spPr>
        <p:txBody>
          <a:bodyPr lIns="45718" rIns="45718" anchor="t">
            <a:normAutofit/>
          </a:bodyPr>
          <a:lstStyle>
            <a:lvl1pPr marL="398463" indent="-342900">
              <a:buClr>
                <a:schemeClr val="tx1"/>
              </a:buClr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Item A</a:t>
            </a:r>
          </a:p>
          <a:p>
            <a:pPr lvl="0" eaLnBrk="1" latinLnBrk="0" hangingPunct="1"/>
            <a:r>
              <a:rPr kumimoji="0" lang="en-US" dirty="0"/>
              <a:t>Item B</a:t>
            </a:r>
          </a:p>
          <a:p>
            <a:pPr lvl="0" eaLnBrk="1" latinLnBrk="0" hangingPunct="1"/>
            <a:r>
              <a:rPr kumimoji="0" lang="en-US" dirty="0"/>
              <a:t>Item 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118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2954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A215C7E-697C-4702-93D3-61EBBCC240BD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48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3223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391436"/>
            <a:ext cx="4040188" cy="494514"/>
          </a:xfrm>
        </p:spPr>
        <p:txBody>
          <a:bodyPr lIns="45718" tIns="0" rIns="45718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A Subtitle/Header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 hasCustomPrompt="1"/>
          </p:nvPr>
        </p:nvSpPr>
        <p:spPr>
          <a:xfrm>
            <a:off x="4645027" y="1394820"/>
            <a:ext cx="4041775" cy="491132"/>
          </a:xfrm>
        </p:spPr>
        <p:txBody>
          <a:bodyPr lIns="45718" tIns="0" rIns="45718" bIns="0" anchor="ctr">
            <a:norm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B Subtitle/Header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7200" y="1974760"/>
            <a:ext cx="4040188" cy="2795480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F2F6623D-9146-44DE-A2AF-4628874D04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649788" y="1974760"/>
            <a:ext cx="4040188" cy="2795481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5144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81400" y="1330012"/>
            <a:ext cx="5111750" cy="3257550"/>
          </a:xfrm>
        </p:spPr>
        <p:txBody>
          <a:bodyPr tIns="0"/>
          <a:lstStyle>
            <a:lvl1pPr marL="0" indent="0">
              <a:buNone/>
              <a:defRPr sz="2100" baseline="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kumimoji="0" lang="en-US" dirty="0"/>
              <a:t>{Insert photo or chart here}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0850" y="1330012"/>
            <a:ext cx="3124200" cy="3257550"/>
          </a:xfrm>
        </p:spPr>
        <p:txBody>
          <a:bodyPr tIns="0"/>
          <a:lstStyle>
            <a:lvl1pPr>
              <a:buSzPct val="100000"/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6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4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3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7CD2421-83B0-4920-AB5D-7E41627BC4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85169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BD588CD6-00FA-3647-9C32-955C9EE213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B5E15DE5-15CD-41A8-BA89-39372E5587AC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57200" y="1343696"/>
            <a:ext cx="6125827" cy="3408340"/>
          </a:xfrm>
        </p:spPr>
        <p:txBody>
          <a:bodyPr/>
          <a:lstStyle/>
          <a:p>
            <a:r>
              <a:rPr lang="en-US"/>
              <a:t>Click icon to add media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21F4382-70BA-4DE9-9B01-7F103D1E93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61697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4073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93" r:id="rId4"/>
    <p:sldLayoutId id="2147483675" r:id="rId5"/>
    <p:sldLayoutId id="2147483676" r:id="rId6"/>
    <p:sldLayoutId id="2147483677" r:id="rId7"/>
    <p:sldLayoutId id="2147483680" r:id="rId8"/>
    <p:sldLayoutId id="2147483689" r:id="rId9"/>
    <p:sldLayoutId id="2147483690" r:id="rId10"/>
    <p:sldLayoutId id="2147483695" r:id="rId11"/>
    <p:sldLayoutId id="2147483696" r:id="rId12"/>
    <p:sldLayoutId id="2147483698" r:id="rId13"/>
    <p:sldLayoutId id="2147483697" r:id="rId14"/>
    <p:sldLayoutId id="2147483679" r:id="rId15"/>
    <p:sldLayoutId id="2147483688" r:id="rId16"/>
    <p:sldLayoutId id="2147483682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0" kern="1200">
          <a:ln>
            <a:noFill/>
          </a:ln>
          <a:solidFill>
            <a:schemeClr val="accent4"/>
          </a:solidFill>
          <a:effectLst/>
          <a:latin typeface="+mj-lt"/>
          <a:ea typeface="+mj-ea"/>
          <a:cs typeface="+mj-cs"/>
        </a:defRPr>
      </a:lvl1pPr>
    </p:titleStyle>
    <p:bodyStyle>
      <a:lvl1pPr marL="231775" indent="-231775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 pitchFamily="34" charset="0"/>
        <a:buChar char="•"/>
        <a:tabLst/>
        <a:defRPr kumimoji="0" sz="2600" kern="1200">
          <a:solidFill>
            <a:schemeClr val="tx1"/>
          </a:solidFill>
          <a:latin typeface="Calibri"/>
          <a:ea typeface="+mn-ea"/>
          <a:cs typeface="Calibri"/>
        </a:defRPr>
      </a:lvl1pPr>
      <a:lvl2pPr marL="480035" indent="-18515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765" indent="-18515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Calibri"/>
          <a:ea typeface="+mn-ea"/>
          <a:cs typeface="Calibri"/>
        </a:defRPr>
      </a:lvl3pPr>
      <a:lvl4pPr marL="891494" indent="-15772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4pPr>
      <a:lvl5pPr marL="1097224" indent="-15772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02953" indent="-15772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06" indent="-13715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836" indent="-137153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566" indent="-13715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16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oleObject" Target="../embeddings/oleObject17.bin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oleObject" Target="../embeddings/oleObject18.bin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8.wmf"/><Relationship Id="rId4" Type="http://schemas.openxmlformats.org/officeDocument/2006/relationships/oleObject" Target="../embeddings/oleObject19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DGc0VQiDsz4?feature=oembed" TargetMode="External"/><Relationship Id="rId5" Type="http://schemas.openxmlformats.org/officeDocument/2006/relationships/image" Target="../media/image29.jpeg"/><Relationship Id="rId4" Type="http://schemas.openxmlformats.org/officeDocument/2006/relationships/hyperlink" Target="https://www.youtube.com/watch?v=DGc0VQiDsz4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image" Target="../media/image30.wmf"/><Relationship Id="rId7" Type="http://schemas.openxmlformats.org/officeDocument/2006/relationships/image" Target="../media/image32.wmf"/><Relationship Id="rId2" Type="http://schemas.openxmlformats.org/officeDocument/2006/relationships/oleObject" Target="../embeddings/oleObject20.bin"/><Relationship Id="rId1" Type="http://schemas.openxmlformats.org/officeDocument/2006/relationships/slideLayout" Target="../slideLayouts/slideLayout3.x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31.wmf"/><Relationship Id="rId4" Type="http://schemas.openxmlformats.org/officeDocument/2006/relationships/oleObject" Target="../embeddings/oleObject21.bin"/><Relationship Id="rId9" Type="http://schemas.openxmlformats.org/officeDocument/2006/relationships/image" Target="../media/image3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oleObject" Target="../embeddings/oleObject24.bin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5.wmf"/><Relationship Id="rId4" Type="http://schemas.openxmlformats.org/officeDocument/2006/relationships/oleObject" Target="../embeddings/oleObject25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oleObject" Target="../embeddings/oleObject26.bin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oleObject" Target="../embeddings/oleObject27.bin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8.wmf"/><Relationship Id="rId4" Type="http://schemas.openxmlformats.org/officeDocument/2006/relationships/oleObject" Target="../embeddings/oleObject28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10.wmf"/><Relationship Id="rId18" Type="http://schemas.openxmlformats.org/officeDocument/2006/relationships/oleObject" Target="../embeddings/oleObject9.bin"/><Relationship Id="rId3" Type="http://schemas.openxmlformats.org/officeDocument/2006/relationships/image" Target="../media/image5.wmf"/><Relationship Id="rId7" Type="http://schemas.openxmlformats.org/officeDocument/2006/relationships/image" Target="../media/image7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12.wmf"/><Relationship Id="rId2" Type="http://schemas.openxmlformats.org/officeDocument/2006/relationships/oleObject" Target="../embeddings/oleObject1.bin"/><Relationship Id="rId16" Type="http://schemas.openxmlformats.org/officeDocument/2006/relationships/oleObject" Target="../embeddings/oleObject8.bin"/><Relationship Id="rId1" Type="http://schemas.openxmlformats.org/officeDocument/2006/relationships/slideLayout" Target="../slideLayouts/slideLayout3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5" Type="http://schemas.openxmlformats.org/officeDocument/2006/relationships/image" Target="../media/image11.wmf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13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8.wmf"/><Relationship Id="rId1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2FGYijGLa2c?feature=oembed" TargetMode="External"/><Relationship Id="rId5" Type="http://schemas.openxmlformats.org/officeDocument/2006/relationships/image" Target="../media/image18.jpeg"/><Relationship Id="rId4" Type="http://schemas.openxmlformats.org/officeDocument/2006/relationships/hyperlink" Target="https://youtu.be/2FGYijGLa2c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90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9352"/>
            <a:ext cx="4293734" cy="3434098"/>
          </a:xfrm>
        </p:spPr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  </a:t>
            </a:r>
          </a:p>
          <a:p>
            <a:pPr marL="514350" indent="-514350">
              <a:buFont typeface="+mj-lt"/>
              <a:buAutoNum type="arabicParenR"/>
            </a:pPr>
            <a:endParaRPr lang="en-US" dirty="0"/>
          </a:p>
          <a:p>
            <a:pPr marL="514350" indent="-514350">
              <a:buFont typeface="+mj-lt"/>
              <a:buAutoNum type="arabicParenR"/>
            </a:pPr>
            <a:endParaRPr lang="en-US" dirty="0"/>
          </a:p>
          <a:p>
            <a:pPr marL="514350" indent="-514350">
              <a:buFont typeface="+mj-lt"/>
              <a:buAutoNum type="arabicParenR"/>
            </a:pPr>
            <a:endParaRPr lang="en-US" dirty="0"/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  </a:t>
            </a:r>
          </a:p>
          <a:p>
            <a:pPr marL="514350" indent="-514350">
              <a:buFont typeface="+mj-lt"/>
              <a:buAutoNum type="arabicParenR"/>
            </a:pPr>
            <a:endParaRPr lang="en-US" dirty="0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Factoring Quadratics When </a:t>
            </a:r>
            <a:r>
              <a:rPr lang="en-US" i="1" dirty="0">
                <a:cs typeface="Times New Roman" panose="02020603050405020304" pitchFamily="18" charset="0"/>
              </a:rPr>
              <a:t>a</a:t>
            </a:r>
            <a:r>
              <a:rPr lang="en-US" dirty="0"/>
              <a:t> = 1 (Solutions)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45A86145-9F87-4E68-BC7B-B7AD9709DD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0663654"/>
              </p:ext>
            </p:extLst>
          </p:nvPr>
        </p:nvGraphicFramePr>
        <p:xfrm>
          <a:off x="931022" y="1339201"/>
          <a:ext cx="5054600" cy="149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054400" imgH="1498320" progId="Equation.DSMT4">
                  <p:embed/>
                </p:oleObj>
              </mc:Choice>
              <mc:Fallback>
                <p:oleObj name="Equation" r:id="rId2" imgW="5054400" imgH="149832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111CE40A-4FC7-4B55-A2C1-9F3806E7166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31022" y="1339201"/>
                        <a:ext cx="5054600" cy="149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104F37C-A19B-4619-AE01-EA3741806828}"/>
              </a:ext>
            </a:extLst>
          </p:cNvPr>
          <p:cNvSpPr/>
          <p:nvPr/>
        </p:nvSpPr>
        <p:spPr>
          <a:xfrm>
            <a:off x="876210" y="1815451"/>
            <a:ext cx="1946988" cy="54610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119AA66-50F0-4E76-87AA-85BFCADE8F28}"/>
              </a:ext>
            </a:extLst>
          </p:cNvPr>
          <p:cNvSpPr/>
          <p:nvPr/>
        </p:nvSpPr>
        <p:spPr>
          <a:xfrm>
            <a:off x="982825" y="4401600"/>
            <a:ext cx="2108718" cy="54610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1391565-52D0-417A-987D-5D9F4C009C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5036227"/>
              </p:ext>
            </p:extLst>
          </p:nvPr>
        </p:nvGraphicFramePr>
        <p:xfrm>
          <a:off x="1042534" y="3257521"/>
          <a:ext cx="5969000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968800" imgH="1638000" progId="Equation.DSMT4">
                  <p:embed/>
                </p:oleObj>
              </mc:Choice>
              <mc:Fallback>
                <p:oleObj name="Equation" r:id="rId4" imgW="5968800" imgH="1638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42534" y="3257521"/>
                        <a:ext cx="5969000" cy="163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9026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 startAt="3"/>
            </a:pP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arenR" startAt="3"/>
            </a:pPr>
            <a:endParaRPr lang="en-US" dirty="0"/>
          </a:p>
          <a:p>
            <a:pPr marL="514350" indent="-514350">
              <a:buFont typeface="+mj-lt"/>
              <a:buAutoNum type="arabicParenR" startAt="3"/>
            </a:pP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arenR" startAt="3"/>
            </a:pPr>
            <a:endParaRPr lang="en-US" dirty="0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Factoring Quadratics When </a:t>
            </a:r>
            <a:r>
              <a:rPr lang="en-US" i="1" dirty="0">
                <a:cs typeface="Times New Roman" panose="02020603050405020304" pitchFamily="18" charset="0"/>
              </a:rPr>
              <a:t>a</a:t>
            </a:r>
            <a:r>
              <a:rPr lang="en-US" dirty="0"/>
              <a:t> = 1 (Solutions)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AF3E50EB-4DA4-41B6-B572-B46BA01614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2866509"/>
              </p:ext>
            </p:extLst>
          </p:nvPr>
        </p:nvGraphicFramePr>
        <p:xfrm>
          <a:off x="1042534" y="1309352"/>
          <a:ext cx="66675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667200" imgH="545760" progId="Equation.DSMT4">
                  <p:embed/>
                </p:oleObj>
              </mc:Choice>
              <mc:Fallback>
                <p:oleObj name="Equation" r:id="rId2" imgW="6667200" imgH="54576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AF3E50EB-4DA4-41B6-B572-B46BA016142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42534" y="1309352"/>
                        <a:ext cx="6667500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187CF176-295D-40BE-BB36-96DD336405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4213428"/>
              </p:ext>
            </p:extLst>
          </p:nvPr>
        </p:nvGraphicFramePr>
        <p:xfrm>
          <a:off x="1042534" y="2312907"/>
          <a:ext cx="37465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746160" imgH="482400" progId="Equation.DSMT4">
                  <p:embed/>
                </p:oleObj>
              </mc:Choice>
              <mc:Fallback>
                <p:oleObj name="Equation" r:id="rId4" imgW="3746160" imgH="4824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187CF176-295D-40BE-BB36-96DD336405C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42534" y="2312907"/>
                        <a:ext cx="37465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87C6F59-B8CF-47E9-A570-3DC28769A144}"/>
              </a:ext>
            </a:extLst>
          </p:cNvPr>
          <p:cNvSpPr/>
          <p:nvPr/>
        </p:nvSpPr>
        <p:spPr>
          <a:xfrm>
            <a:off x="2844250" y="2281157"/>
            <a:ext cx="2001448" cy="54610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27E940C5-E87A-4483-8B08-9EEC6193661D}"/>
              </a:ext>
            </a:extLst>
          </p:cNvPr>
          <p:cNvSpPr/>
          <p:nvPr/>
        </p:nvSpPr>
        <p:spPr>
          <a:xfrm>
            <a:off x="5580362" y="1309352"/>
            <a:ext cx="2188060" cy="54610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73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To solve a quadratic equation </a:t>
            </a:r>
            <a:r>
              <a:rPr lang="en-US"/>
              <a:t>by factoring</a:t>
            </a:r>
            <a:r>
              <a:rPr lang="en-US" dirty="0"/>
              <a:t>, you would:</a:t>
            </a:r>
          </a:p>
          <a:p>
            <a:pPr marL="628650" indent="-342900">
              <a:buFont typeface="+mj-lt"/>
              <a:buAutoNum type="arabicParenR"/>
            </a:pPr>
            <a:r>
              <a:rPr lang="en-US" dirty="0"/>
              <a:t>Algebraically rearrange the equation so that one side equals zero:</a:t>
            </a:r>
          </a:p>
          <a:p>
            <a:pPr marL="628650" indent="-342900">
              <a:buFont typeface="+mj-lt"/>
              <a:buAutoNum type="arabicParenR"/>
            </a:pPr>
            <a:r>
              <a:rPr lang="en-US" dirty="0"/>
              <a:t>Factor the quadratic expression.</a:t>
            </a:r>
          </a:p>
          <a:p>
            <a:pPr marL="628650" indent="-342900">
              <a:buFont typeface="+mj-lt"/>
              <a:buAutoNum type="arabicParenR"/>
            </a:pPr>
            <a:r>
              <a:rPr lang="en-US" dirty="0"/>
              <a:t>Set each factor equal to zero.</a:t>
            </a:r>
          </a:p>
          <a:p>
            <a:pPr marL="628650" indent="-342900">
              <a:buFont typeface="+mj-lt"/>
              <a:buAutoNum type="arabicParenR"/>
            </a:pPr>
            <a:r>
              <a:rPr lang="en-US" dirty="0"/>
              <a:t>Solve for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.</a:t>
            </a:r>
          </a:p>
          <a:p>
            <a:r>
              <a:rPr lang="en-US" dirty="0"/>
              <a:t>Why must one side of the equation equal zero </a:t>
            </a:r>
            <a:br>
              <a:rPr lang="en-US" dirty="0"/>
            </a:br>
            <a:r>
              <a:rPr lang="en-US" i="1" dirty="0"/>
              <a:t>before</a:t>
            </a:r>
            <a:r>
              <a:rPr lang="en-US" dirty="0"/>
              <a:t> you start factoring?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Quadratics When </a:t>
            </a:r>
            <a:r>
              <a:rPr lang="en-US" i="1" dirty="0">
                <a:cs typeface="Times New Roman" panose="02020603050405020304" pitchFamily="18" charset="0"/>
              </a:rPr>
              <a:t>a</a:t>
            </a:r>
            <a:r>
              <a:rPr lang="en-US" dirty="0"/>
              <a:t> = 1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111CE40A-4FC7-4B55-A2C1-9F3806E716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6774209"/>
              </p:ext>
            </p:extLst>
          </p:nvPr>
        </p:nvGraphicFramePr>
        <p:xfrm>
          <a:off x="2849271" y="2102366"/>
          <a:ext cx="21844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184120" imgH="444240" progId="Equation.DSMT4">
                  <p:embed/>
                </p:oleObj>
              </mc:Choice>
              <mc:Fallback>
                <p:oleObj name="Equation" r:id="rId2" imgW="218412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849271" y="2102366"/>
                        <a:ext cx="21844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802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Work with your partner and use factoring to solve the quadratic equations on questions 5–8.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Quadratics When </a:t>
            </a:r>
            <a:r>
              <a:rPr lang="en-US" i="1" dirty="0">
                <a:cs typeface="Times New Roman" panose="02020603050405020304" pitchFamily="18" charset="0"/>
              </a:rPr>
              <a:t>a</a:t>
            </a:r>
            <a:r>
              <a:rPr lang="en-US" dirty="0"/>
              <a:t> = 1</a:t>
            </a:r>
          </a:p>
        </p:txBody>
      </p:sp>
    </p:spTree>
    <p:extLst>
      <p:ext uri="{BB962C8B-B14F-4D97-AF65-F5344CB8AC3E}">
        <p14:creationId xmlns:p14="http://schemas.microsoft.com/office/powerpoint/2010/main" val="589102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9352"/>
            <a:ext cx="4114800" cy="3434098"/>
          </a:xfrm>
        </p:spPr>
        <p:txBody>
          <a:bodyPr numCol="1"/>
          <a:lstStyle/>
          <a:p>
            <a:pPr marL="514350" indent="-514350">
              <a:buFont typeface="+mj-lt"/>
              <a:buAutoNum type="arabicParenR" startAt="5"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Quadratics When </a:t>
            </a:r>
            <a:r>
              <a:rPr lang="en-US" i="1" dirty="0">
                <a:cs typeface="Times New Roman" panose="02020603050405020304" pitchFamily="18" charset="0"/>
              </a:rPr>
              <a:t>a</a:t>
            </a:r>
            <a:r>
              <a:rPr lang="en-US" dirty="0"/>
              <a:t> = 1 (Solutions)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45A86145-9F87-4E68-BC7B-B7AD9709DD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3321473"/>
              </p:ext>
            </p:extLst>
          </p:nvPr>
        </p:nvGraphicFramePr>
        <p:xfrm>
          <a:off x="769938" y="1358900"/>
          <a:ext cx="2451100" cy="199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450880" imgH="1993680" progId="Equation.DSMT4">
                  <p:embed/>
                </p:oleObj>
              </mc:Choice>
              <mc:Fallback>
                <p:oleObj name="Equation" r:id="rId2" imgW="2450880" imgH="19936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45A86145-9F87-4E68-BC7B-B7AD9709DD4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69938" y="1358900"/>
                        <a:ext cx="2451100" cy="1993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1C35F93-6C53-443A-B533-5DE4B7312B86}"/>
              </a:ext>
            </a:extLst>
          </p:cNvPr>
          <p:cNvSpPr/>
          <p:nvPr/>
        </p:nvSpPr>
        <p:spPr>
          <a:xfrm>
            <a:off x="1310921" y="2915471"/>
            <a:ext cx="716934" cy="474436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A79777B-02E0-445B-887D-7D912FB71C59}"/>
              </a:ext>
            </a:extLst>
          </p:cNvPr>
          <p:cNvSpPr/>
          <p:nvPr/>
        </p:nvSpPr>
        <p:spPr>
          <a:xfrm>
            <a:off x="2180254" y="2915471"/>
            <a:ext cx="929951" cy="474436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5B2349EB-7A78-4E68-97BF-5D0DA02098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4971934"/>
              </p:ext>
            </p:extLst>
          </p:nvPr>
        </p:nvGraphicFramePr>
        <p:xfrm>
          <a:off x="4885355" y="1358900"/>
          <a:ext cx="2514600" cy="318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514600" imgH="3187440" progId="Equation.DSMT4">
                  <p:embed/>
                </p:oleObj>
              </mc:Choice>
              <mc:Fallback>
                <p:oleObj name="Equation" r:id="rId4" imgW="2514600" imgH="318744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F9A8E7EE-C9EA-4DAD-9D8E-8F53F231636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885355" y="1358900"/>
                        <a:ext cx="2514600" cy="3187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ontent Placeholder 19">
            <a:extLst>
              <a:ext uri="{FF2B5EF4-FFF2-40B4-BE49-F238E27FC236}">
                <a16:creationId xmlns:a16="http://schemas.microsoft.com/office/drawing/2014/main" id="{2D2B4F71-D1C4-4147-B71F-D1A5184E87D2}"/>
              </a:ext>
            </a:extLst>
          </p:cNvPr>
          <p:cNvSpPr txBox="1">
            <a:spLocks/>
          </p:cNvSpPr>
          <p:nvPr/>
        </p:nvSpPr>
        <p:spPr>
          <a:xfrm>
            <a:off x="4572000" y="1309352"/>
            <a:ext cx="4114800" cy="3434098"/>
          </a:xfrm>
          <a:prstGeom prst="rect">
            <a:avLst/>
          </a:prstGeom>
        </p:spPr>
        <p:txBody>
          <a:bodyPr vert="horz" lIns="91435" tIns="45718" rIns="91435" bIns="45718" numCol="1">
            <a:normAutofit/>
          </a:bodyPr>
          <a:lstStyle>
            <a:lvl1pPr marL="227013" indent="-227013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tabLst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80035" indent="-185156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685765" indent="-185156" algn="l" rtl="0" eaLnBrk="1" latinLnBrk="0" hangingPunct="1">
              <a:spcBef>
                <a:spcPct val="200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kumimoji="0" sz="17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891494" indent="-157726" algn="l" rtl="0" eaLnBrk="1" latinLnBrk="0" hangingPunct="1">
              <a:spcBef>
                <a:spcPct val="200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  <a:defRPr kumimoji="0" sz="15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097224" indent="-157726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kumimoji="0" sz="135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302953" indent="-157726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06" indent="-137153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3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5156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arenR" startAt="6"/>
            </a:pPr>
            <a:r>
              <a:rPr lang="en-US" dirty="0"/>
              <a:t> 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A28BC99D-E9A8-46AA-A9E4-562015234E0F}"/>
              </a:ext>
            </a:extLst>
          </p:cNvPr>
          <p:cNvSpPr/>
          <p:nvPr/>
        </p:nvSpPr>
        <p:spPr>
          <a:xfrm>
            <a:off x="6379030" y="4118239"/>
            <a:ext cx="929951" cy="474436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25A79244-BF44-4576-B633-9B10509D25F6}"/>
              </a:ext>
            </a:extLst>
          </p:cNvPr>
          <p:cNvSpPr/>
          <p:nvPr/>
        </p:nvSpPr>
        <p:spPr>
          <a:xfrm>
            <a:off x="5441273" y="4118239"/>
            <a:ext cx="769803" cy="474436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47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marL="514350" indent="-514350">
              <a:buFont typeface="+mj-lt"/>
              <a:buAutoNum type="arabicParenR" startAt="7"/>
            </a:pPr>
            <a:r>
              <a:rPr lang="en-US" dirty="0"/>
              <a:t>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Quadratics When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/>
              <a:t> = 1 (Solutions)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45A86145-9F87-4E68-BC7B-B7AD9709DD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1817761"/>
              </p:ext>
            </p:extLst>
          </p:nvPr>
        </p:nvGraphicFramePr>
        <p:xfrm>
          <a:off x="1011739" y="1379722"/>
          <a:ext cx="2654300" cy="321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654280" imgH="3213000" progId="Equation.DSMT4">
                  <p:embed/>
                </p:oleObj>
              </mc:Choice>
              <mc:Fallback>
                <p:oleObj name="Equation" r:id="rId2" imgW="2654280" imgH="32130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45A86145-9F87-4E68-BC7B-B7AD9709DD4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11739" y="1379722"/>
                        <a:ext cx="2654300" cy="3213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A79777B-02E0-445B-887D-7D912FB71C59}"/>
              </a:ext>
            </a:extLst>
          </p:cNvPr>
          <p:cNvSpPr/>
          <p:nvPr/>
        </p:nvSpPr>
        <p:spPr>
          <a:xfrm>
            <a:off x="4665412" y="1379722"/>
            <a:ext cx="3528900" cy="923775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19">
            <a:extLst>
              <a:ext uri="{FF2B5EF4-FFF2-40B4-BE49-F238E27FC236}">
                <a16:creationId xmlns:a16="http://schemas.microsoft.com/office/drawing/2014/main" id="{826EF312-C715-4D1A-866F-90C50D106D11}"/>
              </a:ext>
            </a:extLst>
          </p:cNvPr>
          <p:cNvSpPr txBox="1">
            <a:spLocks/>
          </p:cNvSpPr>
          <p:nvPr/>
        </p:nvSpPr>
        <p:spPr>
          <a:xfrm>
            <a:off x="4652972" y="1379723"/>
            <a:ext cx="3528900" cy="1001530"/>
          </a:xfrm>
          <a:prstGeom prst="rect">
            <a:avLst/>
          </a:prstGeom>
        </p:spPr>
        <p:txBody>
          <a:bodyPr vert="horz" lIns="91435" tIns="45718" rIns="91435" bIns="45718" numCol="1">
            <a:noAutofit/>
          </a:bodyPr>
          <a:lstStyle>
            <a:lvl1pPr marL="227013" indent="-227013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tabLst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80035" indent="-185156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685765" indent="-185156" algn="l" rtl="0" eaLnBrk="1" latinLnBrk="0" hangingPunct="1">
              <a:spcBef>
                <a:spcPct val="200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kumimoji="0" sz="17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891494" indent="-157726" algn="l" rtl="0" eaLnBrk="1" latinLnBrk="0" hangingPunct="1">
              <a:spcBef>
                <a:spcPct val="200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  <a:defRPr kumimoji="0" sz="15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097224" indent="-157726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kumimoji="0" sz="135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302953" indent="-157726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06" indent="-137153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3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5156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/>
              <a:t>The ball is on the ground at 2 and 8 seconds. </a:t>
            </a:r>
          </a:p>
        </p:txBody>
      </p:sp>
    </p:spTree>
    <p:extLst>
      <p:ext uri="{BB962C8B-B14F-4D97-AF65-F5344CB8AC3E}">
        <p14:creationId xmlns:p14="http://schemas.microsoft.com/office/powerpoint/2010/main" val="4279849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marL="514350" indent="-514350">
              <a:buFont typeface="+mj-lt"/>
              <a:buAutoNum type="arabicParenR" startAt="8"/>
            </a:pPr>
            <a:r>
              <a:rPr lang="en-US" dirty="0"/>
              <a:t>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Quadratics When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/>
              <a:t> = 1 (Solutions)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45A86145-9F87-4E68-BC7B-B7AD9709DD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3563135"/>
              </p:ext>
            </p:extLst>
          </p:nvPr>
        </p:nvGraphicFramePr>
        <p:xfrm>
          <a:off x="804684" y="1356755"/>
          <a:ext cx="3086100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085920" imgH="2717640" progId="Equation.DSMT4">
                  <p:embed/>
                </p:oleObj>
              </mc:Choice>
              <mc:Fallback>
                <p:oleObj name="Equation" r:id="rId2" imgW="3085920" imgH="27176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45A86145-9F87-4E68-BC7B-B7AD9709DD4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04684" y="1356755"/>
                        <a:ext cx="3086100" cy="271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A79777B-02E0-445B-887D-7D912FB71C59}"/>
              </a:ext>
            </a:extLst>
          </p:cNvPr>
          <p:cNvSpPr/>
          <p:nvPr/>
        </p:nvSpPr>
        <p:spPr>
          <a:xfrm>
            <a:off x="4759724" y="2446597"/>
            <a:ext cx="3245817" cy="1238252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19">
            <a:extLst>
              <a:ext uri="{FF2B5EF4-FFF2-40B4-BE49-F238E27FC236}">
                <a16:creationId xmlns:a16="http://schemas.microsoft.com/office/drawing/2014/main" id="{826EF312-C715-4D1A-866F-90C50D106D11}"/>
              </a:ext>
            </a:extLst>
          </p:cNvPr>
          <p:cNvSpPr txBox="1">
            <a:spLocks/>
          </p:cNvSpPr>
          <p:nvPr/>
        </p:nvSpPr>
        <p:spPr>
          <a:xfrm>
            <a:off x="4572000" y="2396336"/>
            <a:ext cx="3624504" cy="1377531"/>
          </a:xfrm>
          <a:prstGeom prst="rect">
            <a:avLst/>
          </a:prstGeom>
        </p:spPr>
        <p:txBody>
          <a:bodyPr vert="horz" lIns="91435" tIns="45718" rIns="91435" bIns="45718" numCol="1">
            <a:noAutofit/>
          </a:bodyPr>
          <a:lstStyle>
            <a:lvl1pPr marL="227013" indent="-227013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tabLst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80035" indent="-185156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685765" indent="-185156" algn="l" rtl="0" eaLnBrk="1" latinLnBrk="0" hangingPunct="1">
              <a:spcBef>
                <a:spcPct val="200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kumimoji="0" sz="17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891494" indent="-157726" algn="l" rtl="0" eaLnBrk="1" latinLnBrk="0" hangingPunct="1">
              <a:spcBef>
                <a:spcPct val="200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  <a:defRPr kumimoji="0" sz="15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097224" indent="-157726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kumimoji="0" sz="135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302953" indent="-157726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06" indent="-137153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3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5156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/>
              <a:t>The truck should park </a:t>
            </a:r>
            <a:br>
              <a:rPr lang="en-US" dirty="0"/>
            </a:br>
            <a:r>
              <a:rPr lang="en-US" dirty="0"/>
              <a:t>20 feet away from the burning building.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0D3ABA1B-19F0-4A13-833C-69EA7CC4AA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3969298"/>
              </p:ext>
            </p:extLst>
          </p:nvPr>
        </p:nvGraphicFramePr>
        <p:xfrm>
          <a:off x="4861054" y="1438856"/>
          <a:ext cx="28194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819160" imgH="850680" progId="Equation.DSMT4">
                  <p:embed/>
                </p:oleObj>
              </mc:Choice>
              <mc:Fallback>
                <p:oleObj name="Equation" r:id="rId4" imgW="2819160" imgH="850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861054" y="1438856"/>
                        <a:ext cx="2819400" cy="85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186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Guided Notes (</a:t>
            </a:r>
            <a:r>
              <a:rPr lang="en-US" i="1" dirty="0">
                <a:cs typeface="Times New Roman" panose="02020603050405020304" pitchFamily="18" charset="0"/>
              </a:rPr>
              <a:t>a</a:t>
            </a:r>
            <a:r>
              <a:rPr lang="en-US" dirty="0"/>
              <a:t> ≠ 1)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9481C0-DEB4-2D79-0903-42683C9FA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697260"/>
            <a:ext cx="8229600" cy="446240"/>
          </a:xfrm>
        </p:spPr>
        <p:txBody>
          <a:bodyPr vert="horz" lIns="91435" tIns="45718" rIns="91435" bIns="45718">
            <a:noAutofit/>
          </a:bodyPr>
          <a:lstStyle/>
          <a:p>
            <a:pPr marL="0" indent="0" algn="ctr">
              <a:buNone/>
            </a:pPr>
            <a:r>
              <a:rPr lang="en-US" sz="1800" dirty="0">
                <a:solidFill>
                  <a:schemeClr val="accent2"/>
                </a:solidFill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TRI Factoring, Part B</a:t>
            </a:r>
            <a:endParaRPr lang="en-US" sz="1800" dirty="0">
              <a:solidFill>
                <a:schemeClr val="accent2"/>
              </a:solidFill>
              <a:sym typeface="Arial"/>
            </a:endParaRPr>
          </a:p>
        </p:txBody>
      </p:sp>
      <p:pic>
        <p:nvPicPr>
          <p:cNvPr id="5" name="Online Media 4" descr="TRI Factoring, Part B">
            <a:hlinkClick r:id="" action="ppaction://media"/>
            <a:extLst>
              <a:ext uri="{FF2B5EF4-FFF2-40B4-BE49-F238E27FC236}">
                <a16:creationId xmlns:a16="http://schemas.microsoft.com/office/drawing/2014/main" id="{EA583B60-07C0-E354-0F72-01B0F7C1D30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1445661" y="1164497"/>
            <a:ext cx="6252678" cy="3532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144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Work with a partner to factor questions 1–4 on your </a:t>
            </a:r>
            <a:br>
              <a:rPr lang="en-US" dirty="0"/>
            </a:br>
            <a:r>
              <a:rPr lang="en-US" dirty="0"/>
              <a:t>TRI Factoring Again handout and discuss these questions.</a:t>
            </a:r>
          </a:p>
          <a:p>
            <a:r>
              <a:rPr lang="en-US" dirty="0"/>
              <a:t>How are questions 2 and 4 similar?</a:t>
            </a:r>
          </a:p>
          <a:p>
            <a:r>
              <a:rPr lang="en-US" dirty="0"/>
              <a:t>How are they different?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Factoring Quadratics When </a:t>
            </a:r>
            <a:r>
              <a:rPr lang="en-US" i="1" dirty="0">
                <a:cs typeface="Times New Roman" panose="02020603050405020304" pitchFamily="18" charset="0"/>
              </a:rPr>
              <a:t>a</a:t>
            </a:r>
            <a:r>
              <a:rPr lang="en-US" dirty="0"/>
              <a:t> ≠ 1</a:t>
            </a:r>
          </a:p>
        </p:txBody>
      </p:sp>
    </p:spTree>
    <p:extLst>
      <p:ext uri="{BB962C8B-B14F-4D97-AF65-F5344CB8AC3E}">
        <p14:creationId xmlns:p14="http://schemas.microsoft.com/office/powerpoint/2010/main" val="1642599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 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arenR"/>
            </a:pPr>
            <a:r>
              <a:rPr lang="en-US" dirty="0"/>
              <a:t> 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arenR"/>
            </a:pPr>
            <a:r>
              <a:rPr lang="en-US" dirty="0"/>
              <a:t> 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arenR"/>
            </a:pPr>
            <a:r>
              <a:rPr lang="en-US" dirty="0"/>
              <a:t>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Factoring Quadratics When </a:t>
            </a:r>
            <a:r>
              <a:rPr lang="en-US" i="1" dirty="0">
                <a:cs typeface="Times New Roman" panose="02020603050405020304" pitchFamily="18" charset="0"/>
              </a:rPr>
              <a:t>a</a:t>
            </a:r>
            <a:r>
              <a:rPr lang="en-US" dirty="0"/>
              <a:t> ≠ 1 (Solutions)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45A86145-9F87-4E68-BC7B-B7AD9709DD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1240983"/>
              </p:ext>
            </p:extLst>
          </p:nvPr>
        </p:nvGraphicFramePr>
        <p:xfrm>
          <a:off x="1042534" y="1353542"/>
          <a:ext cx="41783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178160" imgH="482400" progId="Equation.DSMT4">
                  <p:embed/>
                </p:oleObj>
              </mc:Choice>
              <mc:Fallback>
                <p:oleObj name="Equation" r:id="rId2" imgW="4178160" imgH="4824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45A86145-9F87-4E68-BC7B-B7AD9709DD4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42534" y="1353542"/>
                        <a:ext cx="41783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F51D2639-F614-48DB-91EA-43DDF08537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0056539"/>
              </p:ext>
            </p:extLst>
          </p:nvPr>
        </p:nvGraphicFramePr>
        <p:xfrm>
          <a:off x="1042534" y="2089150"/>
          <a:ext cx="75057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505640" imgH="545760" progId="Equation.DSMT4">
                  <p:embed/>
                </p:oleObj>
              </mc:Choice>
              <mc:Fallback>
                <p:oleObj name="Equation" r:id="rId4" imgW="7505640" imgH="54576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F51D2639-F614-48DB-91EA-43DDF085372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42534" y="2089150"/>
                        <a:ext cx="7505700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AF3E50EB-4DA4-41B6-B572-B46BA01614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8229794"/>
              </p:ext>
            </p:extLst>
          </p:nvPr>
        </p:nvGraphicFramePr>
        <p:xfrm>
          <a:off x="1029834" y="3001225"/>
          <a:ext cx="34036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403440" imgH="482400" progId="Equation.DSMT4">
                  <p:embed/>
                </p:oleObj>
              </mc:Choice>
              <mc:Fallback>
                <p:oleObj name="Equation" r:id="rId6" imgW="3403440" imgH="48240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AF3E50EB-4DA4-41B6-B572-B46BA016142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29834" y="3001225"/>
                        <a:ext cx="34036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187CF176-295D-40BE-BB36-96DD336405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2381720"/>
              </p:ext>
            </p:extLst>
          </p:nvPr>
        </p:nvGraphicFramePr>
        <p:xfrm>
          <a:off x="1029834" y="3862388"/>
          <a:ext cx="4191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190760" imgH="482400" progId="Equation.DSMT4">
                  <p:embed/>
                </p:oleObj>
              </mc:Choice>
              <mc:Fallback>
                <p:oleObj name="Equation" r:id="rId8" imgW="4190760" imgH="4824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187CF176-295D-40BE-BB36-96DD336405C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029834" y="3862388"/>
                        <a:ext cx="41910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104F37C-A19B-4619-AE01-EA3741806828}"/>
              </a:ext>
            </a:extLst>
          </p:cNvPr>
          <p:cNvSpPr/>
          <p:nvPr/>
        </p:nvSpPr>
        <p:spPr>
          <a:xfrm>
            <a:off x="3066660" y="1321792"/>
            <a:ext cx="2202026" cy="54610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87C6F59-B8CF-47E9-A570-3DC28769A144}"/>
              </a:ext>
            </a:extLst>
          </p:cNvPr>
          <p:cNvSpPr/>
          <p:nvPr/>
        </p:nvSpPr>
        <p:spPr>
          <a:xfrm>
            <a:off x="3130388" y="3830041"/>
            <a:ext cx="2138298" cy="54610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119AA66-50F0-4E76-87AA-85BFCADE8F28}"/>
              </a:ext>
            </a:extLst>
          </p:cNvPr>
          <p:cNvSpPr/>
          <p:nvPr/>
        </p:nvSpPr>
        <p:spPr>
          <a:xfrm>
            <a:off x="6102220" y="2088501"/>
            <a:ext cx="2500604" cy="54610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27E940C5-E87A-4483-8B08-9EEC6193661D}"/>
              </a:ext>
            </a:extLst>
          </p:cNvPr>
          <p:cNvSpPr/>
          <p:nvPr/>
        </p:nvSpPr>
        <p:spPr>
          <a:xfrm>
            <a:off x="2774303" y="2963994"/>
            <a:ext cx="1729273" cy="54610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93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FBCA28-140F-8A42-9364-1ED04BA0B6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Finding Factors, Part 1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AD9A7854-D128-194F-AB89-C5ADDB206B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Factoring Quadratics</a:t>
            </a:r>
          </a:p>
        </p:txBody>
      </p:sp>
    </p:spTree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9352"/>
            <a:ext cx="4114800" cy="3434098"/>
          </a:xfrm>
        </p:spPr>
        <p:txBody>
          <a:bodyPr numCol="1">
            <a:normAutofit/>
          </a:bodyPr>
          <a:lstStyle/>
          <a:p>
            <a:pPr marL="514350" indent="-514350">
              <a:buFont typeface="+mj-lt"/>
              <a:buAutoNum type="arabicParenR" startAt="5"/>
            </a:pPr>
            <a:r>
              <a:rPr lang="en-US" dirty="0"/>
              <a:t>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Quadratics When </a:t>
            </a:r>
            <a:r>
              <a:rPr lang="en-US" i="1" dirty="0">
                <a:cs typeface="Times New Roman" panose="02020603050405020304" pitchFamily="18" charset="0"/>
              </a:rPr>
              <a:t>a</a:t>
            </a:r>
            <a:r>
              <a:rPr lang="en-US" dirty="0"/>
              <a:t> ≠ 1 (Solutions)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45A86145-9F87-4E68-BC7B-B7AD9709DD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5097485"/>
              </p:ext>
            </p:extLst>
          </p:nvPr>
        </p:nvGraphicFramePr>
        <p:xfrm>
          <a:off x="654672" y="1358900"/>
          <a:ext cx="2997200" cy="303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997000" imgH="3035160" progId="Equation.DSMT4">
                  <p:embed/>
                </p:oleObj>
              </mc:Choice>
              <mc:Fallback>
                <p:oleObj name="Equation" r:id="rId2" imgW="2997000" imgH="30351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45A86145-9F87-4E68-BC7B-B7AD9709DD4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54672" y="1358900"/>
                        <a:ext cx="2997200" cy="303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1C35F93-6C53-443A-B533-5DE4B7312B86}"/>
              </a:ext>
            </a:extLst>
          </p:cNvPr>
          <p:cNvSpPr/>
          <p:nvPr/>
        </p:nvSpPr>
        <p:spPr>
          <a:xfrm>
            <a:off x="1356049" y="3587274"/>
            <a:ext cx="824205" cy="856473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A79777B-02E0-445B-887D-7D912FB71C59}"/>
              </a:ext>
            </a:extLst>
          </p:cNvPr>
          <p:cNvSpPr/>
          <p:nvPr/>
        </p:nvSpPr>
        <p:spPr>
          <a:xfrm>
            <a:off x="2348208" y="3593279"/>
            <a:ext cx="1079239" cy="850468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F9A8E7EE-C9EA-4DAD-9D8E-8F53F23163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2728866"/>
              </p:ext>
            </p:extLst>
          </p:nvPr>
        </p:nvGraphicFramePr>
        <p:xfrm>
          <a:off x="5045426" y="1358900"/>
          <a:ext cx="3416300" cy="292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416040" imgH="2920680" progId="Equation.DSMT4">
                  <p:embed/>
                </p:oleObj>
              </mc:Choice>
              <mc:Fallback>
                <p:oleObj name="Equation" r:id="rId4" imgW="3416040" imgH="29206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F9A8E7EE-C9EA-4DAD-9D8E-8F53F231636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045426" y="1358900"/>
                        <a:ext cx="3416300" cy="292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1A9B960-3438-4BAF-A587-88ABF3AB15D1}"/>
              </a:ext>
            </a:extLst>
          </p:cNvPr>
          <p:cNvSpPr/>
          <p:nvPr/>
        </p:nvSpPr>
        <p:spPr>
          <a:xfrm>
            <a:off x="6963746" y="3470686"/>
            <a:ext cx="1017037" cy="858762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2E3FE1E9-055D-4323-8281-009AB4ADA98F}"/>
              </a:ext>
            </a:extLst>
          </p:cNvPr>
          <p:cNvSpPr/>
          <p:nvPr/>
        </p:nvSpPr>
        <p:spPr>
          <a:xfrm>
            <a:off x="5958761" y="3470686"/>
            <a:ext cx="828598" cy="858762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19">
            <a:extLst>
              <a:ext uri="{FF2B5EF4-FFF2-40B4-BE49-F238E27FC236}">
                <a16:creationId xmlns:a16="http://schemas.microsoft.com/office/drawing/2014/main" id="{5DC8F567-B92C-419A-9469-77CC33F9247A}"/>
              </a:ext>
            </a:extLst>
          </p:cNvPr>
          <p:cNvSpPr txBox="1">
            <a:spLocks/>
          </p:cNvSpPr>
          <p:nvPr/>
        </p:nvSpPr>
        <p:spPr>
          <a:xfrm>
            <a:off x="4572000" y="1309352"/>
            <a:ext cx="4114800" cy="3434098"/>
          </a:xfrm>
          <a:prstGeom prst="rect">
            <a:avLst/>
          </a:prstGeom>
        </p:spPr>
        <p:txBody>
          <a:bodyPr vert="horz" lIns="91435" tIns="45718" rIns="91435" bIns="45718" numCol="1">
            <a:normAutofit/>
          </a:bodyPr>
          <a:lstStyle>
            <a:lvl1pPr marL="227013" indent="-227013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tabLst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80035" indent="-185156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685765" indent="-185156" algn="l" rtl="0" eaLnBrk="1" latinLnBrk="0" hangingPunct="1">
              <a:spcBef>
                <a:spcPct val="200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kumimoji="0" sz="17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891494" indent="-157726" algn="l" rtl="0" eaLnBrk="1" latinLnBrk="0" hangingPunct="1">
              <a:spcBef>
                <a:spcPct val="200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  <a:defRPr kumimoji="0" sz="15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097224" indent="-157726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kumimoji="0" sz="135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302953" indent="-157726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06" indent="-137153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3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5156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arenR" startAt="6"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84789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marL="514350" indent="-514350">
              <a:buFont typeface="+mj-lt"/>
              <a:buAutoNum type="arabicParenR" startAt="7"/>
            </a:pPr>
            <a:r>
              <a:rPr lang="en-US" dirty="0"/>
              <a:t> 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Quadratics When </a:t>
            </a:r>
            <a:r>
              <a:rPr lang="en-US" i="1" dirty="0">
                <a:cs typeface="Times New Roman" panose="02020603050405020304" pitchFamily="18" charset="0"/>
              </a:rPr>
              <a:t>a</a:t>
            </a:r>
            <a:r>
              <a:rPr lang="en-US" dirty="0"/>
              <a:t> ≠ 1 (Solutions)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45A86145-9F87-4E68-BC7B-B7AD9709DD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8955757"/>
              </p:ext>
            </p:extLst>
          </p:nvPr>
        </p:nvGraphicFramePr>
        <p:xfrm>
          <a:off x="916398" y="1358900"/>
          <a:ext cx="3175000" cy="360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174840" imgH="3606480" progId="Equation.DSMT4">
                  <p:embed/>
                </p:oleObj>
              </mc:Choice>
              <mc:Fallback>
                <p:oleObj name="Equation" r:id="rId2" imgW="3174840" imgH="36064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45A86145-9F87-4E68-BC7B-B7AD9709DD4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16398" y="1358900"/>
                        <a:ext cx="3175000" cy="360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2C6A3F2-D49E-4472-AD30-4600790D2044}"/>
              </a:ext>
            </a:extLst>
          </p:cNvPr>
          <p:cNvSpPr/>
          <p:nvPr/>
        </p:nvSpPr>
        <p:spPr>
          <a:xfrm>
            <a:off x="5052604" y="1379722"/>
            <a:ext cx="2666923" cy="169938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19">
            <a:extLst>
              <a:ext uri="{FF2B5EF4-FFF2-40B4-BE49-F238E27FC236}">
                <a16:creationId xmlns:a16="http://schemas.microsoft.com/office/drawing/2014/main" id="{336AD1F2-9EEC-421C-8E9F-5F32AB29135F}"/>
              </a:ext>
            </a:extLst>
          </p:cNvPr>
          <p:cNvSpPr txBox="1">
            <a:spLocks/>
          </p:cNvSpPr>
          <p:nvPr/>
        </p:nvSpPr>
        <p:spPr>
          <a:xfrm>
            <a:off x="4652972" y="1379723"/>
            <a:ext cx="3528900" cy="1767804"/>
          </a:xfrm>
          <a:prstGeom prst="rect">
            <a:avLst/>
          </a:prstGeom>
        </p:spPr>
        <p:txBody>
          <a:bodyPr vert="horz" lIns="91435" tIns="45718" rIns="91435" bIns="45718" numCol="1">
            <a:noAutofit/>
          </a:bodyPr>
          <a:lstStyle>
            <a:lvl1pPr marL="227013" indent="-227013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tabLst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80035" indent="-185156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685765" indent="-185156" algn="l" rtl="0" eaLnBrk="1" latinLnBrk="0" hangingPunct="1">
              <a:spcBef>
                <a:spcPct val="200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kumimoji="0" sz="17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891494" indent="-157726" algn="l" rtl="0" eaLnBrk="1" latinLnBrk="0" hangingPunct="1">
              <a:spcBef>
                <a:spcPct val="200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  <a:defRPr kumimoji="0" sz="15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097224" indent="-157726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kumimoji="0" sz="135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302953" indent="-157726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06" indent="-137153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3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5156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/>
              <a:t>The rocket lands approximately </a:t>
            </a:r>
            <a:br>
              <a:rPr lang="en-US" dirty="0"/>
            </a:br>
            <a:r>
              <a:rPr lang="en-US" dirty="0"/>
              <a:t>2.2 seconds after </a:t>
            </a:r>
            <a:br>
              <a:rPr lang="en-US" dirty="0"/>
            </a:br>
            <a:r>
              <a:rPr lang="en-US" dirty="0"/>
              <a:t>it launched.</a:t>
            </a:r>
          </a:p>
        </p:txBody>
      </p:sp>
    </p:spTree>
    <p:extLst>
      <p:ext uri="{BB962C8B-B14F-4D97-AF65-F5344CB8AC3E}">
        <p14:creationId xmlns:p14="http://schemas.microsoft.com/office/powerpoint/2010/main" val="4201736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marL="514350" indent="-514350">
              <a:buFont typeface="+mj-lt"/>
              <a:buAutoNum type="arabicParenR" startAt="8"/>
            </a:pPr>
            <a:r>
              <a:rPr lang="en-US" dirty="0"/>
              <a:t>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Quadratics When </a:t>
            </a:r>
            <a:r>
              <a:rPr lang="en-US" i="1" dirty="0">
                <a:cs typeface="Times New Roman" panose="02020603050405020304" pitchFamily="18" charset="0"/>
              </a:rPr>
              <a:t>a</a:t>
            </a:r>
            <a:r>
              <a:rPr lang="en-US" dirty="0"/>
              <a:t> ≠ 1 (Solutions)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F9A8E7EE-C9EA-4DAD-9D8E-8F53F23163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8321729"/>
              </p:ext>
            </p:extLst>
          </p:nvPr>
        </p:nvGraphicFramePr>
        <p:xfrm>
          <a:off x="1010458" y="1369008"/>
          <a:ext cx="2857500" cy="275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857320" imgH="2755800" progId="Equation.DSMT4">
                  <p:embed/>
                </p:oleObj>
              </mc:Choice>
              <mc:Fallback>
                <p:oleObj name="Equation" r:id="rId2" imgW="2857320" imgH="27558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F9A8E7EE-C9EA-4DAD-9D8E-8F53F231636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10458" y="1369008"/>
                        <a:ext cx="2857500" cy="275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53F88622-6D69-4A0A-B070-4F5F095F48D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2604741"/>
              </p:ext>
            </p:extLst>
          </p:nvPr>
        </p:nvGraphicFramePr>
        <p:xfrm>
          <a:off x="4912129" y="1369008"/>
          <a:ext cx="27305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730240" imgH="850680" progId="Equation.DSMT4">
                  <p:embed/>
                </p:oleObj>
              </mc:Choice>
              <mc:Fallback>
                <p:oleObj name="Equation" r:id="rId4" imgW="2730240" imgH="850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12129" y="1369008"/>
                        <a:ext cx="2730500" cy="85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A845CE2-56F6-42EF-9500-6C9FC294451C}"/>
              </a:ext>
            </a:extLst>
          </p:cNvPr>
          <p:cNvSpPr/>
          <p:nvPr/>
        </p:nvSpPr>
        <p:spPr>
          <a:xfrm>
            <a:off x="4634204" y="2597776"/>
            <a:ext cx="3289483" cy="169938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19">
            <a:extLst>
              <a:ext uri="{FF2B5EF4-FFF2-40B4-BE49-F238E27FC236}">
                <a16:creationId xmlns:a16="http://schemas.microsoft.com/office/drawing/2014/main" id="{7AD019C0-5B34-4B34-B81A-FF87F79E98AC}"/>
              </a:ext>
            </a:extLst>
          </p:cNvPr>
          <p:cNvSpPr txBox="1">
            <a:spLocks/>
          </p:cNvSpPr>
          <p:nvPr/>
        </p:nvSpPr>
        <p:spPr>
          <a:xfrm>
            <a:off x="4512929" y="2597777"/>
            <a:ext cx="3528900" cy="1767804"/>
          </a:xfrm>
          <a:prstGeom prst="rect">
            <a:avLst/>
          </a:prstGeom>
        </p:spPr>
        <p:txBody>
          <a:bodyPr vert="horz" lIns="91435" tIns="45718" rIns="91435" bIns="45718" numCol="1">
            <a:noAutofit/>
          </a:bodyPr>
          <a:lstStyle>
            <a:lvl1pPr marL="227013" indent="-227013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tabLst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80035" indent="-185156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685765" indent="-185156" algn="l" rtl="0" eaLnBrk="1" latinLnBrk="0" hangingPunct="1">
              <a:spcBef>
                <a:spcPct val="200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kumimoji="0" sz="17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891494" indent="-157726" algn="l" rtl="0" eaLnBrk="1" latinLnBrk="0" hangingPunct="1">
              <a:spcBef>
                <a:spcPct val="200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  <a:defRPr kumimoji="0" sz="15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097224" indent="-157726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kumimoji="0" sz="135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302953" indent="-157726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06" indent="-137153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3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5156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/>
              <a:t>It will take 20 seconds for the skydiver to be only 3,600 feet above the ground.</a:t>
            </a:r>
          </a:p>
        </p:txBody>
      </p:sp>
    </p:spTree>
    <p:extLst>
      <p:ext uri="{BB962C8B-B14F-4D97-AF65-F5344CB8AC3E}">
        <p14:creationId xmlns:p14="http://schemas.microsoft.com/office/powerpoint/2010/main" val="2879198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Highlight the critical details that </a:t>
            </a:r>
            <a:br>
              <a:rPr lang="en-US" dirty="0"/>
            </a:br>
            <a:r>
              <a:rPr lang="en-US" dirty="0"/>
              <a:t>help you make decisions when factoring.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Explain your reason for your highlighting in the margins.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Be prepared to share your thinking.</a:t>
            </a:r>
            <a:endParaRPr lang="en-US" strike="sngStrike" dirty="0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Why-Lighting Factors</a:t>
            </a:r>
          </a:p>
        </p:txBody>
      </p:sp>
      <p:pic>
        <p:nvPicPr>
          <p:cNvPr id="3" name="Picture 2" descr="A picture containing text, clipart, vector graphics&#10;&#10;Description automatically generated">
            <a:extLst>
              <a:ext uri="{FF2B5EF4-FFF2-40B4-BE49-F238E27FC236}">
                <a16:creationId xmlns:a16="http://schemas.microsoft.com/office/drawing/2014/main" id="{6C834205-C2A0-431D-829D-D337576C32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9624" y="307247"/>
            <a:ext cx="2827176" cy="1572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616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F43316-D303-40EC-B829-211C2BCBE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1006656"/>
            <a:ext cx="7772400" cy="1021842"/>
          </a:xfrm>
        </p:spPr>
        <p:txBody>
          <a:bodyPr/>
          <a:lstStyle/>
          <a:p>
            <a:r>
              <a:rPr lang="en-US" dirty="0"/>
              <a:t>Essential Question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349D1D-F9F5-4708-9845-24D99C4709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645" y="2028498"/>
            <a:ext cx="7772400" cy="1132284"/>
          </a:xfrm>
        </p:spPr>
        <p:txBody>
          <a:bodyPr/>
          <a:lstStyle/>
          <a:p>
            <a:pPr marL="55563" indent="0">
              <a:buNone/>
            </a:pPr>
            <a:r>
              <a:rPr lang="en-US" dirty="0"/>
              <a:t>How can we solve quadratic equations by factoring?</a:t>
            </a:r>
          </a:p>
        </p:txBody>
      </p:sp>
    </p:spTree>
    <p:extLst>
      <p:ext uri="{BB962C8B-B14F-4D97-AF65-F5344CB8AC3E}">
        <p14:creationId xmlns:p14="http://schemas.microsoft.com/office/powerpoint/2010/main" val="352637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8575D-3662-4A13-BACA-E7044AD3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Objectives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74266-61E7-4912-8A51-C9B03DDB65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Factor quadratic expressions.</a:t>
            </a:r>
          </a:p>
          <a:p>
            <a:r>
              <a:rPr lang="en-US" dirty="0"/>
              <a:t>Solve quadratic equations.</a:t>
            </a:r>
          </a:p>
        </p:txBody>
      </p:sp>
    </p:spTree>
    <p:extLst>
      <p:ext uri="{BB962C8B-B14F-4D97-AF65-F5344CB8AC3E}">
        <p14:creationId xmlns:p14="http://schemas.microsoft.com/office/powerpoint/2010/main" val="149505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609AE3F-87E2-4E94-9D49-674BF51972F5}"/>
              </a:ext>
            </a:extLst>
          </p:cNvPr>
          <p:cNvSpPr/>
          <p:nvPr/>
        </p:nvSpPr>
        <p:spPr>
          <a:xfrm>
            <a:off x="1778860" y="2199227"/>
            <a:ext cx="3720968" cy="1854366"/>
          </a:xfrm>
          <a:custGeom>
            <a:avLst/>
            <a:gdLst>
              <a:gd name="connsiteX0" fmla="*/ 0 w 3680876"/>
              <a:gd name="connsiteY0" fmla="*/ 0 h 1828800"/>
              <a:gd name="connsiteX1" fmla="*/ 3680876 w 3680876"/>
              <a:gd name="connsiteY1" fmla="*/ 23276 h 1828800"/>
              <a:gd name="connsiteX2" fmla="*/ 3674225 w 3680876"/>
              <a:gd name="connsiteY2" fmla="*/ 1828800 h 1828800"/>
              <a:gd name="connsiteX3" fmla="*/ 1818825 w 3680876"/>
              <a:gd name="connsiteY3" fmla="*/ 1825475 h 1828800"/>
              <a:gd name="connsiteX4" fmla="*/ 1818825 w 3680876"/>
              <a:gd name="connsiteY4" fmla="*/ 917725 h 1828800"/>
              <a:gd name="connsiteX5" fmla="*/ 0 w 3680876"/>
              <a:gd name="connsiteY5" fmla="*/ 921050 h 1828800"/>
              <a:gd name="connsiteX6" fmla="*/ 0 w 3680876"/>
              <a:gd name="connsiteY6" fmla="*/ 0 h 1828800"/>
              <a:gd name="connsiteX0" fmla="*/ 0 w 3810555"/>
              <a:gd name="connsiteY0" fmla="*/ 3325 h 1805524"/>
              <a:gd name="connsiteX1" fmla="*/ 3810555 w 3810555"/>
              <a:gd name="connsiteY1" fmla="*/ 0 h 1805524"/>
              <a:gd name="connsiteX2" fmla="*/ 3803904 w 3810555"/>
              <a:gd name="connsiteY2" fmla="*/ 1805524 h 1805524"/>
              <a:gd name="connsiteX3" fmla="*/ 1948504 w 3810555"/>
              <a:gd name="connsiteY3" fmla="*/ 1802199 h 1805524"/>
              <a:gd name="connsiteX4" fmla="*/ 1948504 w 3810555"/>
              <a:gd name="connsiteY4" fmla="*/ 894449 h 1805524"/>
              <a:gd name="connsiteX5" fmla="*/ 129679 w 3810555"/>
              <a:gd name="connsiteY5" fmla="*/ 897774 h 1805524"/>
              <a:gd name="connsiteX6" fmla="*/ 0 w 3810555"/>
              <a:gd name="connsiteY6" fmla="*/ 3325 h 1805524"/>
              <a:gd name="connsiteX0" fmla="*/ 0 w 3823855"/>
              <a:gd name="connsiteY0" fmla="*/ 0 h 1802199"/>
              <a:gd name="connsiteX1" fmla="*/ 3823855 w 3823855"/>
              <a:gd name="connsiteY1" fmla="*/ 9975 h 1802199"/>
              <a:gd name="connsiteX2" fmla="*/ 3803904 w 3823855"/>
              <a:gd name="connsiteY2" fmla="*/ 1802199 h 1802199"/>
              <a:gd name="connsiteX3" fmla="*/ 1948504 w 3823855"/>
              <a:gd name="connsiteY3" fmla="*/ 1798874 h 1802199"/>
              <a:gd name="connsiteX4" fmla="*/ 1948504 w 3823855"/>
              <a:gd name="connsiteY4" fmla="*/ 891124 h 1802199"/>
              <a:gd name="connsiteX5" fmla="*/ 129679 w 3823855"/>
              <a:gd name="connsiteY5" fmla="*/ 894449 h 1802199"/>
              <a:gd name="connsiteX6" fmla="*/ 0 w 3823855"/>
              <a:gd name="connsiteY6" fmla="*/ 0 h 1802199"/>
              <a:gd name="connsiteX0" fmla="*/ 0 w 3823855"/>
              <a:gd name="connsiteY0" fmla="*/ 0 h 1802199"/>
              <a:gd name="connsiteX1" fmla="*/ 3823855 w 3823855"/>
              <a:gd name="connsiteY1" fmla="*/ 9975 h 1802199"/>
              <a:gd name="connsiteX2" fmla="*/ 3803904 w 3823855"/>
              <a:gd name="connsiteY2" fmla="*/ 1802199 h 1802199"/>
              <a:gd name="connsiteX3" fmla="*/ 1948504 w 3823855"/>
              <a:gd name="connsiteY3" fmla="*/ 1798874 h 1802199"/>
              <a:gd name="connsiteX4" fmla="*/ 1948504 w 3823855"/>
              <a:gd name="connsiteY4" fmla="*/ 891124 h 1802199"/>
              <a:gd name="connsiteX5" fmla="*/ 129679 w 3823855"/>
              <a:gd name="connsiteY5" fmla="*/ 894449 h 1802199"/>
              <a:gd name="connsiteX6" fmla="*/ 0 w 3823855"/>
              <a:gd name="connsiteY6" fmla="*/ 0 h 1802199"/>
              <a:gd name="connsiteX0" fmla="*/ 0 w 3823855"/>
              <a:gd name="connsiteY0" fmla="*/ 0 h 1802199"/>
              <a:gd name="connsiteX1" fmla="*/ 3823855 w 3823855"/>
              <a:gd name="connsiteY1" fmla="*/ 9975 h 1802199"/>
              <a:gd name="connsiteX2" fmla="*/ 3803904 w 3823855"/>
              <a:gd name="connsiteY2" fmla="*/ 1802199 h 1802199"/>
              <a:gd name="connsiteX3" fmla="*/ 1948504 w 3823855"/>
              <a:gd name="connsiteY3" fmla="*/ 1798874 h 1802199"/>
              <a:gd name="connsiteX4" fmla="*/ 1948504 w 3823855"/>
              <a:gd name="connsiteY4" fmla="*/ 891124 h 1802199"/>
              <a:gd name="connsiteX5" fmla="*/ 13301 w 3823855"/>
              <a:gd name="connsiteY5" fmla="*/ 891124 h 1802199"/>
              <a:gd name="connsiteX6" fmla="*/ 0 w 3823855"/>
              <a:gd name="connsiteY6" fmla="*/ 0 h 1802199"/>
              <a:gd name="connsiteX0" fmla="*/ 3567 w 3827422"/>
              <a:gd name="connsiteY0" fmla="*/ 0 h 1802199"/>
              <a:gd name="connsiteX1" fmla="*/ 3827422 w 3827422"/>
              <a:gd name="connsiteY1" fmla="*/ 9975 h 1802199"/>
              <a:gd name="connsiteX2" fmla="*/ 3807471 w 3827422"/>
              <a:gd name="connsiteY2" fmla="*/ 1802199 h 1802199"/>
              <a:gd name="connsiteX3" fmla="*/ 1952071 w 3827422"/>
              <a:gd name="connsiteY3" fmla="*/ 1798874 h 1802199"/>
              <a:gd name="connsiteX4" fmla="*/ 1952071 w 3827422"/>
              <a:gd name="connsiteY4" fmla="*/ 891124 h 1802199"/>
              <a:gd name="connsiteX5" fmla="*/ 16868 w 3827422"/>
              <a:gd name="connsiteY5" fmla="*/ 891124 h 1802199"/>
              <a:gd name="connsiteX6" fmla="*/ 3567 w 3827422"/>
              <a:gd name="connsiteY6" fmla="*/ 0 h 1802199"/>
              <a:gd name="connsiteX0" fmla="*/ 3567 w 3827422"/>
              <a:gd name="connsiteY0" fmla="*/ 0 h 1802199"/>
              <a:gd name="connsiteX1" fmla="*/ 3827422 w 3827422"/>
              <a:gd name="connsiteY1" fmla="*/ 9975 h 1802199"/>
              <a:gd name="connsiteX2" fmla="*/ 3807471 w 3827422"/>
              <a:gd name="connsiteY2" fmla="*/ 1802199 h 1802199"/>
              <a:gd name="connsiteX3" fmla="*/ 1952071 w 3827422"/>
              <a:gd name="connsiteY3" fmla="*/ 1798874 h 1802199"/>
              <a:gd name="connsiteX4" fmla="*/ 1952071 w 3827422"/>
              <a:gd name="connsiteY4" fmla="*/ 891124 h 1802199"/>
              <a:gd name="connsiteX5" fmla="*/ 16868 w 3827422"/>
              <a:gd name="connsiteY5" fmla="*/ 891124 h 1802199"/>
              <a:gd name="connsiteX6" fmla="*/ 3567 w 3827422"/>
              <a:gd name="connsiteY6" fmla="*/ 0 h 1802199"/>
              <a:gd name="connsiteX0" fmla="*/ 0 w 3823855"/>
              <a:gd name="connsiteY0" fmla="*/ 0 h 1802199"/>
              <a:gd name="connsiteX1" fmla="*/ 3823855 w 3823855"/>
              <a:gd name="connsiteY1" fmla="*/ 9975 h 1802199"/>
              <a:gd name="connsiteX2" fmla="*/ 3803904 w 3823855"/>
              <a:gd name="connsiteY2" fmla="*/ 1802199 h 1802199"/>
              <a:gd name="connsiteX3" fmla="*/ 1948504 w 3823855"/>
              <a:gd name="connsiteY3" fmla="*/ 1798874 h 1802199"/>
              <a:gd name="connsiteX4" fmla="*/ 1948504 w 3823855"/>
              <a:gd name="connsiteY4" fmla="*/ 891124 h 1802199"/>
              <a:gd name="connsiteX5" fmla="*/ 99753 w 3823855"/>
              <a:gd name="connsiteY5" fmla="*/ 867848 h 1802199"/>
              <a:gd name="connsiteX6" fmla="*/ 0 w 3823855"/>
              <a:gd name="connsiteY6" fmla="*/ 0 h 1802199"/>
              <a:gd name="connsiteX0" fmla="*/ 41328 w 3732179"/>
              <a:gd name="connsiteY0" fmla="*/ 0 h 1818824"/>
              <a:gd name="connsiteX1" fmla="*/ 3732179 w 3732179"/>
              <a:gd name="connsiteY1" fmla="*/ 26600 h 1818824"/>
              <a:gd name="connsiteX2" fmla="*/ 3712228 w 3732179"/>
              <a:gd name="connsiteY2" fmla="*/ 1818824 h 1818824"/>
              <a:gd name="connsiteX3" fmla="*/ 1856828 w 3732179"/>
              <a:gd name="connsiteY3" fmla="*/ 1815499 h 1818824"/>
              <a:gd name="connsiteX4" fmla="*/ 1856828 w 3732179"/>
              <a:gd name="connsiteY4" fmla="*/ 907749 h 1818824"/>
              <a:gd name="connsiteX5" fmla="*/ 8077 w 3732179"/>
              <a:gd name="connsiteY5" fmla="*/ 884473 h 1818824"/>
              <a:gd name="connsiteX6" fmla="*/ 41328 w 3732179"/>
              <a:gd name="connsiteY6" fmla="*/ 0 h 1818824"/>
              <a:gd name="connsiteX0" fmla="*/ 53812 w 3744663"/>
              <a:gd name="connsiteY0" fmla="*/ 0 h 1818824"/>
              <a:gd name="connsiteX1" fmla="*/ 3744663 w 3744663"/>
              <a:gd name="connsiteY1" fmla="*/ 26600 h 1818824"/>
              <a:gd name="connsiteX2" fmla="*/ 3724712 w 3744663"/>
              <a:gd name="connsiteY2" fmla="*/ 1818824 h 1818824"/>
              <a:gd name="connsiteX3" fmla="*/ 1869312 w 3744663"/>
              <a:gd name="connsiteY3" fmla="*/ 1815499 h 1818824"/>
              <a:gd name="connsiteX4" fmla="*/ 1869312 w 3744663"/>
              <a:gd name="connsiteY4" fmla="*/ 907749 h 1818824"/>
              <a:gd name="connsiteX5" fmla="*/ 20561 w 3744663"/>
              <a:gd name="connsiteY5" fmla="*/ 884473 h 1818824"/>
              <a:gd name="connsiteX6" fmla="*/ 53812 w 3744663"/>
              <a:gd name="connsiteY6" fmla="*/ 0 h 1818824"/>
              <a:gd name="connsiteX0" fmla="*/ 53812 w 3744663"/>
              <a:gd name="connsiteY0" fmla="*/ 6180 h 1825004"/>
              <a:gd name="connsiteX1" fmla="*/ 3744663 w 3744663"/>
              <a:gd name="connsiteY1" fmla="*/ 32780 h 1825004"/>
              <a:gd name="connsiteX2" fmla="*/ 3724712 w 3744663"/>
              <a:gd name="connsiteY2" fmla="*/ 1825004 h 1825004"/>
              <a:gd name="connsiteX3" fmla="*/ 1869312 w 3744663"/>
              <a:gd name="connsiteY3" fmla="*/ 1821679 h 1825004"/>
              <a:gd name="connsiteX4" fmla="*/ 1869312 w 3744663"/>
              <a:gd name="connsiteY4" fmla="*/ 913929 h 1825004"/>
              <a:gd name="connsiteX5" fmla="*/ 20561 w 3744663"/>
              <a:gd name="connsiteY5" fmla="*/ 890653 h 1825004"/>
              <a:gd name="connsiteX6" fmla="*/ 53812 w 3744663"/>
              <a:gd name="connsiteY6" fmla="*/ 6180 h 1825004"/>
              <a:gd name="connsiteX0" fmla="*/ 53812 w 3744663"/>
              <a:gd name="connsiteY0" fmla="*/ 11114 h 1829938"/>
              <a:gd name="connsiteX1" fmla="*/ 3744663 w 3744663"/>
              <a:gd name="connsiteY1" fmla="*/ 37714 h 1829938"/>
              <a:gd name="connsiteX2" fmla="*/ 3724712 w 3744663"/>
              <a:gd name="connsiteY2" fmla="*/ 1829938 h 1829938"/>
              <a:gd name="connsiteX3" fmla="*/ 1869312 w 3744663"/>
              <a:gd name="connsiteY3" fmla="*/ 1826613 h 1829938"/>
              <a:gd name="connsiteX4" fmla="*/ 1869312 w 3744663"/>
              <a:gd name="connsiteY4" fmla="*/ 918863 h 1829938"/>
              <a:gd name="connsiteX5" fmla="*/ 20561 w 3744663"/>
              <a:gd name="connsiteY5" fmla="*/ 895587 h 1829938"/>
              <a:gd name="connsiteX6" fmla="*/ 53812 w 3744663"/>
              <a:gd name="connsiteY6" fmla="*/ 11114 h 1829938"/>
              <a:gd name="connsiteX0" fmla="*/ 53812 w 3724712"/>
              <a:gd name="connsiteY0" fmla="*/ 34238 h 1853062"/>
              <a:gd name="connsiteX1" fmla="*/ 3721387 w 3724712"/>
              <a:gd name="connsiteY1" fmla="*/ 17612 h 1853062"/>
              <a:gd name="connsiteX2" fmla="*/ 3724712 w 3724712"/>
              <a:gd name="connsiteY2" fmla="*/ 1853062 h 1853062"/>
              <a:gd name="connsiteX3" fmla="*/ 1869312 w 3724712"/>
              <a:gd name="connsiteY3" fmla="*/ 1849737 h 1853062"/>
              <a:gd name="connsiteX4" fmla="*/ 1869312 w 3724712"/>
              <a:gd name="connsiteY4" fmla="*/ 941987 h 1853062"/>
              <a:gd name="connsiteX5" fmla="*/ 20561 w 3724712"/>
              <a:gd name="connsiteY5" fmla="*/ 918711 h 1853062"/>
              <a:gd name="connsiteX6" fmla="*/ 53812 w 3724712"/>
              <a:gd name="connsiteY6" fmla="*/ 34238 h 1853062"/>
              <a:gd name="connsiteX0" fmla="*/ 53812 w 3724712"/>
              <a:gd name="connsiteY0" fmla="*/ 22420 h 1841244"/>
              <a:gd name="connsiteX1" fmla="*/ 3721387 w 3724712"/>
              <a:gd name="connsiteY1" fmla="*/ 5794 h 1841244"/>
              <a:gd name="connsiteX2" fmla="*/ 3724712 w 3724712"/>
              <a:gd name="connsiteY2" fmla="*/ 1841244 h 1841244"/>
              <a:gd name="connsiteX3" fmla="*/ 1869312 w 3724712"/>
              <a:gd name="connsiteY3" fmla="*/ 1837919 h 1841244"/>
              <a:gd name="connsiteX4" fmla="*/ 1869312 w 3724712"/>
              <a:gd name="connsiteY4" fmla="*/ 930169 h 1841244"/>
              <a:gd name="connsiteX5" fmla="*/ 20561 w 3724712"/>
              <a:gd name="connsiteY5" fmla="*/ 906893 h 1841244"/>
              <a:gd name="connsiteX6" fmla="*/ 53812 w 3724712"/>
              <a:gd name="connsiteY6" fmla="*/ 22420 h 1841244"/>
              <a:gd name="connsiteX0" fmla="*/ 53812 w 3750588"/>
              <a:gd name="connsiteY0" fmla="*/ 22420 h 1841244"/>
              <a:gd name="connsiteX1" fmla="*/ 3721387 w 3750588"/>
              <a:gd name="connsiteY1" fmla="*/ 5794 h 1841244"/>
              <a:gd name="connsiteX2" fmla="*/ 3724712 w 3750588"/>
              <a:gd name="connsiteY2" fmla="*/ 1841244 h 1841244"/>
              <a:gd name="connsiteX3" fmla="*/ 1869312 w 3750588"/>
              <a:gd name="connsiteY3" fmla="*/ 1837919 h 1841244"/>
              <a:gd name="connsiteX4" fmla="*/ 1869312 w 3750588"/>
              <a:gd name="connsiteY4" fmla="*/ 930169 h 1841244"/>
              <a:gd name="connsiteX5" fmla="*/ 20561 w 3750588"/>
              <a:gd name="connsiteY5" fmla="*/ 906893 h 1841244"/>
              <a:gd name="connsiteX6" fmla="*/ 53812 w 3750588"/>
              <a:gd name="connsiteY6" fmla="*/ 22420 h 1841244"/>
              <a:gd name="connsiteX0" fmla="*/ 53812 w 3750588"/>
              <a:gd name="connsiteY0" fmla="*/ 31283 h 1850107"/>
              <a:gd name="connsiteX1" fmla="*/ 3721387 w 3750588"/>
              <a:gd name="connsiteY1" fmla="*/ 14657 h 1850107"/>
              <a:gd name="connsiteX2" fmla="*/ 3724712 w 3750588"/>
              <a:gd name="connsiteY2" fmla="*/ 1850107 h 1850107"/>
              <a:gd name="connsiteX3" fmla="*/ 1869312 w 3750588"/>
              <a:gd name="connsiteY3" fmla="*/ 1846782 h 1850107"/>
              <a:gd name="connsiteX4" fmla="*/ 1869312 w 3750588"/>
              <a:gd name="connsiteY4" fmla="*/ 939032 h 1850107"/>
              <a:gd name="connsiteX5" fmla="*/ 20561 w 3750588"/>
              <a:gd name="connsiteY5" fmla="*/ 915756 h 1850107"/>
              <a:gd name="connsiteX6" fmla="*/ 53812 w 3750588"/>
              <a:gd name="connsiteY6" fmla="*/ 31283 h 1850107"/>
              <a:gd name="connsiteX0" fmla="*/ 53812 w 3750588"/>
              <a:gd name="connsiteY0" fmla="*/ 8904 h 1827728"/>
              <a:gd name="connsiteX1" fmla="*/ 3721387 w 3750588"/>
              <a:gd name="connsiteY1" fmla="*/ 38829 h 1827728"/>
              <a:gd name="connsiteX2" fmla="*/ 3724712 w 3750588"/>
              <a:gd name="connsiteY2" fmla="*/ 1827728 h 1827728"/>
              <a:gd name="connsiteX3" fmla="*/ 1869312 w 3750588"/>
              <a:gd name="connsiteY3" fmla="*/ 1824403 h 1827728"/>
              <a:gd name="connsiteX4" fmla="*/ 1869312 w 3750588"/>
              <a:gd name="connsiteY4" fmla="*/ 916653 h 1827728"/>
              <a:gd name="connsiteX5" fmla="*/ 20561 w 3750588"/>
              <a:gd name="connsiteY5" fmla="*/ 893377 h 1827728"/>
              <a:gd name="connsiteX6" fmla="*/ 53812 w 3750588"/>
              <a:gd name="connsiteY6" fmla="*/ 8904 h 1827728"/>
              <a:gd name="connsiteX0" fmla="*/ 53812 w 3760672"/>
              <a:gd name="connsiteY0" fmla="*/ 15102 h 1833926"/>
              <a:gd name="connsiteX1" fmla="*/ 3734687 w 3760672"/>
              <a:gd name="connsiteY1" fmla="*/ 25076 h 1833926"/>
              <a:gd name="connsiteX2" fmla="*/ 3724712 w 3760672"/>
              <a:gd name="connsiteY2" fmla="*/ 1833926 h 1833926"/>
              <a:gd name="connsiteX3" fmla="*/ 1869312 w 3760672"/>
              <a:gd name="connsiteY3" fmla="*/ 1830601 h 1833926"/>
              <a:gd name="connsiteX4" fmla="*/ 1869312 w 3760672"/>
              <a:gd name="connsiteY4" fmla="*/ 922851 h 1833926"/>
              <a:gd name="connsiteX5" fmla="*/ 20561 w 3760672"/>
              <a:gd name="connsiteY5" fmla="*/ 899575 h 1833926"/>
              <a:gd name="connsiteX6" fmla="*/ 53812 w 3760672"/>
              <a:gd name="connsiteY6" fmla="*/ 15102 h 1833926"/>
              <a:gd name="connsiteX0" fmla="*/ 53812 w 3737242"/>
              <a:gd name="connsiteY0" fmla="*/ 15102 h 1833926"/>
              <a:gd name="connsiteX1" fmla="*/ 3701436 w 3737242"/>
              <a:gd name="connsiteY1" fmla="*/ 25076 h 1833926"/>
              <a:gd name="connsiteX2" fmla="*/ 3724712 w 3737242"/>
              <a:gd name="connsiteY2" fmla="*/ 1833926 h 1833926"/>
              <a:gd name="connsiteX3" fmla="*/ 1869312 w 3737242"/>
              <a:gd name="connsiteY3" fmla="*/ 1830601 h 1833926"/>
              <a:gd name="connsiteX4" fmla="*/ 1869312 w 3737242"/>
              <a:gd name="connsiteY4" fmla="*/ 922851 h 1833926"/>
              <a:gd name="connsiteX5" fmla="*/ 20561 w 3737242"/>
              <a:gd name="connsiteY5" fmla="*/ 899575 h 1833926"/>
              <a:gd name="connsiteX6" fmla="*/ 53812 w 3737242"/>
              <a:gd name="connsiteY6" fmla="*/ 15102 h 1833926"/>
              <a:gd name="connsiteX0" fmla="*/ 53812 w 3733612"/>
              <a:gd name="connsiteY0" fmla="*/ 15102 h 1833926"/>
              <a:gd name="connsiteX1" fmla="*/ 3701436 w 3733612"/>
              <a:gd name="connsiteY1" fmla="*/ 25076 h 1833926"/>
              <a:gd name="connsiteX2" fmla="*/ 3714736 w 3733612"/>
              <a:gd name="connsiteY2" fmla="*/ 1833926 h 1833926"/>
              <a:gd name="connsiteX3" fmla="*/ 1869312 w 3733612"/>
              <a:gd name="connsiteY3" fmla="*/ 1830601 h 1833926"/>
              <a:gd name="connsiteX4" fmla="*/ 1869312 w 3733612"/>
              <a:gd name="connsiteY4" fmla="*/ 922851 h 1833926"/>
              <a:gd name="connsiteX5" fmla="*/ 20561 w 3733612"/>
              <a:gd name="connsiteY5" fmla="*/ 899575 h 1833926"/>
              <a:gd name="connsiteX6" fmla="*/ 53812 w 3733612"/>
              <a:gd name="connsiteY6" fmla="*/ 15102 h 1833926"/>
              <a:gd name="connsiteX0" fmla="*/ 53812 w 3746741"/>
              <a:gd name="connsiteY0" fmla="*/ 15102 h 1833926"/>
              <a:gd name="connsiteX1" fmla="*/ 3701436 w 3746741"/>
              <a:gd name="connsiteY1" fmla="*/ 25076 h 1833926"/>
              <a:gd name="connsiteX2" fmla="*/ 3714736 w 3746741"/>
              <a:gd name="connsiteY2" fmla="*/ 1833926 h 1833926"/>
              <a:gd name="connsiteX3" fmla="*/ 1869312 w 3746741"/>
              <a:gd name="connsiteY3" fmla="*/ 1830601 h 1833926"/>
              <a:gd name="connsiteX4" fmla="*/ 1869312 w 3746741"/>
              <a:gd name="connsiteY4" fmla="*/ 922851 h 1833926"/>
              <a:gd name="connsiteX5" fmla="*/ 20561 w 3746741"/>
              <a:gd name="connsiteY5" fmla="*/ 899575 h 1833926"/>
              <a:gd name="connsiteX6" fmla="*/ 53812 w 3746741"/>
              <a:gd name="connsiteY6" fmla="*/ 15102 h 1833926"/>
              <a:gd name="connsiteX0" fmla="*/ 53812 w 3746741"/>
              <a:gd name="connsiteY0" fmla="*/ 15102 h 1833926"/>
              <a:gd name="connsiteX1" fmla="*/ 3701436 w 3746741"/>
              <a:gd name="connsiteY1" fmla="*/ 25076 h 1833926"/>
              <a:gd name="connsiteX2" fmla="*/ 3714736 w 3746741"/>
              <a:gd name="connsiteY2" fmla="*/ 1833926 h 1833926"/>
              <a:gd name="connsiteX3" fmla="*/ 1869312 w 3746741"/>
              <a:gd name="connsiteY3" fmla="*/ 1830601 h 1833926"/>
              <a:gd name="connsiteX4" fmla="*/ 1869312 w 3746741"/>
              <a:gd name="connsiteY4" fmla="*/ 922851 h 1833926"/>
              <a:gd name="connsiteX5" fmla="*/ 20561 w 3746741"/>
              <a:gd name="connsiteY5" fmla="*/ 899575 h 1833926"/>
              <a:gd name="connsiteX6" fmla="*/ 53812 w 3746741"/>
              <a:gd name="connsiteY6" fmla="*/ 15102 h 1833926"/>
              <a:gd name="connsiteX0" fmla="*/ 53812 w 3746741"/>
              <a:gd name="connsiteY0" fmla="*/ 15102 h 1837339"/>
              <a:gd name="connsiteX1" fmla="*/ 3701436 w 3746741"/>
              <a:gd name="connsiteY1" fmla="*/ 25076 h 1837339"/>
              <a:gd name="connsiteX2" fmla="*/ 3714736 w 3746741"/>
              <a:gd name="connsiteY2" fmla="*/ 1833926 h 1837339"/>
              <a:gd name="connsiteX3" fmla="*/ 1869312 w 3746741"/>
              <a:gd name="connsiteY3" fmla="*/ 1830601 h 1837339"/>
              <a:gd name="connsiteX4" fmla="*/ 1869312 w 3746741"/>
              <a:gd name="connsiteY4" fmla="*/ 922851 h 1837339"/>
              <a:gd name="connsiteX5" fmla="*/ 20561 w 3746741"/>
              <a:gd name="connsiteY5" fmla="*/ 899575 h 1837339"/>
              <a:gd name="connsiteX6" fmla="*/ 53812 w 3746741"/>
              <a:gd name="connsiteY6" fmla="*/ 15102 h 1837339"/>
              <a:gd name="connsiteX0" fmla="*/ 53812 w 3746741"/>
              <a:gd name="connsiteY0" fmla="*/ 15102 h 1844674"/>
              <a:gd name="connsiteX1" fmla="*/ 3701436 w 3746741"/>
              <a:gd name="connsiteY1" fmla="*/ 25076 h 1844674"/>
              <a:gd name="connsiteX2" fmla="*/ 3714736 w 3746741"/>
              <a:gd name="connsiteY2" fmla="*/ 1833926 h 1844674"/>
              <a:gd name="connsiteX3" fmla="*/ 1869312 w 3746741"/>
              <a:gd name="connsiteY3" fmla="*/ 1830601 h 1844674"/>
              <a:gd name="connsiteX4" fmla="*/ 1869312 w 3746741"/>
              <a:gd name="connsiteY4" fmla="*/ 922851 h 1844674"/>
              <a:gd name="connsiteX5" fmla="*/ 20561 w 3746741"/>
              <a:gd name="connsiteY5" fmla="*/ 899575 h 1844674"/>
              <a:gd name="connsiteX6" fmla="*/ 53812 w 3746741"/>
              <a:gd name="connsiteY6" fmla="*/ 15102 h 1844674"/>
              <a:gd name="connsiteX0" fmla="*/ 53812 w 3735731"/>
              <a:gd name="connsiteY0" fmla="*/ 15102 h 1837633"/>
              <a:gd name="connsiteX1" fmla="*/ 3701436 w 3735731"/>
              <a:gd name="connsiteY1" fmla="*/ 25076 h 1837633"/>
              <a:gd name="connsiteX2" fmla="*/ 3688135 w 3735731"/>
              <a:gd name="connsiteY2" fmla="*/ 1823951 h 1837633"/>
              <a:gd name="connsiteX3" fmla="*/ 1869312 w 3735731"/>
              <a:gd name="connsiteY3" fmla="*/ 1830601 h 1837633"/>
              <a:gd name="connsiteX4" fmla="*/ 1869312 w 3735731"/>
              <a:gd name="connsiteY4" fmla="*/ 922851 h 1837633"/>
              <a:gd name="connsiteX5" fmla="*/ 20561 w 3735731"/>
              <a:gd name="connsiteY5" fmla="*/ 899575 h 1837633"/>
              <a:gd name="connsiteX6" fmla="*/ 53812 w 3735731"/>
              <a:gd name="connsiteY6" fmla="*/ 15102 h 1837633"/>
              <a:gd name="connsiteX0" fmla="*/ 53812 w 3735731"/>
              <a:gd name="connsiteY0" fmla="*/ 15102 h 1846317"/>
              <a:gd name="connsiteX1" fmla="*/ 3701436 w 3735731"/>
              <a:gd name="connsiteY1" fmla="*/ 25076 h 1846317"/>
              <a:gd name="connsiteX2" fmla="*/ 3688135 w 3735731"/>
              <a:gd name="connsiteY2" fmla="*/ 1823951 h 1846317"/>
              <a:gd name="connsiteX3" fmla="*/ 1869312 w 3735731"/>
              <a:gd name="connsiteY3" fmla="*/ 1830601 h 1846317"/>
              <a:gd name="connsiteX4" fmla="*/ 1869312 w 3735731"/>
              <a:gd name="connsiteY4" fmla="*/ 922851 h 1846317"/>
              <a:gd name="connsiteX5" fmla="*/ 20561 w 3735731"/>
              <a:gd name="connsiteY5" fmla="*/ 899575 h 1846317"/>
              <a:gd name="connsiteX6" fmla="*/ 53812 w 3735731"/>
              <a:gd name="connsiteY6" fmla="*/ 15102 h 1846317"/>
              <a:gd name="connsiteX0" fmla="*/ 53812 w 3735731"/>
              <a:gd name="connsiteY0" fmla="*/ 15102 h 1862430"/>
              <a:gd name="connsiteX1" fmla="*/ 3701436 w 3735731"/>
              <a:gd name="connsiteY1" fmla="*/ 25076 h 1862430"/>
              <a:gd name="connsiteX2" fmla="*/ 3688135 w 3735731"/>
              <a:gd name="connsiteY2" fmla="*/ 1823951 h 1862430"/>
              <a:gd name="connsiteX3" fmla="*/ 1869312 w 3735731"/>
              <a:gd name="connsiteY3" fmla="*/ 1830601 h 1862430"/>
              <a:gd name="connsiteX4" fmla="*/ 1869312 w 3735731"/>
              <a:gd name="connsiteY4" fmla="*/ 922851 h 1862430"/>
              <a:gd name="connsiteX5" fmla="*/ 20561 w 3735731"/>
              <a:gd name="connsiteY5" fmla="*/ 899575 h 1862430"/>
              <a:gd name="connsiteX6" fmla="*/ 53812 w 3735731"/>
              <a:gd name="connsiteY6" fmla="*/ 15102 h 1862430"/>
              <a:gd name="connsiteX0" fmla="*/ 53812 w 3735731"/>
              <a:gd name="connsiteY0" fmla="*/ 15102 h 1862430"/>
              <a:gd name="connsiteX1" fmla="*/ 3701436 w 3735731"/>
              <a:gd name="connsiteY1" fmla="*/ 25076 h 1862430"/>
              <a:gd name="connsiteX2" fmla="*/ 3688135 w 3735731"/>
              <a:gd name="connsiteY2" fmla="*/ 1823951 h 1862430"/>
              <a:gd name="connsiteX3" fmla="*/ 1869312 w 3735731"/>
              <a:gd name="connsiteY3" fmla="*/ 1830601 h 1862430"/>
              <a:gd name="connsiteX4" fmla="*/ 1869312 w 3735731"/>
              <a:gd name="connsiteY4" fmla="*/ 922851 h 1862430"/>
              <a:gd name="connsiteX5" fmla="*/ 20561 w 3735731"/>
              <a:gd name="connsiteY5" fmla="*/ 899575 h 1862430"/>
              <a:gd name="connsiteX6" fmla="*/ 53812 w 3735731"/>
              <a:gd name="connsiteY6" fmla="*/ 15102 h 1862430"/>
              <a:gd name="connsiteX0" fmla="*/ 53812 w 3735731"/>
              <a:gd name="connsiteY0" fmla="*/ 15102 h 1860606"/>
              <a:gd name="connsiteX1" fmla="*/ 3701436 w 3735731"/>
              <a:gd name="connsiteY1" fmla="*/ 25076 h 1860606"/>
              <a:gd name="connsiteX2" fmla="*/ 3688135 w 3735731"/>
              <a:gd name="connsiteY2" fmla="*/ 1823951 h 1860606"/>
              <a:gd name="connsiteX3" fmla="*/ 1892588 w 3735731"/>
              <a:gd name="connsiteY3" fmla="*/ 1827276 h 1860606"/>
              <a:gd name="connsiteX4" fmla="*/ 1869312 w 3735731"/>
              <a:gd name="connsiteY4" fmla="*/ 922851 h 1860606"/>
              <a:gd name="connsiteX5" fmla="*/ 20561 w 3735731"/>
              <a:gd name="connsiteY5" fmla="*/ 899575 h 1860606"/>
              <a:gd name="connsiteX6" fmla="*/ 53812 w 3735731"/>
              <a:gd name="connsiteY6" fmla="*/ 15102 h 1860606"/>
              <a:gd name="connsiteX0" fmla="*/ 44475 w 3726394"/>
              <a:gd name="connsiteY0" fmla="*/ 15102 h 1860606"/>
              <a:gd name="connsiteX1" fmla="*/ 3692099 w 3726394"/>
              <a:gd name="connsiteY1" fmla="*/ 25076 h 1860606"/>
              <a:gd name="connsiteX2" fmla="*/ 3678798 w 3726394"/>
              <a:gd name="connsiteY2" fmla="*/ 1823951 h 1860606"/>
              <a:gd name="connsiteX3" fmla="*/ 1883251 w 3726394"/>
              <a:gd name="connsiteY3" fmla="*/ 1827276 h 1860606"/>
              <a:gd name="connsiteX4" fmla="*/ 1859975 w 3726394"/>
              <a:gd name="connsiteY4" fmla="*/ 922851 h 1860606"/>
              <a:gd name="connsiteX5" fmla="*/ 27849 w 3726394"/>
              <a:gd name="connsiteY5" fmla="*/ 902900 h 1860606"/>
              <a:gd name="connsiteX6" fmla="*/ 44475 w 3726394"/>
              <a:gd name="connsiteY6" fmla="*/ 15102 h 1860606"/>
              <a:gd name="connsiteX0" fmla="*/ 44475 w 3726394"/>
              <a:gd name="connsiteY0" fmla="*/ 15102 h 1860606"/>
              <a:gd name="connsiteX1" fmla="*/ 3692099 w 3726394"/>
              <a:gd name="connsiteY1" fmla="*/ 25076 h 1860606"/>
              <a:gd name="connsiteX2" fmla="*/ 3678798 w 3726394"/>
              <a:gd name="connsiteY2" fmla="*/ 1823951 h 1860606"/>
              <a:gd name="connsiteX3" fmla="*/ 1883251 w 3726394"/>
              <a:gd name="connsiteY3" fmla="*/ 1827276 h 1860606"/>
              <a:gd name="connsiteX4" fmla="*/ 1859975 w 3726394"/>
              <a:gd name="connsiteY4" fmla="*/ 922851 h 1860606"/>
              <a:gd name="connsiteX5" fmla="*/ 27849 w 3726394"/>
              <a:gd name="connsiteY5" fmla="*/ 902900 h 1860606"/>
              <a:gd name="connsiteX6" fmla="*/ 44475 w 3726394"/>
              <a:gd name="connsiteY6" fmla="*/ 15102 h 1860606"/>
              <a:gd name="connsiteX0" fmla="*/ 44475 w 3726394"/>
              <a:gd name="connsiteY0" fmla="*/ 15102 h 1860606"/>
              <a:gd name="connsiteX1" fmla="*/ 3692099 w 3726394"/>
              <a:gd name="connsiteY1" fmla="*/ 25076 h 1860606"/>
              <a:gd name="connsiteX2" fmla="*/ 3678798 w 3726394"/>
              <a:gd name="connsiteY2" fmla="*/ 1823951 h 1860606"/>
              <a:gd name="connsiteX3" fmla="*/ 1883251 w 3726394"/>
              <a:gd name="connsiteY3" fmla="*/ 1827276 h 1860606"/>
              <a:gd name="connsiteX4" fmla="*/ 1859975 w 3726394"/>
              <a:gd name="connsiteY4" fmla="*/ 922851 h 1860606"/>
              <a:gd name="connsiteX5" fmla="*/ 27849 w 3726394"/>
              <a:gd name="connsiteY5" fmla="*/ 902900 h 1860606"/>
              <a:gd name="connsiteX6" fmla="*/ 44475 w 3726394"/>
              <a:gd name="connsiteY6" fmla="*/ 15102 h 1860606"/>
              <a:gd name="connsiteX0" fmla="*/ 44475 w 3726394"/>
              <a:gd name="connsiteY0" fmla="*/ 15102 h 1860606"/>
              <a:gd name="connsiteX1" fmla="*/ 3692099 w 3726394"/>
              <a:gd name="connsiteY1" fmla="*/ 25076 h 1860606"/>
              <a:gd name="connsiteX2" fmla="*/ 3678798 w 3726394"/>
              <a:gd name="connsiteY2" fmla="*/ 1823951 h 1860606"/>
              <a:gd name="connsiteX3" fmla="*/ 1883251 w 3726394"/>
              <a:gd name="connsiteY3" fmla="*/ 1827276 h 1860606"/>
              <a:gd name="connsiteX4" fmla="*/ 1866625 w 3726394"/>
              <a:gd name="connsiteY4" fmla="*/ 896250 h 1860606"/>
              <a:gd name="connsiteX5" fmla="*/ 27849 w 3726394"/>
              <a:gd name="connsiteY5" fmla="*/ 902900 h 1860606"/>
              <a:gd name="connsiteX6" fmla="*/ 44475 w 3726394"/>
              <a:gd name="connsiteY6" fmla="*/ 15102 h 1860606"/>
              <a:gd name="connsiteX0" fmla="*/ 44475 w 3726394"/>
              <a:gd name="connsiteY0" fmla="*/ 15102 h 1860606"/>
              <a:gd name="connsiteX1" fmla="*/ 3692099 w 3726394"/>
              <a:gd name="connsiteY1" fmla="*/ 25076 h 1860606"/>
              <a:gd name="connsiteX2" fmla="*/ 3678798 w 3726394"/>
              <a:gd name="connsiteY2" fmla="*/ 1823951 h 1860606"/>
              <a:gd name="connsiteX3" fmla="*/ 1883251 w 3726394"/>
              <a:gd name="connsiteY3" fmla="*/ 1827276 h 1860606"/>
              <a:gd name="connsiteX4" fmla="*/ 1866625 w 3726394"/>
              <a:gd name="connsiteY4" fmla="*/ 932826 h 1860606"/>
              <a:gd name="connsiteX5" fmla="*/ 27849 w 3726394"/>
              <a:gd name="connsiteY5" fmla="*/ 902900 h 1860606"/>
              <a:gd name="connsiteX6" fmla="*/ 44475 w 3726394"/>
              <a:gd name="connsiteY6" fmla="*/ 15102 h 1860606"/>
              <a:gd name="connsiteX0" fmla="*/ 44475 w 3726394"/>
              <a:gd name="connsiteY0" fmla="*/ 15102 h 1860606"/>
              <a:gd name="connsiteX1" fmla="*/ 3692099 w 3726394"/>
              <a:gd name="connsiteY1" fmla="*/ 25076 h 1860606"/>
              <a:gd name="connsiteX2" fmla="*/ 3678798 w 3726394"/>
              <a:gd name="connsiteY2" fmla="*/ 1823951 h 1860606"/>
              <a:gd name="connsiteX3" fmla="*/ 1883251 w 3726394"/>
              <a:gd name="connsiteY3" fmla="*/ 1827276 h 1860606"/>
              <a:gd name="connsiteX4" fmla="*/ 1856650 w 3726394"/>
              <a:gd name="connsiteY4" fmla="*/ 932826 h 1860606"/>
              <a:gd name="connsiteX5" fmla="*/ 27849 w 3726394"/>
              <a:gd name="connsiteY5" fmla="*/ 902900 h 1860606"/>
              <a:gd name="connsiteX6" fmla="*/ 44475 w 3726394"/>
              <a:gd name="connsiteY6" fmla="*/ 15102 h 1860606"/>
              <a:gd name="connsiteX0" fmla="*/ 44475 w 3726394"/>
              <a:gd name="connsiteY0" fmla="*/ 15102 h 1858869"/>
              <a:gd name="connsiteX1" fmla="*/ 3692099 w 3726394"/>
              <a:gd name="connsiteY1" fmla="*/ 25076 h 1858869"/>
              <a:gd name="connsiteX2" fmla="*/ 3678798 w 3726394"/>
              <a:gd name="connsiteY2" fmla="*/ 1823951 h 1858869"/>
              <a:gd name="connsiteX3" fmla="*/ 1866625 w 3726394"/>
              <a:gd name="connsiteY3" fmla="*/ 1823951 h 1858869"/>
              <a:gd name="connsiteX4" fmla="*/ 1856650 w 3726394"/>
              <a:gd name="connsiteY4" fmla="*/ 932826 h 1858869"/>
              <a:gd name="connsiteX5" fmla="*/ 27849 w 3726394"/>
              <a:gd name="connsiteY5" fmla="*/ 902900 h 1858869"/>
              <a:gd name="connsiteX6" fmla="*/ 44475 w 3726394"/>
              <a:gd name="connsiteY6" fmla="*/ 15102 h 1858869"/>
              <a:gd name="connsiteX0" fmla="*/ 44475 w 3739120"/>
              <a:gd name="connsiteY0" fmla="*/ 15102 h 1860546"/>
              <a:gd name="connsiteX1" fmla="*/ 3692099 w 3739120"/>
              <a:gd name="connsiteY1" fmla="*/ 25076 h 1860546"/>
              <a:gd name="connsiteX2" fmla="*/ 3708724 w 3739120"/>
              <a:gd name="connsiteY2" fmla="*/ 1827276 h 1860546"/>
              <a:gd name="connsiteX3" fmla="*/ 1866625 w 3739120"/>
              <a:gd name="connsiteY3" fmla="*/ 1823951 h 1860546"/>
              <a:gd name="connsiteX4" fmla="*/ 1856650 w 3739120"/>
              <a:gd name="connsiteY4" fmla="*/ 932826 h 1860546"/>
              <a:gd name="connsiteX5" fmla="*/ 27849 w 3739120"/>
              <a:gd name="connsiteY5" fmla="*/ 902900 h 1860546"/>
              <a:gd name="connsiteX6" fmla="*/ 44475 w 3739120"/>
              <a:gd name="connsiteY6" fmla="*/ 15102 h 1860546"/>
              <a:gd name="connsiteX0" fmla="*/ 44475 w 3737404"/>
              <a:gd name="connsiteY0" fmla="*/ 15102 h 1854366"/>
              <a:gd name="connsiteX1" fmla="*/ 3692099 w 3737404"/>
              <a:gd name="connsiteY1" fmla="*/ 25076 h 1854366"/>
              <a:gd name="connsiteX2" fmla="*/ 3705399 w 3737404"/>
              <a:gd name="connsiteY2" fmla="*/ 1813976 h 1854366"/>
              <a:gd name="connsiteX3" fmla="*/ 1866625 w 3737404"/>
              <a:gd name="connsiteY3" fmla="*/ 1823951 h 1854366"/>
              <a:gd name="connsiteX4" fmla="*/ 1856650 w 3737404"/>
              <a:gd name="connsiteY4" fmla="*/ 932826 h 1854366"/>
              <a:gd name="connsiteX5" fmla="*/ 27849 w 3737404"/>
              <a:gd name="connsiteY5" fmla="*/ 902900 h 1854366"/>
              <a:gd name="connsiteX6" fmla="*/ 44475 w 3737404"/>
              <a:gd name="connsiteY6" fmla="*/ 15102 h 1854366"/>
              <a:gd name="connsiteX0" fmla="*/ 44475 w 3731326"/>
              <a:gd name="connsiteY0" fmla="*/ 15102 h 1854366"/>
              <a:gd name="connsiteX1" fmla="*/ 3692099 w 3731326"/>
              <a:gd name="connsiteY1" fmla="*/ 25076 h 1854366"/>
              <a:gd name="connsiteX2" fmla="*/ 3692098 w 3731326"/>
              <a:gd name="connsiteY2" fmla="*/ 1813976 h 1854366"/>
              <a:gd name="connsiteX3" fmla="*/ 1866625 w 3731326"/>
              <a:gd name="connsiteY3" fmla="*/ 1823951 h 1854366"/>
              <a:gd name="connsiteX4" fmla="*/ 1856650 w 3731326"/>
              <a:gd name="connsiteY4" fmla="*/ 932826 h 1854366"/>
              <a:gd name="connsiteX5" fmla="*/ 27849 w 3731326"/>
              <a:gd name="connsiteY5" fmla="*/ 902900 h 1854366"/>
              <a:gd name="connsiteX6" fmla="*/ 44475 w 3731326"/>
              <a:gd name="connsiteY6" fmla="*/ 15102 h 1854366"/>
              <a:gd name="connsiteX0" fmla="*/ 44475 w 3720968"/>
              <a:gd name="connsiteY0" fmla="*/ 15102 h 1854366"/>
              <a:gd name="connsiteX1" fmla="*/ 3672149 w 3720968"/>
              <a:gd name="connsiteY1" fmla="*/ 25076 h 1854366"/>
              <a:gd name="connsiteX2" fmla="*/ 3692098 w 3720968"/>
              <a:gd name="connsiteY2" fmla="*/ 1813976 h 1854366"/>
              <a:gd name="connsiteX3" fmla="*/ 1866625 w 3720968"/>
              <a:gd name="connsiteY3" fmla="*/ 1823951 h 1854366"/>
              <a:gd name="connsiteX4" fmla="*/ 1856650 w 3720968"/>
              <a:gd name="connsiteY4" fmla="*/ 932826 h 1854366"/>
              <a:gd name="connsiteX5" fmla="*/ 27849 w 3720968"/>
              <a:gd name="connsiteY5" fmla="*/ 902900 h 1854366"/>
              <a:gd name="connsiteX6" fmla="*/ 44475 w 3720968"/>
              <a:gd name="connsiteY6" fmla="*/ 15102 h 1854366"/>
              <a:gd name="connsiteX0" fmla="*/ 44475 w 3720968"/>
              <a:gd name="connsiteY0" fmla="*/ 15102 h 1854366"/>
              <a:gd name="connsiteX1" fmla="*/ 3672149 w 3720968"/>
              <a:gd name="connsiteY1" fmla="*/ 25076 h 1854366"/>
              <a:gd name="connsiteX2" fmla="*/ 3692098 w 3720968"/>
              <a:gd name="connsiteY2" fmla="*/ 1813976 h 1854366"/>
              <a:gd name="connsiteX3" fmla="*/ 1866625 w 3720968"/>
              <a:gd name="connsiteY3" fmla="*/ 1823951 h 1854366"/>
              <a:gd name="connsiteX4" fmla="*/ 1856650 w 3720968"/>
              <a:gd name="connsiteY4" fmla="*/ 932826 h 1854366"/>
              <a:gd name="connsiteX5" fmla="*/ 27849 w 3720968"/>
              <a:gd name="connsiteY5" fmla="*/ 902900 h 1854366"/>
              <a:gd name="connsiteX6" fmla="*/ 44475 w 3720968"/>
              <a:gd name="connsiteY6" fmla="*/ 15102 h 1854366"/>
              <a:gd name="connsiteX0" fmla="*/ 44475 w 3720968"/>
              <a:gd name="connsiteY0" fmla="*/ 15102 h 1854366"/>
              <a:gd name="connsiteX1" fmla="*/ 3672149 w 3720968"/>
              <a:gd name="connsiteY1" fmla="*/ 25076 h 1854366"/>
              <a:gd name="connsiteX2" fmla="*/ 3692098 w 3720968"/>
              <a:gd name="connsiteY2" fmla="*/ 1813976 h 1854366"/>
              <a:gd name="connsiteX3" fmla="*/ 1866625 w 3720968"/>
              <a:gd name="connsiteY3" fmla="*/ 1823951 h 1854366"/>
              <a:gd name="connsiteX4" fmla="*/ 1856650 w 3720968"/>
              <a:gd name="connsiteY4" fmla="*/ 932826 h 1854366"/>
              <a:gd name="connsiteX5" fmla="*/ 27849 w 3720968"/>
              <a:gd name="connsiteY5" fmla="*/ 902900 h 1854366"/>
              <a:gd name="connsiteX6" fmla="*/ 44475 w 3720968"/>
              <a:gd name="connsiteY6" fmla="*/ 15102 h 1854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20968" h="1854366">
                <a:moveTo>
                  <a:pt x="44475" y="15102"/>
                </a:moveTo>
                <a:cubicBezTo>
                  <a:pt x="157528" y="-5956"/>
                  <a:pt x="3532496" y="-7066"/>
                  <a:pt x="3672149" y="25076"/>
                </a:cubicBezTo>
                <a:cubicBezTo>
                  <a:pt x="3736434" y="121504"/>
                  <a:pt x="3730891" y="1707572"/>
                  <a:pt x="3692098" y="1813976"/>
                </a:cubicBezTo>
                <a:cubicBezTo>
                  <a:pt x="3575721" y="1859420"/>
                  <a:pt x="1979677" y="1871610"/>
                  <a:pt x="1866625" y="1823951"/>
                </a:cubicBezTo>
                <a:cubicBezTo>
                  <a:pt x="1846674" y="1717548"/>
                  <a:pt x="1886575" y="992677"/>
                  <a:pt x="1856650" y="932826"/>
                </a:cubicBezTo>
                <a:cubicBezTo>
                  <a:pt x="1770197" y="906226"/>
                  <a:pt x="110977" y="926175"/>
                  <a:pt x="27849" y="902900"/>
                </a:cubicBezTo>
                <a:cubicBezTo>
                  <a:pt x="-3185" y="845266"/>
                  <a:pt x="-20918" y="109313"/>
                  <a:pt x="44475" y="15102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50196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AF6F373D-E408-4664-9C7C-E21C627BB772}"/>
              </a:ext>
            </a:extLst>
          </p:cNvPr>
          <p:cNvSpPr/>
          <p:nvPr/>
        </p:nvSpPr>
        <p:spPr>
          <a:xfrm>
            <a:off x="399608" y="2204724"/>
            <a:ext cx="1307996" cy="2272888"/>
          </a:xfrm>
          <a:custGeom>
            <a:avLst/>
            <a:gdLst>
              <a:gd name="connsiteX0" fmla="*/ 1312753 w 1312753"/>
              <a:gd name="connsiteY0" fmla="*/ 0 h 2254313"/>
              <a:gd name="connsiteX1" fmla="*/ 1276539 w 1312753"/>
              <a:gd name="connsiteY1" fmla="*/ 2254313 h 2254313"/>
              <a:gd name="connsiteX2" fmla="*/ 0 w 1312753"/>
              <a:gd name="connsiteY2" fmla="*/ 2251295 h 2254313"/>
              <a:gd name="connsiteX3" fmla="*/ 30179 w 1312753"/>
              <a:gd name="connsiteY3" fmla="*/ 54321 h 2254313"/>
              <a:gd name="connsiteX4" fmla="*/ 1312753 w 1312753"/>
              <a:gd name="connsiteY4" fmla="*/ 0 h 2254313"/>
              <a:gd name="connsiteX0" fmla="*/ 1312753 w 1312753"/>
              <a:gd name="connsiteY0" fmla="*/ 0 h 2265783"/>
              <a:gd name="connsiteX1" fmla="*/ 1276539 w 1312753"/>
              <a:gd name="connsiteY1" fmla="*/ 2254313 h 2265783"/>
              <a:gd name="connsiteX2" fmla="*/ 0 w 1312753"/>
              <a:gd name="connsiteY2" fmla="*/ 2251295 h 2265783"/>
              <a:gd name="connsiteX3" fmla="*/ 30179 w 1312753"/>
              <a:gd name="connsiteY3" fmla="*/ 54321 h 2265783"/>
              <a:gd name="connsiteX4" fmla="*/ 1312753 w 1312753"/>
              <a:gd name="connsiteY4" fmla="*/ 0 h 2265783"/>
              <a:gd name="connsiteX0" fmla="*/ 1318346 w 1318346"/>
              <a:gd name="connsiteY0" fmla="*/ 0 h 2265783"/>
              <a:gd name="connsiteX1" fmla="*/ 1282132 w 1318346"/>
              <a:gd name="connsiteY1" fmla="*/ 2254313 h 2265783"/>
              <a:gd name="connsiteX2" fmla="*/ 5593 w 1318346"/>
              <a:gd name="connsiteY2" fmla="*/ 2251295 h 2265783"/>
              <a:gd name="connsiteX3" fmla="*/ 35772 w 1318346"/>
              <a:gd name="connsiteY3" fmla="*/ 54321 h 2265783"/>
              <a:gd name="connsiteX4" fmla="*/ 1318346 w 1318346"/>
              <a:gd name="connsiteY4" fmla="*/ 0 h 2265783"/>
              <a:gd name="connsiteX0" fmla="*/ 1318346 w 1318346"/>
              <a:gd name="connsiteY0" fmla="*/ 0 h 2267340"/>
              <a:gd name="connsiteX1" fmla="*/ 1282132 w 1318346"/>
              <a:gd name="connsiteY1" fmla="*/ 2254313 h 2267340"/>
              <a:gd name="connsiteX2" fmla="*/ 5593 w 1318346"/>
              <a:gd name="connsiteY2" fmla="*/ 2251295 h 2267340"/>
              <a:gd name="connsiteX3" fmla="*/ 35772 w 1318346"/>
              <a:gd name="connsiteY3" fmla="*/ 54321 h 2267340"/>
              <a:gd name="connsiteX4" fmla="*/ 1318346 w 1318346"/>
              <a:gd name="connsiteY4" fmla="*/ 0 h 2267340"/>
              <a:gd name="connsiteX0" fmla="*/ 1318346 w 1318346"/>
              <a:gd name="connsiteY0" fmla="*/ 0 h 2267340"/>
              <a:gd name="connsiteX1" fmla="*/ 1282132 w 1318346"/>
              <a:gd name="connsiteY1" fmla="*/ 2254313 h 2267340"/>
              <a:gd name="connsiteX2" fmla="*/ 5593 w 1318346"/>
              <a:gd name="connsiteY2" fmla="*/ 2251295 h 2267340"/>
              <a:gd name="connsiteX3" fmla="*/ 35772 w 1318346"/>
              <a:gd name="connsiteY3" fmla="*/ 54321 h 2267340"/>
              <a:gd name="connsiteX4" fmla="*/ 1318346 w 1318346"/>
              <a:gd name="connsiteY4" fmla="*/ 0 h 2267340"/>
              <a:gd name="connsiteX0" fmla="*/ 1318346 w 1318346"/>
              <a:gd name="connsiteY0" fmla="*/ 0 h 2270081"/>
              <a:gd name="connsiteX1" fmla="*/ 1282132 w 1318346"/>
              <a:gd name="connsiteY1" fmla="*/ 2254313 h 2270081"/>
              <a:gd name="connsiteX2" fmla="*/ 5593 w 1318346"/>
              <a:gd name="connsiteY2" fmla="*/ 2251295 h 2270081"/>
              <a:gd name="connsiteX3" fmla="*/ 35772 w 1318346"/>
              <a:gd name="connsiteY3" fmla="*/ 54321 h 2270081"/>
              <a:gd name="connsiteX4" fmla="*/ 1318346 w 1318346"/>
              <a:gd name="connsiteY4" fmla="*/ 0 h 2270081"/>
              <a:gd name="connsiteX0" fmla="*/ 1318346 w 1328476"/>
              <a:gd name="connsiteY0" fmla="*/ 0 h 2270081"/>
              <a:gd name="connsiteX1" fmla="*/ 1282132 w 1328476"/>
              <a:gd name="connsiteY1" fmla="*/ 2254313 h 2270081"/>
              <a:gd name="connsiteX2" fmla="*/ 5593 w 1328476"/>
              <a:gd name="connsiteY2" fmla="*/ 2251295 h 2270081"/>
              <a:gd name="connsiteX3" fmla="*/ 35772 w 1328476"/>
              <a:gd name="connsiteY3" fmla="*/ 54321 h 2270081"/>
              <a:gd name="connsiteX4" fmla="*/ 1318346 w 1328476"/>
              <a:gd name="connsiteY4" fmla="*/ 0 h 2270081"/>
              <a:gd name="connsiteX0" fmla="*/ 1318346 w 1328476"/>
              <a:gd name="connsiteY0" fmla="*/ 1939 h 2272020"/>
              <a:gd name="connsiteX1" fmla="*/ 1282132 w 1328476"/>
              <a:gd name="connsiteY1" fmla="*/ 2256252 h 2272020"/>
              <a:gd name="connsiteX2" fmla="*/ 5593 w 1328476"/>
              <a:gd name="connsiteY2" fmla="*/ 2253234 h 2272020"/>
              <a:gd name="connsiteX3" fmla="*/ 35772 w 1328476"/>
              <a:gd name="connsiteY3" fmla="*/ 56260 h 2272020"/>
              <a:gd name="connsiteX4" fmla="*/ 1318346 w 1328476"/>
              <a:gd name="connsiteY4" fmla="*/ 1939 h 2272020"/>
              <a:gd name="connsiteX0" fmla="*/ 1318346 w 1328476"/>
              <a:gd name="connsiteY0" fmla="*/ 2739 h 2272820"/>
              <a:gd name="connsiteX1" fmla="*/ 1282132 w 1328476"/>
              <a:gd name="connsiteY1" fmla="*/ 2257052 h 2272820"/>
              <a:gd name="connsiteX2" fmla="*/ 5593 w 1328476"/>
              <a:gd name="connsiteY2" fmla="*/ 2254034 h 2272820"/>
              <a:gd name="connsiteX3" fmla="*/ 35772 w 1328476"/>
              <a:gd name="connsiteY3" fmla="*/ 57060 h 2272820"/>
              <a:gd name="connsiteX4" fmla="*/ 1318346 w 1328476"/>
              <a:gd name="connsiteY4" fmla="*/ 2739 h 2272820"/>
              <a:gd name="connsiteX0" fmla="*/ 1317833 w 1327963"/>
              <a:gd name="connsiteY0" fmla="*/ 2739 h 2272820"/>
              <a:gd name="connsiteX1" fmla="*/ 1281619 w 1327963"/>
              <a:gd name="connsiteY1" fmla="*/ 2257052 h 2272820"/>
              <a:gd name="connsiteX2" fmla="*/ 5080 w 1327963"/>
              <a:gd name="connsiteY2" fmla="*/ 2254034 h 2272820"/>
              <a:gd name="connsiteX3" fmla="*/ 35259 w 1327963"/>
              <a:gd name="connsiteY3" fmla="*/ 57060 h 2272820"/>
              <a:gd name="connsiteX4" fmla="*/ 1317833 w 1327963"/>
              <a:gd name="connsiteY4" fmla="*/ 2739 h 2272820"/>
              <a:gd name="connsiteX0" fmla="*/ 1283029 w 1293159"/>
              <a:gd name="connsiteY0" fmla="*/ 2739 h 2268137"/>
              <a:gd name="connsiteX1" fmla="*/ 1246815 w 1293159"/>
              <a:gd name="connsiteY1" fmla="*/ 2257052 h 2268137"/>
              <a:gd name="connsiteX2" fmla="*/ 39916 w 1293159"/>
              <a:gd name="connsiteY2" fmla="*/ 2244950 h 2268137"/>
              <a:gd name="connsiteX3" fmla="*/ 455 w 1293159"/>
              <a:gd name="connsiteY3" fmla="*/ 57060 h 2268137"/>
              <a:gd name="connsiteX4" fmla="*/ 1283029 w 1293159"/>
              <a:gd name="connsiteY4" fmla="*/ 2739 h 2268137"/>
              <a:gd name="connsiteX0" fmla="*/ 1301809 w 1311939"/>
              <a:gd name="connsiteY0" fmla="*/ 2739 h 2274658"/>
              <a:gd name="connsiteX1" fmla="*/ 1265595 w 1311939"/>
              <a:gd name="connsiteY1" fmla="*/ 2257052 h 2274658"/>
              <a:gd name="connsiteX2" fmla="*/ 7223 w 1311939"/>
              <a:gd name="connsiteY2" fmla="*/ 2257061 h 2274658"/>
              <a:gd name="connsiteX3" fmla="*/ 19235 w 1311939"/>
              <a:gd name="connsiteY3" fmla="*/ 57060 h 2274658"/>
              <a:gd name="connsiteX4" fmla="*/ 1301809 w 1311939"/>
              <a:gd name="connsiteY4" fmla="*/ 2739 h 2274658"/>
              <a:gd name="connsiteX0" fmla="*/ 1297866 w 1307996"/>
              <a:gd name="connsiteY0" fmla="*/ 969 h 2272888"/>
              <a:gd name="connsiteX1" fmla="*/ 1261652 w 1307996"/>
              <a:gd name="connsiteY1" fmla="*/ 2255282 h 2272888"/>
              <a:gd name="connsiteX2" fmla="*/ 3280 w 1307996"/>
              <a:gd name="connsiteY2" fmla="*/ 2255291 h 2272888"/>
              <a:gd name="connsiteX3" fmla="*/ 66765 w 1307996"/>
              <a:gd name="connsiteY3" fmla="*/ 130986 h 2272888"/>
              <a:gd name="connsiteX4" fmla="*/ 1297866 w 1307996"/>
              <a:gd name="connsiteY4" fmla="*/ 969 h 227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7996" h="2272888">
                <a:moveTo>
                  <a:pt x="1297866" y="969"/>
                </a:moveTo>
                <a:cubicBezTo>
                  <a:pt x="1328184" y="83260"/>
                  <a:pt x="1282806" y="2166935"/>
                  <a:pt x="1261652" y="2255282"/>
                </a:cubicBezTo>
                <a:cubicBezTo>
                  <a:pt x="1166171" y="2269416"/>
                  <a:pt x="101789" y="2286575"/>
                  <a:pt x="3280" y="2255291"/>
                </a:cubicBezTo>
                <a:cubicBezTo>
                  <a:pt x="-16938" y="2167891"/>
                  <a:pt x="62760" y="266832"/>
                  <a:pt x="66765" y="130986"/>
                </a:cubicBezTo>
                <a:cubicBezTo>
                  <a:pt x="161230" y="94712"/>
                  <a:pt x="1185234" y="-11202"/>
                  <a:pt x="1297866" y="969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50196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D8012067-D4B2-4E83-95FE-E98C7EB2BD8C}"/>
              </a:ext>
            </a:extLst>
          </p:cNvPr>
          <p:cNvSpPr/>
          <p:nvPr/>
        </p:nvSpPr>
        <p:spPr>
          <a:xfrm>
            <a:off x="7365140" y="2991481"/>
            <a:ext cx="1405473" cy="1948026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196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467DC173-D00D-4D2E-8A80-D78130889A3D}"/>
              </a:ext>
            </a:extLst>
          </p:cNvPr>
          <p:cNvSpPr/>
          <p:nvPr/>
        </p:nvSpPr>
        <p:spPr>
          <a:xfrm>
            <a:off x="1743591" y="4047126"/>
            <a:ext cx="5563799" cy="892382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196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TRI sets</a:t>
            </a:r>
            <a:r>
              <a:rPr lang="en-US" dirty="0"/>
              <a:t>: sets of three cards that have a greatest common factor containing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 or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latin typeface="+mn-lt"/>
                <a:cs typeface="Times New Roman" panose="02020603050405020304" pitchFamily="18" charset="0"/>
              </a:rPr>
              <a:t> and a coefficient greater than 1.</a:t>
            </a:r>
            <a:endParaRPr lang="en-US" dirty="0">
              <a:latin typeface="+mn-lt"/>
            </a:endParaRP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TRI Game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AFF1F93-0CA5-40A5-8B90-865D1DCA7797}"/>
              </a:ext>
            </a:extLst>
          </p:cNvPr>
          <p:cNvSpPr>
            <a:spLocks noChangeAspect="1"/>
          </p:cNvSpPr>
          <p:nvPr/>
        </p:nvSpPr>
        <p:spPr>
          <a:xfrm>
            <a:off x="1836610" y="2265950"/>
            <a:ext cx="1680504" cy="76041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4598CB2-8366-4817-8494-046C8B289349}"/>
              </a:ext>
            </a:extLst>
          </p:cNvPr>
          <p:cNvSpPr>
            <a:spLocks noChangeAspect="1"/>
          </p:cNvSpPr>
          <p:nvPr/>
        </p:nvSpPr>
        <p:spPr>
          <a:xfrm>
            <a:off x="3687689" y="2265949"/>
            <a:ext cx="1680504" cy="76041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F70C4EA-3C00-4A34-BBBA-17499BB354AA}"/>
              </a:ext>
            </a:extLst>
          </p:cNvPr>
          <p:cNvSpPr>
            <a:spLocks noChangeAspect="1"/>
          </p:cNvSpPr>
          <p:nvPr/>
        </p:nvSpPr>
        <p:spPr>
          <a:xfrm>
            <a:off x="5538768" y="2265950"/>
            <a:ext cx="1680504" cy="76041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BA8E75B-76EB-47E4-BA11-9E27361672BC}"/>
              </a:ext>
            </a:extLst>
          </p:cNvPr>
          <p:cNvSpPr>
            <a:spLocks noChangeAspect="1"/>
          </p:cNvSpPr>
          <p:nvPr/>
        </p:nvSpPr>
        <p:spPr>
          <a:xfrm>
            <a:off x="1836610" y="3209721"/>
            <a:ext cx="1680504" cy="76041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52ECD5A-8214-4182-8735-26CF414102C7}"/>
              </a:ext>
            </a:extLst>
          </p:cNvPr>
          <p:cNvSpPr>
            <a:spLocks noChangeAspect="1"/>
          </p:cNvSpPr>
          <p:nvPr/>
        </p:nvSpPr>
        <p:spPr>
          <a:xfrm>
            <a:off x="3687689" y="3209720"/>
            <a:ext cx="1680504" cy="76041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C8A844A-AF26-44B3-8B0F-0F009716A441}"/>
              </a:ext>
            </a:extLst>
          </p:cNvPr>
          <p:cNvSpPr>
            <a:spLocks noChangeAspect="1"/>
          </p:cNvSpPr>
          <p:nvPr/>
        </p:nvSpPr>
        <p:spPr>
          <a:xfrm>
            <a:off x="5538768" y="3209721"/>
            <a:ext cx="1680504" cy="76041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C8DD88CE-5F47-43BB-83A1-2A4578FD8F65}"/>
              </a:ext>
            </a:extLst>
          </p:cNvPr>
          <p:cNvSpPr>
            <a:spLocks noChangeAspect="1"/>
          </p:cNvSpPr>
          <p:nvPr/>
        </p:nvSpPr>
        <p:spPr>
          <a:xfrm>
            <a:off x="1836610" y="4120310"/>
            <a:ext cx="1680504" cy="76041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B5D668E-B65F-4D53-A3DB-D43E3C4D8E2A}"/>
              </a:ext>
            </a:extLst>
          </p:cNvPr>
          <p:cNvSpPr>
            <a:spLocks noChangeAspect="1"/>
          </p:cNvSpPr>
          <p:nvPr/>
        </p:nvSpPr>
        <p:spPr>
          <a:xfrm>
            <a:off x="3687689" y="4120309"/>
            <a:ext cx="1680504" cy="76041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C8C0BA63-6A74-4F23-AB92-F4E3BBC340AF}"/>
              </a:ext>
            </a:extLst>
          </p:cNvPr>
          <p:cNvSpPr>
            <a:spLocks noChangeAspect="1"/>
          </p:cNvSpPr>
          <p:nvPr/>
        </p:nvSpPr>
        <p:spPr>
          <a:xfrm>
            <a:off x="5538768" y="4120310"/>
            <a:ext cx="1680504" cy="76041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9238EB28-5FD3-4126-AB49-887BC34038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5550841"/>
              </p:ext>
            </p:extLst>
          </p:nvPr>
        </p:nvGraphicFramePr>
        <p:xfrm>
          <a:off x="2353012" y="2462008"/>
          <a:ext cx="6477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47640" imgH="368280" progId="Equation.DSMT4">
                  <p:embed/>
                </p:oleObj>
              </mc:Choice>
              <mc:Fallback>
                <p:oleObj name="Equation" r:id="rId2" imgW="64764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353012" y="2462008"/>
                        <a:ext cx="6477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344B7394-04D0-4C24-9530-36B9639DFD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647153"/>
              </p:ext>
            </p:extLst>
          </p:nvPr>
        </p:nvGraphicFramePr>
        <p:xfrm>
          <a:off x="4204091" y="3405779"/>
          <a:ext cx="6477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47640" imgH="368280" progId="Equation.DSMT4">
                  <p:embed/>
                </p:oleObj>
              </mc:Choice>
              <mc:Fallback>
                <p:oleObj name="Equation" r:id="rId4" imgW="64764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204091" y="3405779"/>
                        <a:ext cx="6477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FAE60F9D-369C-45FE-86A9-55B92304A7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8073848"/>
              </p:ext>
            </p:extLst>
          </p:nvPr>
        </p:nvGraphicFramePr>
        <p:xfrm>
          <a:off x="4223141" y="2462008"/>
          <a:ext cx="6096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09480" imgH="368280" progId="Equation.DSMT4">
                  <p:embed/>
                </p:oleObj>
              </mc:Choice>
              <mc:Fallback>
                <p:oleObj name="Equation" r:id="rId6" imgW="60948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223141" y="2462008"/>
                        <a:ext cx="6096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Content Placeholder 19">
            <a:extLst>
              <a:ext uri="{FF2B5EF4-FFF2-40B4-BE49-F238E27FC236}">
                <a16:creationId xmlns:a16="http://schemas.microsoft.com/office/drawing/2014/main" id="{9D94B056-1B2F-49F4-A360-948D4E0AE6AE}"/>
              </a:ext>
            </a:extLst>
          </p:cNvPr>
          <p:cNvSpPr txBox="1">
            <a:spLocks/>
          </p:cNvSpPr>
          <p:nvPr/>
        </p:nvSpPr>
        <p:spPr>
          <a:xfrm>
            <a:off x="276063" y="2265948"/>
            <a:ext cx="1389406" cy="2629901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>
            <a:lvl1pPr marL="227013" indent="-227013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tabLst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80035" indent="-185156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685765" indent="-185156" algn="l" rtl="0" eaLnBrk="1" latinLnBrk="0" hangingPunct="1">
              <a:spcBef>
                <a:spcPct val="200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kumimoji="0" sz="17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891494" indent="-157726" algn="l" rtl="0" eaLnBrk="1" latinLnBrk="0" hangingPunct="1">
              <a:spcBef>
                <a:spcPct val="200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  <a:defRPr kumimoji="0" sz="15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097224" indent="-157726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kumimoji="0" sz="135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302953" indent="-157726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06" indent="-137153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3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5156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2200" dirty="0"/>
              <a:t>“TRI”</a:t>
            </a:r>
          </a:p>
          <a:p>
            <a:pPr marL="0" indent="0" algn="r">
              <a:buNone/>
            </a:pPr>
            <a:r>
              <a:rPr lang="en-US" sz="2200" dirty="0"/>
              <a:t>The GCF of these </a:t>
            </a:r>
            <a:r>
              <a:rPr lang="en-US" sz="2200" b="1" dirty="0"/>
              <a:t>three</a:t>
            </a:r>
            <a:r>
              <a:rPr lang="en-US" sz="2200" dirty="0"/>
              <a:t> cards is 8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baseline="30000" dirty="0"/>
              <a:t>2</a:t>
            </a:r>
            <a:r>
              <a:rPr lang="en-US" sz="2200" dirty="0"/>
              <a:t>.</a:t>
            </a:r>
          </a:p>
        </p:txBody>
      </p:sp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A092AA99-DC16-4FBC-954E-16B797C479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160024"/>
              </p:ext>
            </p:extLst>
          </p:nvPr>
        </p:nvGraphicFramePr>
        <p:xfrm>
          <a:off x="2416229" y="3431779"/>
          <a:ext cx="5207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520560" imgH="355320" progId="Equation.DSMT4">
                  <p:embed/>
                </p:oleObj>
              </mc:Choice>
              <mc:Fallback>
                <p:oleObj name="Equation" r:id="rId8" imgW="52056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416229" y="3431779"/>
                        <a:ext cx="520700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8B08C729-546B-4315-A045-1002F59F8D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641613"/>
              </p:ext>
            </p:extLst>
          </p:nvPr>
        </p:nvGraphicFramePr>
        <p:xfrm>
          <a:off x="6042470" y="2430258"/>
          <a:ext cx="6731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672840" imgH="431640" progId="Equation.DSMT4">
                  <p:embed/>
                </p:oleObj>
              </mc:Choice>
              <mc:Fallback>
                <p:oleObj name="Equation" r:id="rId10" imgW="67284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042470" y="2430258"/>
                        <a:ext cx="673100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28708EE7-A217-4547-BCEB-F747A36C95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2178676"/>
              </p:ext>
            </p:extLst>
          </p:nvPr>
        </p:nvGraphicFramePr>
        <p:xfrm>
          <a:off x="6046712" y="3396748"/>
          <a:ext cx="6350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634680" imgH="368280" progId="Equation.DSMT4">
                  <p:embed/>
                </p:oleObj>
              </mc:Choice>
              <mc:Fallback>
                <p:oleObj name="Equation" r:id="rId12" imgW="63468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046712" y="3396748"/>
                        <a:ext cx="6350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CB54EF9D-1108-4796-BAC1-7C71FDA739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9023873"/>
              </p:ext>
            </p:extLst>
          </p:nvPr>
        </p:nvGraphicFramePr>
        <p:xfrm>
          <a:off x="4172341" y="4284663"/>
          <a:ext cx="660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660240" imgH="431640" progId="Equation.DSMT4">
                  <p:embed/>
                </p:oleObj>
              </mc:Choice>
              <mc:Fallback>
                <p:oleObj name="Equation" r:id="rId14" imgW="66024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172341" y="4284663"/>
                        <a:ext cx="660400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968BBFCB-3B05-4BAB-8DF8-7BE1E1CA15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9438442"/>
              </p:ext>
            </p:extLst>
          </p:nvPr>
        </p:nvGraphicFramePr>
        <p:xfrm>
          <a:off x="2353012" y="4316368"/>
          <a:ext cx="6477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647640" imgH="368280" progId="Equation.DSMT4">
                  <p:embed/>
                </p:oleObj>
              </mc:Choice>
              <mc:Fallback>
                <p:oleObj name="Equation" r:id="rId16" imgW="64764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353012" y="4316368"/>
                        <a:ext cx="6477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9EC7A5CB-58B8-4590-AA57-00E8671D57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1055610"/>
              </p:ext>
            </p:extLst>
          </p:nvPr>
        </p:nvGraphicFramePr>
        <p:xfrm>
          <a:off x="6055170" y="4284618"/>
          <a:ext cx="660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660240" imgH="431640" progId="Equation.DSMT4">
                  <p:embed/>
                </p:oleObj>
              </mc:Choice>
              <mc:Fallback>
                <p:oleObj name="Equation" r:id="rId18" imgW="66024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6055170" y="4284618"/>
                        <a:ext cx="660400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Content Placeholder 19">
            <a:extLst>
              <a:ext uri="{FF2B5EF4-FFF2-40B4-BE49-F238E27FC236}">
                <a16:creationId xmlns:a16="http://schemas.microsoft.com/office/drawing/2014/main" id="{82CD3B15-22A1-494B-9DC6-EA5C457911F3}"/>
              </a:ext>
            </a:extLst>
          </p:cNvPr>
          <p:cNvSpPr txBox="1">
            <a:spLocks/>
          </p:cNvSpPr>
          <p:nvPr/>
        </p:nvSpPr>
        <p:spPr>
          <a:xfrm>
            <a:off x="7419486" y="3041483"/>
            <a:ext cx="1338570" cy="1854366"/>
          </a:xfrm>
          <a:prstGeom prst="rect">
            <a:avLst/>
          </a:prstGeom>
        </p:spPr>
        <p:txBody>
          <a:bodyPr vert="horz" lIns="91435" tIns="45718" rIns="91435" bIns="45718">
            <a:normAutofit fontScale="92500" lnSpcReduction="10000"/>
          </a:bodyPr>
          <a:lstStyle>
            <a:lvl1pPr marL="227013" indent="-227013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tabLst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80035" indent="-185156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685765" indent="-185156" algn="l" rtl="0" eaLnBrk="1" latinLnBrk="0" hangingPunct="1">
              <a:spcBef>
                <a:spcPct val="200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kumimoji="0" sz="17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891494" indent="-157726" algn="l" rtl="0" eaLnBrk="1" latinLnBrk="0" hangingPunct="1">
              <a:spcBef>
                <a:spcPct val="200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  <a:defRPr kumimoji="0" sz="15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097224" indent="-157726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kumimoji="0" sz="135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302953" indent="-157726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06" indent="-137153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3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51566" indent="-137153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0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/>
              <a:t>NOT</a:t>
            </a:r>
            <a:r>
              <a:rPr lang="en-US" sz="2200" dirty="0"/>
              <a:t> a </a:t>
            </a:r>
            <a:br>
              <a:rPr lang="en-US" sz="2200" dirty="0"/>
            </a:br>
            <a:r>
              <a:rPr lang="en-US" sz="2200" dirty="0"/>
              <a:t>TRI set.</a:t>
            </a:r>
          </a:p>
          <a:p>
            <a:pPr marL="0" indent="0">
              <a:buNone/>
            </a:pPr>
            <a:r>
              <a:rPr lang="en-US" sz="2200" dirty="0"/>
              <a:t>The GCF </a:t>
            </a:r>
            <a:br>
              <a:rPr lang="en-US" sz="2200" dirty="0"/>
            </a:br>
            <a:r>
              <a:rPr lang="en-US" sz="2200" dirty="0"/>
              <a:t>of these </a:t>
            </a:r>
            <a:r>
              <a:rPr lang="en-US" sz="2200" b="1" dirty="0"/>
              <a:t>three</a:t>
            </a:r>
            <a:r>
              <a:rPr lang="en-US" sz="2200" dirty="0"/>
              <a:t> cards is 5.</a:t>
            </a:r>
          </a:p>
        </p:txBody>
      </p:sp>
    </p:spTree>
    <p:extLst>
      <p:ext uri="{BB962C8B-B14F-4D97-AF65-F5344CB8AC3E}">
        <p14:creationId xmlns:p14="http://schemas.microsoft.com/office/powerpoint/2010/main" val="144374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9352"/>
            <a:ext cx="4121080" cy="3434098"/>
          </a:xfrm>
        </p:spPr>
        <p:txBody>
          <a:bodyPr/>
          <a:lstStyle/>
          <a:p>
            <a:r>
              <a:rPr lang="en-US" dirty="0"/>
              <a:t>Work with your partner to arrange the hexagons such that sides with </a:t>
            </a:r>
            <a:r>
              <a:rPr lang="en-US" b="1" dirty="0"/>
              <a:t>equivalent expressions </a:t>
            </a:r>
            <a:r>
              <a:rPr lang="en-US" dirty="0"/>
              <a:t>OR sides with </a:t>
            </a:r>
            <a:r>
              <a:rPr lang="en-US" b="1" dirty="0"/>
              <a:t>an expression and its GCF </a:t>
            </a:r>
            <a:r>
              <a:rPr lang="en-US" dirty="0"/>
              <a:t>are touching.</a:t>
            </a:r>
          </a:p>
          <a:p>
            <a:r>
              <a:rPr lang="en-US" dirty="0"/>
              <a:t>The center hexagon contains the GCFs.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Hexagon Puzzle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21456A24-7E68-4507-88B3-9B30158620A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1343" t="18390" r="11029" b="18390"/>
          <a:stretch/>
        </p:blipFill>
        <p:spPr>
          <a:xfrm>
            <a:off x="4565720" y="400050"/>
            <a:ext cx="412108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488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E2D0569D-DC80-4B1B-9443-5500EF4F757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1031" t="17898" r="10716" b="18489"/>
          <a:stretch/>
        </p:blipFill>
        <p:spPr>
          <a:xfrm>
            <a:off x="2699601" y="621942"/>
            <a:ext cx="4005999" cy="4214312"/>
          </a:xfrm>
          <a:prstGeom prst="rect">
            <a:avLst/>
          </a:prstGeom>
        </p:spPr>
      </p:pic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Hexagon Puzzle</a:t>
            </a:r>
          </a:p>
        </p:txBody>
      </p:sp>
      <p:sp>
        <p:nvSpPr>
          <p:cNvPr id="8" name="Title 18">
            <a:extLst>
              <a:ext uri="{FF2B5EF4-FFF2-40B4-BE49-F238E27FC236}">
                <a16:creationId xmlns:a16="http://schemas.microsoft.com/office/drawing/2014/main" id="{F84EC60D-F854-4E5B-9230-71A75DE9CF76}"/>
              </a:ext>
            </a:extLst>
          </p:cNvPr>
          <p:cNvSpPr txBox="1">
            <a:spLocks/>
          </p:cNvSpPr>
          <p:nvPr/>
        </p:nvSpPr>
        <p:spPr>
          <a:xfrm>
            <a:off x="457200" y="832871"/>
            <a:ext cx="2432180" cy="85725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0" kern="1200">
                <a:ln>
                  <a:noFill/>
                </a:ln>
                <a:solidFill>
                  <a:schemeClr val="accent4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(Solution)</a:t>
            </a:r>
          </a:p>
        </p:txBody>
      </p:sp>
    </p:spTree>
    <p:extLst>
      <p:ext uri="{BB962C8B-B14F-4D97-AF65-F5344CB8AC3E}">
        <p14:creationId xmlns:p14="http://schemas.microsoft.com/office/powerpoint/2010/main" val="3866969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49158-4683-C11B-6C5B-F5B981504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697260"/>
            <a:ext cx="8229600" cy="4462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TRI Factoring, Part A</a:t>
            </a:r>
            <a:endParaRPr lang="en-US" sz="1800" dirty="0">
              <a:solidFill>
                <a:schemeClr val="accent2"/>
              </a:solidFill>
            </a:endParaRPr>
          </a:p>
          <a:p>
            <a:pPr algn="ctr"/>
            <a:endParaRPr lang="en-US" sz="1800" dirty="0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Guided Notes (</a:t>
            </a:r>
            <a:r>
              <a:rPr lang="en-US" i="1" dirty="0">
                <a:cs typeface="Times New Roman" panose="02020603050405020304" pitchFamily="18" charset="0"/>
              </a:rPr>
              <a:t>a</a:t>
            </a:r>
            <a:r>
              <a:rPr lang="en-US" dirty="0"/>
              <a:t> = 1)</a:t>
            </a:r>
          </a:p>
        </p:txBody>
      </p:sp>
      <p:pic>
        <p:nvPicPr>
          <p:cNvPr id="6" name="Online Media 5" descr="TRI Factoring, Part A">
            <a:hlinkClick r:id="" action="ppaction://media"/>
            <a:extLst>
              <a:ext uri="{FF2B5EF4-FFF2-40B4-BE49-F238E27FC236}">
                <a16:creationId xmlns:a16="http://schemas.microsoft.com/office/drawing/2014/main" id="{B3BF5F97-76C8-6534-5ED7-2FD685F173F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1445661" y="1164497"/>
            <a:ext cx="6252678" cy="3532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168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Work with a partner to factor questions 1–4 on your </a:t>
            </a:r>
            <a:br>
              <a:rPr lang="en-US" dirty="0"/>
            </a:br>
            <a:r>
              <a:rPr lang="en-US" dirty="0"/>
              <a:t>TRI Factoring handout. Then, discuss these questions:</a:t>
            </a:r>
          </a:p>
          <a:p>
            <a:r>
              <a:rPr lang="en-US" dirty="0"/>
              <a:t>How are questions 3 and 4 similar?</a:t>
            </a:r>
          </a:p>
          <a:p>
            <a:r>
              <a:rPr lang="en-US" dirty="0"/>
              <a:t>How are they different?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Factoring Quadratics When </a:t>
            </a:r>
            <a:r>
              <a:rPr lang="en-US" i="1" dirty="0">
                <a:cs typeface="Times New Roman" panose="02020603050405020304" pitchFamily="18" charset="0"/>
              </a:rPr>
              <a:t>a</a:t>
            </a:r>
            <a:r>
              <a:rPr lang="en-US" dirty="0"/>
              <a:t> = 1</a:t>
            </a:r>
          </a:p>
        </p:txBody>
      </p:sp>
    </p:spTree>
    <p:extLst>
      <p:ext uri="{BB962C8B-B14F-4D97-AF65-F5344CB8AC3E}">
        <p14:creationId xmlns:p14="http://schemas.microsoft.com/office/powerpoint/2010/main" val="279513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ARN theme">
  <a:themeElements>
    <a:clrScheme name="LEARN Colors">
      <a:dk1>
        <a:sysClr val="windowText" lastClr="000000"/>
      </a:dk1>
      <a:lt1>
        <a:sysClr val="window" lastClr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LEARN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 Template" id="{418F4C7D-6FF6-4BC3-8FFB-630639050169}" vid="{6C158D59-EBB1-47A7-9CFF-6E4552F2CE41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LEARN Slides Template</Template>
  <TotalTime>1058</TotalTime>
  <Words>530</Words>
  <Application>Microsoft Office PowerPoint</Application>
  <PresentationFormat>On-screen Show (16:9)</PresentationFormat>
  <Paragraphs>78</Paragraphs>
  <Slides>23</Slides>
  <Notes>3</Notes>
  <HiddenSlides>1</HiddenSlides>
  <MMClips>2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Times New Roman</vt:lpstr>
      <vt:lpstr>Wingdings 2</vt:lpstr>
      <vt:lpstr>LEARN theme</vt:lpstr>
      <vt:lpstr>Equation</vt:lpstr>
      <vt:lpstr>PowerPoint Presentation</vt:lpstr>
      <vt:lpstr>Finding Factors, Part 1</vt:lpstr>
      <vt:lpstr>Essential Question</vt:lpstr>
      <vt:lpstr>Lesson Objectives</vt:lpstr>
      <vt:lpstr>TRI Game</vt:lpstr>
      <vt:lpstr>Hexagon Puzzle</vt:lpstr>
      <vt:lpstr>Hexagon Puzzle</vt:lpstr>
      <vt:lpstr>Guided Notes (a = 1)</vt:lpstr>
      <vt:lpstr>Factoring Quadratics When a = 1</vt:lpstr>
      <vt:lpstr>Factoring Quadratics When a = 1 (Solutions)</vt:lpstr>
      <vt:lpstr>Factoring Quadratics When a = 1 (Solutions)</vt:lpstr>
      <vt:lpstr>Solving Quadratics When a = 1</vt:lpstr>
      <vt:lpstr>Solving Quadratics When a = 1</vt:lpstr>
      <vt:lpstr>Solving Quadratics When a = 1 (Solutions)</vt:lpstr>
      <vt:lpstr>Solving Quadratics When a = 1 (Solutions)</vt:lpstr>
      <vt:lpstr>Solving Quadratics When a = 1 (Solutions)</vt:lpstr>
      <vt:lpstr>Guided Notes (a ≠ 1)</vt:lpstr>
      <vt:lpstr>Factoring Quadratics When a ≠ 1</vt:lpstr>
      <vt:lpstr>Factoring Quadratics When a ≠ 1 (Solutions)</vt:lpstr>
      <vt:lpstr>Solving Quadratics When a ≠ 1 (Solutions)</vt:lpstr>
      <vt:lpstr>Solving Quadratics When a ≠ 1 (Solutions)</vt:lpstr>
      <vt:lpstr>Solving Quadratics When a ≠ 1 (Solutions)</vt:lpstr>
      <vt:lpstr>Why-Lighting Factors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Slides—Finding Factors, Part 1</dc:title>
  <dc:subject/>
  <dc:creator>K20 Center</dc:creator>
  <cp:keywords/>
  <dc:description/>
  <cp:lastModifiedBy>Eike, Michell L.</cp:lastModifiedBy>
  <cp:revision>29</cp:revision>
  <dcterms:created xsi:type="dcterms:W3CDTF">2022-04-12T13:57:35Z</dcterms:created>
  <dcterms:modified xsi:type="dcterms:W3CDTF">2022-09-19T19:36:14Z</dcterms:modified>
  <cp:category/>
</cp:coreProperties>
</file>