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9"/>
  </p:notesMasterIdLst>
  <p:sldIdLst>
    <p:sldId id="276" r:id="rId2"/>
    <p:sldId id="256" r:id="rId3"/>
    <p:sldId id="274" r:id="rId4"/>
    <p:sldId id="275" r:id="rId5"/>
    <p:sldId id="273" r:id="rId6"/>
    <p:sldId id="290" r:id="rId7"/>
    <p:sldId id="291" r:id="rId8"/>
    <p:sldId id="282" r:id="rId9"/>
    <p:sldId id="293" r:id="rId10"/>
    <p:sldId id="283" r:id="rId11"/>
    <p:sldId id="284" r:id="rId12"/>
    <p:sldId id="295" r:id="rId13"/>
    <p:sldId id="296" r:id="rId14"/>
    <p:sldId id="294" r:id="rId15"/>
    <p:sldId id="298" r:id="rId16"/>
    <p:sldId id="299" r:id="rId17"/>
    <p:sldId id="300" r:id="rId18"/>
    <p:sldId id="301" r:id="rId19"/>
    <p:sldId id="302" r:id="rId20"/>
    <p:sldId id="303" r:id="rId21"/>
    <p:sldId id="297" r:id="rId22"/>
    <p:sldId id="304" r:id="rId23"/>
    <p:sldId id="305" r:id="rId24"/>
    <p:sldId id="289" r:id="rId25"/>
    <p:sldId id="306" r:id="rId26"/>
    <p:sldId id="287" r:id="rId27"/>
    <p:sldId id="307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3" autoAdjust="0"/>
    <p:restoredTop sz="94677"/>
  </p:normalViewPr>
  <p:slideViewPr>
    <p:cSldViewPr snapToGrid="0" snapToObjects="1">
      <p:cViewPr varScale="1">
        <p:scale>
          <a:sx n="252" d="100"/>
          <a:sy n="252" d="100"/>
        </p:scale>
        <p:origin x="2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9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3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3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3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Inverted Pyramid. Strategies. </a:t>
            </a:r>
            <a:r>
              <a:rPr lang="en-US" sz="18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https://learn.k20center.ou.edu/strategy/173</a:t>
            </a:r>
            <a:endParaRPr lang="en-US" sz="1800" u="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74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Inverted Pyramid. Strategies. </a:t>
            </a:r>
            <a:r>
              <a:rPr lang="en-US" sz="11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https://learn.k20center.ou.edu/strategy/173</a:t>
            </a:r>
            <a:endParaRPr lang="en-US" sz="1100" u="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4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Inverted Pyramid. Strategies. </a:t>
            </a:r>
            <a:r>
              <a:rPr lang="en-US" sz="11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https://learn.k20center.ou.edu/strategy/173</a:t>
            </a:r>
            <a:endParaRPr lang="en-US" sz="1100" u="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4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Choice Boards. Strategies.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https://learn.k20center.ou.edu/strategy/73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5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2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0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Notes: Two Terms</a:t>
            </a:r>
          </a:p>
        </p:txBody>
      </p:sp>
    </p:spTree>
    <p:extLst>
      <p:ext uri="{BB962C8B-B14F-4D97-AF65-F5344CB8AC3E}">
        <p14:creationId xmlns:p14="http://schemas.microsoft.com/office/powerpoint/2010/main" val="118095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 a partner to complete questions 1-2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Finder: Factoring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417685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1)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650620"/>
              </p:ext>
            </p:extLst>
          </p:nvPr>
        </p:nvGraphicFramePr>
        <p:xfrm>
          <a:off x="874712" y="1346200"/>
          <a:ext cx="4305301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05240" imgH="2450880" progId="Equation.DSMT4">
                  <p:embed/>
                </p:oleObj>
              </mc:Choice>
              <mc:Fallback>
                <p:oleObj name="Equation" r:id="rId2" imgW="4305240" imgH="245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4712" y="1346200"/>
                        <a:ext cx="4305301" cy="245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E68AB95-C7E6-9A61-7A4A-E6918DF6297E}"/>
              </a:ext>
            </a:extLst>
          </p:cNvPr>
          <p:cNvSpPr/>
          <p:nvPr/>
        </p:nvSpPr>
        <p:spPr>
          <a:xfrm>
            <a:off x="818641" y="3251200"/>
            <a:ext cx="2854097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2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2)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272549"/>
              </p:ext>
            </p:extLst>
          </p:nvPr>
        </p:nvGraphicFramePr>
        <p:xfrm>
          <a:off x="874713" y="1353802"/>
          <a:ext cx="280670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6560" imgH="2247840" progId="Equation.DSMT4">
                  <p:embed/>
                </p:oleObj>
              </mc:Choice>
              <mc:Fallback>
                <p:oleObj name="Equation" r:id="rId2" imgW="2806560" imgH="22478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4713" y="1353802"/>
                        <a:ext cx="2806700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AA008A0-536B-C8E8-5B27-A03AF5E14D3D}"/>
              </a:ext>
            </a:extLst>
          </p:cNvPr>
          <p:cNvSpPr/>
          <p:nvPr/>
        </p:nvSpPr>
        <p:spPr>
          <a:xfrm>
            <a:off x="842802" y="3100052"/>
            <a:ext cx="1873148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1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similar about questions 1-2? </a:t>
            </a:r>
          </a:p>
          <a:p>
            <a:r>
              <a:rPr lang="en-US" dirty="0"/>
              <a:t>What was different?</a:t>
            </a:r>
          </a:p>
          <a:p>
            <a:r>
              <a:rPr lang="en-US" dirty="0"/>
              <a:t>How did this impact how you approached factoring?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Finder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56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 a partner to complete questions 3-6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Finder: Solving Polynomials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001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3)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933914"/>
              </p:ext>
            </p:extLst>
          </p:nvPr>
        </p:nvGraphicFramePr>
        <p:xfrm>
          <a:off x="977900" y="1360161"/>
          <a:ext cx="28194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19160" imgH="2946240" progId="Equation.DSMT4">
                  <p:embed/>
                </p:oleObj>
              </mc:Choice>
              <mc:Fallback>
                <p:oleObj name="Equation" r:id="rId2" imgW="2819160" imgH="29462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7900" y="1360161"/>
                        <a:ext cx="281940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2659ED-B51C-DA12-87AE-379CD702F9E2}"/>
              </a:ext>
            </a:extLst>
          </p:cNvPr>
          <p:cNvSpPr/>
          <p:nvPr/>
        </p:nvSpPr>
        <p:spPr>
          <a:xfrm>
            <a:off x="4506788" y="1772902"/>
            <a:ext cx="3611051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5C860D8-F21A-816E-1295-6B3B2C7664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12617"/>
              </p:ext>
            </p:extLst>
          </p:nvPr>
        </p:nvGraphicFramePr>
        <p:xfrm>
          <a:off x="4571999" y="1309352"/>
          <a:ext cx="3683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0" imgH="927000" progId="Equation.DSMT4">
                  <p:embed/>
                </p:oleObj>
              </mc:Choice>
              <mc:Fallback>
                <p:oleObj name="Equation" r:id="rId4" imgW="36828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1999" y="1309352"/>
                        <a:ext cx="36830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65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4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4)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448235"/>
              </p:ext>
            </p:extLst>
          </p:nvPr>
        </p:nvGraphicFramePr>
        <p:xfrm>
          <a:off x="1032388" y="1345072"/>
          <a:ext cx="28829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82880" imgH="2908080" progId="Equation.DSMT4">
                  <p:embed/>
                </p:oleObj>
              </mc:Choice>
              <mc:Fallback>
                <p:oleObj name="Equation" r:id="rId2" imgW="2882880" imgH="29080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2388" y="1345072"/>
                        <a:ext cx="288290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2659ED-B51C-DA12-87AE-379CD702F9E2}"/>
              </a:ext>
            </a:extLst>
          </p:cNvPr>
          <p:cNvSpPr/>
          <p:nvPr/>
        </p:nvSpPr>
        <p:spPr>
          <a:xfrm>
            <a:off x="1164431" y="3428995"/>
            <a:ext cx="2693194" cy="91440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2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09750E0-B9E2-65C2-FA6E-EBEFD7740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668297"/>
              </p:ext>
            </p:extLst>
          </p:nvPr>
        </p:nvGraphicFramePr>
        <p:xfrm>
          <a:off x="4521200" y="1309352"/>
          <a:ext cx="41656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65560" imgH="1473120" progId="Equation.DSMT4">
                  <p:embed/>
                </p:oleObj>
              </mc:Choice>
              <mc:Fallback>
                <p:oleObj name="Equation" r:id="rId2" imgW="416556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1200" y="1309352"/>
                        <a:ext cx="4165600" cy="147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5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5)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013118"/>
              </p:ext>
            </p:extLst>
          </p:nvPr>
        </p:nvGraphicFramePr>
        <p:xfrm>
          <a:off x="1058771" y="1346200"/>
          <a:ext cx="339090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90840" imgH="2450880" progId="Equation.DSMT4">
                  <p:embed/>
                </p:oleObj>
              </mc:Choice>
              <mc:Fallback>
                <p:oleObj name="Equation" r:id="rId4" imgW="3390840" imgH="24508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8771" y="1346200"/>
                        <a:ext cx="3390900" cy="245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2659ED-B51C-DA12-87AE-379CD702F9E2}"/>
              </a:ext>
            </a:extLst>
          </p:cNvPr>
          <p:cNvSpPr/>
          <p:nvPr/>
        </p:nvSpPr>
        <p:spPr>
          <a:xfrm>
            <a:off x="6156960" y="1856050"/>
            <a:ext cx="2326976" cy="48965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247876C-9220-E3F6-1F35-0FCAED507FEB}"/>
              </a:ext>
            </a:extLst>
          </p:cNvPr>
          <p:cNvSpPr/>
          <p:nvPr/>
        </p:nvSpPr>
        <p:spPr>
          <a:xfrm>
            <a:off x="4694331" y="2342837"/>
            <a:ext cx="1122100" cy="45495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1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6)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CA32866-D2A8-8648-15EB-86F190D2C4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585375"/>
              </p:ext>
            </p:extLst>
          </p:nvPr>
        </p:nvGraphicFramePr>
        <p:xfrm>
          <a:off x="1041400" y="1360885"/>
          <a:ext cx="48641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63960" imgH="3225600" progId="Equation.DSMT4">
                  <p:embed/>
                </p:oleObj>
              </mc:Choice>
              <mc:Fallback>
                <p:oleObj name="Equation" r:id="rId2" imgW="4863960" imgH="322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1400" y="1360885"/>
                        <a:ext cx="4864100" cy="322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66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Finding Factors, Part 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Factoring Polynomials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 Finder (Solution 6 continued)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5CBBC69-56BE-FA5C-1A6B-647944C8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438370"/>
              </p:ext>
            </p:extLst>
          </p:nvPr>
        </p:nvGraphicFramePr>
        <p:xfrm>
          <a:off x="1052195" y="1335088"/>
          <a:ext cx="61849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84800" imgH="2616120" progId="Equation.DSMT4">
                  <p:embed/>
                </p:oleObj>
              </mc:Choice>
              <mc:Fallback>
                <p:oleObj name="Equation" r:id="rId2" imgW="6184800" imgH="26161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52195" y="1335088"/>
                        <a:ext cx="6184900" cy="261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2659ED-B51C-DA12-87AE-379CD702F9E2}"/>
              </a:ext>
            </a:extLst>
          </p:cNvPr>
          <p:cNvSpPr/>
          <p:nvPr/>
        </p:nvSpPr>
        <p:spPr>
          <a:xfrm>
            <a:off x="5949509" y="3026400"/>
            <a:ext cx="1345372" cy="102743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2A0008-61F9-26A6-9E8F-96B5CB9E8C47}"/>
              </a:ext>
            </a:extLst>
          </p:cNvPr>
          <p:cNvSpPr/>
          <p:nvPr/>
        </p:nvSpPr>
        <p:spPr>
          <a:xfrm>
            <a:off x="1168399" y="2274561"/>
            <a:ext cx="939801" cy="43816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2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relationship between the number of solutions and the type of polynomial? </a:t>
            </a:r>
          </a:p>
          <a:p>
            <a:r>
              <a:rPr lang="en-US" dirty="0"/>
              <a:t>If so, what do you think it is?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Finder: Reflection</a:t>
            </a:r>
          </a:p>
        </p:txBody>
      </p:sp>
    </p:spTree>
    <p:extLst>
      <p:ext uri="{BB962C8B-B14F-4D97-AF65-F5344CB8AC3E}">
        <p14:creationId xmlns:p14="http://schemas.microsoft.com/office/powerpoint/2010/main" val="9024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we started to solve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–100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we factored to get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+5)(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–5)=0</a:t>
            </a:r>
            <a:r>
              <a:rPr lang="en-US" dirty="0"/>
              <a:t>.</a:t>
            </a:r>
          </a:p>
          <a:p>
            <a:r>
              <a:rPr lang="en-US" dirty="0"/>
              <a:t>Then we set each factor equal to zero to solve.</a:t>
            </a:r>
          </a:p>
          <a:p>
            <a:r>
              <a:rPr lang="en-US" dirty="0"/>
              <a:t>Notice that we could have written: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+5)(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–5)=0</a:t>
            </a:r>
            <a:r>
              <a:rPr lang="en-US" dirty="0"/>
              <a:t>.</a:t>
            </a:r>
          </a:p>
          <a:p>
            <a:r>
              <a:rPr lang="en-US" dirty="0"/>
              <a:t>That means that the solutions to this polynomial are </a:t>
            </a:r>
            <a:br>
              <a:rPr lang="en-US" dirty="0"/>
            </a:b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–5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  <a:r>
              <a:rPr lang="en-US" dirty="0"/>
              <a:t>.</a:t>
            </a:r>
          </a:p>
          <a:p>
            <a:r>
              <a:rPr lang="en-US" dirty="0"/>
              <a:t>There are </a:t>
            </a:r>
            <a:r>
              <a:rPr lang="en-US" b="1" dirty="0">
                <a:solidFill>
                  <a:schemeClr val="accent6"/>
                </a:solidFill>
              </a:rPr>
              <a:t>five</a:t>
            </a:r>
            <a:r>
              <a:rPr lang="en-US" dirty="0"/>
              <a:t> solutions, and the </a:t>
            </a:r>
            <a:br>
              <a:rPr lang="en-US" dirty="0"/>
            </a:br>
            <a:r>
              <a:rPr lang="en-US" dirty="0"/>
              <a:t>degree of the polynomial is </a:t>
            </a:r>
            <a:r>
              <a:rPr lang="en-US" b="1" dirty="0">
                <a:solidFill>
                  <a:schemeClr val="accent6"/>
                </a:solidFill>
              </a:rPr>
              <a:t>five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Solutions?</a:t>
            </a:r>
          </a:p>
        </p:txBody>
      </p:sp>
    </p:spTree>
    <p:extLst>
      <p:ext uri="{BB962C8B-B14F-4D97-AF65-F5344CB8AC3E}">
        <p14:creationId xmlns:p14="http://schemas.microsoft.com/office/powerpoint/2010/main" val="125230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–5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  <a:r>
              <a:rPr lang="en-US" dirty="0"/>
              <a:t> are the solutions,</a:t>
            </a:r>
            <a:br>
              <a:rPr lang="en-US" dirty="0"/>
            </a:br>
            <a:r>
              <a:rPr lang="en-US" dirty="0"/>
              <a:t>we do not need to write repeated solutions.</a:t>
            </a:r>
          </a:p>
          <a:p>
            <a:r>
              <a:rPr lang="en-US" dirty="0"/>
              <a:t>So, we would say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dirty="0"/>
              <a:t> has a </a:t>
            </a:r>
            <a:r>
              <a:rPr lang="en-US" b="1" dirty="0">
                <a:solidFill>
                  <a:schemeClr val="accent6"/>
                </a:solidFill>
              </a:rPr>
              <a:t>multiplicity</a:t>
            </a:r>
            <a:r>
              <a:rPr lang="en-US" dirty="0"/>
              <a:t> of 3.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Multiplicity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F1D2FBD-8AA8-6083-1B5A-EB9206C726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858069"/>
              </p:ext>
            </p:extLst>
          </p:nvPr>
        </p:nvGraphicFramePr>
        <p:xfrm>
          <a:off x="3543300" y="2841625"/>
          <a:ext cx="2057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368280" progId="Equation.DSMT4">
                  <p:embed/>
                </p:oleObj>
              </mc:Choice>
              <mc:Fallback>
                <p:oleObj name="Equation" r:id="rId2" imgW="2057400" imgH="368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5CBBC69-56BE-FA5C-1A6B-647944C83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43300" y="2841625"/>
                        <a:ext cx="20574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4E3BBE1-8FCF-EF6B-13BA-4C6DEF9EE1E6}"/>
              </a:ext>
            </a:extLst>
          </p:cNvPr>
          <p:cNvSpPr/>
          <p:nvPr/>
        </p:nvSpPr>
        <p:spPr>
          <a:xfrm>
            <a:off x="2443480" y="3302000"/>
            <a:ext cx="4256211" cy="103123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7C97925-D5C9-CC70-77C8-5C74540C80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939960"/>
              </p:ext>
            </p:extLst>
          </p:nvPr>
        </p:nvGraphicFramePr>
        <p:xfrm>
          <a:off x="2501900" y="3363913"/>
          <a:ext cx="4140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40000" imgH="876240" progId="Equation.DSMT4">
                  <p:embed/>
                </p:oleObj>
              </mc:Choice>
              <mc:Fallback>
                <p:oleObj name="Equation" r:id="rId4" imgW="4140000" imgH="876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5C860D8-F21A-816E-1295-6B3B2C7664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1900" y="3363913"/>
                        <a:ext cx="41402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98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Notes: 3-4 Terms</a:t>
            </a:r>
          </a:p>
        </p:txBody>
      </p:sp>
    </p:spTree>
    <p:extLst>
      <p:ext uri="{BB962C8B-B14F-4D97-AF65-F5344CB8AC3E}">
        <p14:creationId xmlns:p14="http://schemas.microsoft.com/office/powerpoint/2010/main" val="57166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and complete three of the tasks.</a:t>
            </a:r>
          </a:p>
          <a:p>
            <a:r>
              <a:rPr lang="en-US" dirty="0"/>
              <a:t>Only complete 1 task per row.</a:t>
            </a:r>
          </a:p>
          <a:p>
            <a:r>
              <a:rPr lang="en-US" dirty="0"/>
              <a:t>Only complete 1 task per column.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Complete 1B – 2C – 3A</a:t>
            </a:r>
          </a:p>
          <a:p>
            <a:pPr lvl="1"/>
            <a:r>
              <a:rPr lang="en-US" dirty="0"/>
              <a:t>Complete 1C – 2A – 3B</a:t>
            </a:r>
          </a:p>
          <a:p>
            <a:pPr marL="294879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Your Factors Straight</a:t>
            </a: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35326588-65EE-4771-AA97-BEE124CEC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432764" y="307247"/>
            <a:ext cx="3254035" cy="347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3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309352"/>
            <a:ext cx="4114800" cy="343409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Create a flowchart that a peer could use to factor a polynomial.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Factor: Flowchart</a:t>
            </a:r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A6334889-8B00-A4FD-9043-58F650E7A2DF}"/>
              </a:ext>
            </a:extLst>
          </p:cNvPr>
          <p:cNvSpPr/>
          <p:nvPr/>
        </p:nvSpPr>
        <p:spPr>
          <a:xfrm>
            <a:off x="457200" y="2540656"/>
            <a:ext cx="2775830" cy="1598250"/>
          </a:xfrm>
          <a:prstGeom prst="flowChartDecis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Decision</a:t>
            </a:r>
            <a:br>
              <a:rPr lang="en-US" dirty="0"/>
            </a:br>
            <a:r>
              <a:rPr lang="en-US" dirty="0"/>
              <a:t>This is where the user needs to make a decision.</a:t>
            </a:r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1AEC0B2A-A74E-A32C-E541-CF4FBEF50BA7}"/>
              </a:ext>
            </a:extLst>
          </p:cNvPr>
          <p:cNvSpPr/>
          <p:nvPr/>
        </p:nvSpPr>
        <p:spPr>
          <a:xfrm>
            <a:off x="855705" y="1309353"/>
            <a:ext cx="1978819" cy="857250"/>
          </a:xfrm>
          <a:prstGeom prst="flowChartTermina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Start</a:t>
            </a:r>
          </a:p>
          <a:p>
            <a:pPr algn="ctr"/>
            <a:r>
              <a:rPr lang="en-US" dirty="0"/>
              <a:t>Indicates where the user begins.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E7C26222-4C08-AC67-171C-7A4F05176730}"/>
              </a:ext>
            </a:extLst>
          </p:cNvPr>
          <p:cNvSpPr/>
          <p:nvPr/>
        </p:nvSpPr>
        <p:spPr>
          <a:xfrm>
            <a:off x="3967491" y="2845585"/>
            <a:ext cx="1843088" cy="963409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Process</a:t>
            </a:r>
          </a:p>
          <a:p>
            <a:pPr algn="ctr"/>
            <a:r>
              <a:rPr lang="en-US" dirty="0"/>
              <a:t>What action does the user need to take?</a:t>
            </a:r>
          </a:p>
        </p:txBody>
      </p: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246F1371-F860-1EE6-0F1D-EAF0C4B44CB9}"/>
              </a:ext>
            </a:extLst>
          </p:cNvPr>
          <p:cNvSpPr/>
          <p:nvPr/>
        </p:nvSpPr>
        <p:spPr>
          <a:xfrm>
            <a:off x="6878569" y="2912194"/>
            <a:ext cx="1808231" cy="855174"/>
          </a:xfrm>
          <a:prstGeom prst="flowChartTermina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End</a:t>
            </a:r>
          </a:p>
          <a:p>
            <a:pPr algn="ctr"/>
            <a:r>
              <a:rPr lang="en-US" dirty="0"/>
              <a:t>Indicates that the user is finished.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583AAF-158A-F81E-6C56-C84E4717EA6E}"/>
              </a:ext>
            </a:extLst>
          </p:cNvPr>
          <p:cNvCxnSpPr>
            <a:stCxn id="4" idx="2"/>
            <a:endCxn id="3" idx="0"/>
          </p:cNvCxnSpPr>
          <p:nvPr/>
        </p:nvCxnSpPr>
        <p:spPr>
          <a:xfrm>
            <a:off x="1845115" y="2166603"/>
            <a:ext cx="0" cy="37405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BD45DD-01E6-1033-6847-AA08CEA68254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 flipV="1">
            <a:off x="3233030" y="3327290"/>
            <a:ext cx="734461" cy="1249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145E29-D59C-A3DF-720F-6DFB50CC26DE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5810579" y="3327290"/>
            <a:ext cx="1067990" cy="1249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92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4D6A856-AFC4-5DBC-28CE-1BFD653E81B7}"/>
              </a:ext>
            </a:extLst>
          </p:cNvPr>
          <p:cNvCxnSpPr>
            <a:cxnSpLocks/>
            <a:stCxn id="32" idx="2"/>
            <a:endCxn id="63" idx="0"/>
          </p:cNvCxnSpPr>
          <p:nvPr/>
        </p:nvCxnSpPr>
        <p:spPr>
          <a:xfrm flipH="1">
            <a:off x="7564713" y="3389942"/>
            <a:ext cx="403" cy="40673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1AEC0B2A-A74E-A32C-E541-CF4FBEF50BA7}"/>
              </a:ext>
            </a:extLst>
          </p:cNvPr>
          <p:cNvSpPr/>
          <p:nvPr/>
        </p:nvSpPr>
        <p:spPr>
          <a:xfrm>
            <a:off x="2276409" y="275449"/>
            <a:ext cx="4591183" cy="580866"/>
          </a:xfrm>
          <a:prstGeom prst="flowChartTermina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How to Factor a Polynomial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583AAF-158A-F81E-6C56-C84E4717EA6E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flipH="1">
            <a:off x="4572000" y="856315"/>
            <a:ext cx="1" cy="33357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13E4FC8-37B7-0D4B-460A-A15FF214A896}"/>
              </a:ext>
            </a:extLst>
          </p:cNvPr>
          <p:cNvCxnSpPr>
            <a:cxnSpLocks/>
            <a:stCxn id="3" idx="2"/>
            <a:endCxn id="31" idx="0"/>
          </p:cNvCxnSpPr>
          <p:nvPr/>
        </p:nvCxnSpPr>
        <p:spPr>
          <a:xfrm>
            <a:off x="4572000" y="2571750"/>
            <a:ext cx="1" cy="217416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3CB47695-857B-A59C-FF8E-7EEF32B6E27E}"/>
              </a:ext>
            </a:extLst>
          </p:cNvPr>
          <p:cNvCxnSpPr>
            <a:cxnSpLocks/>
            <a:stCxn id="3" idx="1"/>
            <a:endCxn id="33" idx="0"/>
          </p:cNvCxnSpPr>
          <p:nvPr/>
        </p:nvCxnSpPr>
        <p:spPr>
          <a:xfrm rot="10800000" flipV="1">
            <a:off x="1578886" y="1880820"/>
            <a:ext cx="1557488" cy="908346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6B79709D-691E-C693-D292-4F4A39F3C72D}"/>
              </a:ext>
            </a:extLst>
          </p:cNvPr>
          <p:cNvCxnSpPr>
            <a:cxnSpLocks/>
            <a:stCxn id="3" idx="3"/>
            <a:endCxn id="32" idx="0"/>
          </p:cNvCxnSpPr>
          <p:nvPr/>
        </p:nvCxnSpPr>
        <p:spPr>
          <a:xfrm>
            <a:off x="6007625" y="1880820"/>
            <a:ext cx="1557491" cy="908346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0C62B53-B0BA-C1C3-7800-B170C5BAE8A1}"/>
              </a:ext>
            </a:extLst>
          </p:cNvPr>
          <p:cNvCxnSpPr>
            <a:cxnSpLocks/>
            <a:stCxn id="31" idx="2"/>
            <a:endCxn id="42" idx="0"/>
          </p:cNvCxnSpPr>
          <p:nvPr/>
        </p:nvCxnSpPr>
        <p:spPr>
          <a:xfrm>
            <a:off x="4572001" y="3389942"/>
            <a:ext cx="0" cy="40673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DFBA63A-03B6-D63D-68F6-669667DAE555}"/>
              </a:ext>
            </a:extLst>
          </p:cNvPr>
          <p:cNvCxnSpPr>
            <a:cxnSpLocks/>
            <a:stCxn id="33" idx="2"/>
            <a:endCxn id="41" idx="0"/>
          </p:cNvCxnSpPr>
          <p:nvPr/>
        </p:nvCxnSpPr>
        <p:spPr>
          <a:xfrm>
            <a:off x="1578886" y="3389942"/>
            <a:ext cx="0" cy="42373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E8A1DD11-81E4-51F4-25A2-6C472CE87B3C}"/>
              </a:ext>
            </a:extLst>
          </p:cNvPr>
          <p:cNvSpPr/>
          <p:nvPr/>
        </p:nvSpPr>
        <p:spPr>
          <a:xfrm>
            <a:off x="4015470" y="2789166"/>
            <a:ext cx="1113061" cy="600776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3 terms</a:t>
            </a:r>
            <a:endParaRPr lang="en-US" dirty="0"/>
          </a:p>
        </p:txBody>
      </p:sp>
      <p:sp>
        <p:nvSpPr>
          <p:cNvPr id="42" name="Flowchart: Decision 41">
            <a:extLst>
              <a:ext uri="{FF2B5EF4-FFF2-40B4-BE49-F238E27FC236}">
                <a16:creationId xmlns:a16="http://schemas.microsoft.com/office/drawing/2014/main" id="{055A7414-8018-3FA8-51A7-895C3055DB3A}"/>
              </a:ext>
            </a:extLst>
          </p:cNvPr>
          <p:cNvSpPr/>
          <p:nvPr/>
        </p:nvSpPr>
        <p:spPr>
          <a:xfrm>
            <a:off x="3867510" y="3796675"/>
            <a:ext cx="1408981" cy="600777"/>
          </a:xfrm>
          <a:prstGeom prst="flowChartDecisi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5869B50F-A1E4-1A9A-6A5D-E10CC7380190}"/>
              </a:ext>
            </a:extLst>
          </p:cNvPr>
          <p:cNvSpPr/>
          <p:nvPr/>
        </p:nvSpPr>
        <p:spPr>
          <a:xfrm>
            <a:off x="7008585" y="2789166"/>
            <a:ext cx="1113061" cy="60077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4 terms</a:t>
            </a:r>
            <a:endParaRPr lang="en-US" dirty="0"/>
          </a:p>
        </p:txBody>
      </p:sp>
      <p:sp>
        <p:nvSpPr>
          <p:cNvPr id="33" name="Flowchart: Process 32">
            <a:extLst>
              <a:ext uri="{FF2B5EF4-FFF2-40B4-BE49-F238E27FC236}">
                <a16:creationId xmlns:a16="http://schemas.microsoft.com/office/drawing/2014/main" id="{7A31D582-39F2-FFB4-9866-33D510624EFE}"/>
              </a:ext>
            </a:extLst>
          </p:cNvPr>
          <p:cNvSpPr/>
          <p:nvPr/>
        </p:nvSpPr>
        <p:spPr>
          <a:xfrm>
            <a:off x="1022355" y="2789166"/>
            <a:ext cx="1113061" cy="600776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2 terms</a:t>
            </a:r>
            <a:endParaRPr lang="en-US" dirty="0"/>
          </a:p>
        </p:txBody>
      </p:sp>
      <p:sp>
        <p:nvSpPr>
          <p:cNvPr id="41" name="Flowchart: Decision 40">
            <a:extLst>
              <a:ext uri="{FF2B5EF4-FFF2-40B4-BE49-F238E27FC236}">
                <a16:creationId xmlns:a16="http://schemas.microsoft.com/office/drawing/2014/main" id="{9F491847-E350-A0B5-3E8A-BE36CEA01F68}"/>
              </a:ext>
            </a:extLst>
          </p:cNvPr>
          <p:cNvSpPr/>
          <p:nvPr/>
        </p:nvSpPr>
        <p:spPr>
          <a:xfrm>
            <a:off x="874395" y="3813672"/>
            <a:ext cx="1408981" cy="600777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A6334889-8B00-A4FD-9043-58F650E7A2DF}"/>
              </a:ext>
            </a:extLst>
          </p:cNvPr>
          <p:cNvSpPr/>
          <p:nvPr/>
        </p:nvSpPr>
        <p:spPr>
          <a:xfrm>
            <a:off x="3136374" y="1189889"/>
            <a:ext cx="2871251" cy="1381861"/>
          </a:xfrm>
          <a:prstGeom prst="flowChartDecis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How many terms are there?</a:t>
            </a:r>
            <a:endParaRPr lang="en-US" dirty="0"/>
          </a:p>
        </p:txBody>
      </p:sp>
      <p:sp>
        <p:nvSpPr>
          <p:cNvPr id="63" name="Flowchart: Terminator 62">
            <a:extLst>
              <a:ext uri="{FF2B5EF4-FFF2-40B4-BE49-F238E27FC236}">
                <a16:creationId xmlns:a16="http://schemas.microsoft.com/office/drawing/2014/main" id="{CC3A2A8A-C705-BAFB-3587-21B77FBC1161}"/>
              </a:ext>
            </a:extLst>
          </p:cNvPr>
          <p:cNvSpPr/>
          <p:nvPr/>
        </p:nvSpPr>
        <p:spPr>
          <a:xfrm>
            <a:off x="6860625" y="3796675"/>
            <a:ext cx="1408176" cy="603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3706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we solve polynomial equations?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Factor polynomial expressions.</a:t>
            </a:r>
          </a:p>
          <a:p>
            <a:r>
              <a:rPr lang="en-US" dirty="0"/>
              <a:t>Solve polynomial equations.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Perfect Pairings: Matching</a:t>
            </a:r>
          </a:p>
        </p:txBody>
      </p:sp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B4433699-EA0D-CD58-34FD-80E303813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12" y="1317938"/>
            <a:ext cx="3997976" cy="3448256"/>
          </a:xfrm>
          <a:prstGeom prst="rect">
            <a:avLst/>
          </a:prstGeom>
          <a:noFill/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48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Independently match each of the given graphs with its corresponding equation.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Perfect Pairings</a:t>
            </a:r>
          </a:p>
        </p:txBody>
      </p:sp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B4433699-EA0D-CD58-34FD-80E303813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12" y="1317938"/>
            <a:ext cx="3997976" cy="3448256"/>
          </a:xfrm>
          <a:prstGeom prst="rect">
            <a:avLst/>
          </a:prstGeom>
          <a:noFill/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48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With a partner, share your thinking for how you matched your graphs and equations together.</a:t>
            </a:r>
          </a:p>
          <a:p>
            <a:r>
              <a:rPr lang="en-US" dirty="0"/>
              <a:t>Work together to write the equation for the last graph.</a:t>
            </a:r>
          </a:p>
        </p:txBody>
      </p:sp>
    </p:spTree>
    <p:extLst>
      <p:ext uri="{BB962C8B-B14F-4D97-AF65-F5344CB8AC3E}">
        <p14:creationId xmlns:p14="http://schemas.microsoft.com/office/powerpoint/2010/main" val="204100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Perfect Pairings: Making Predictions</a:t>
            </a:r>
          </a:p>
        </p:txBody>
      </p:sp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B4433699-EA0D-CD58-34FD-80E303813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12" y="1317938"/>
            <a:ext cx="3997976" cy="3448256"/>
          </a:xfrm>
          <a:prstGeom prst="rect">
            <a:avLst/>
          </a:prstGeom>
          <a:noFill/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48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With another pair, share your reasoning for the equation you wrote.</a:t>
            </a:r>
          </a:p>
          <a:p>
            <a:r>
              <a:rPr lang="en-US" dirty="0"/>
              <a:t>Come to an agreement about the equation.</a:t>
            </a:r>
          </a:p>
          <a:p>
            <a:pPr lvl="1"/>
            <a:r>
              <a:rPr lang="en-US" dirty="0"/>
              <a:t>Be ready to share with the class.</a:t>
            </a:r>
          </a:p>
        </p:txBody>
      </p:sp>
    </p:spTree>
    <p:extLst>
      <p:ext uri="{BB962C8B-B14F-4D97-AF65-F5344CB8AC3E}">
        <p14:creationId xmlns:p14="http://schemas.microsoft.com/office/powerpoint/2010/main" val="379547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Diamond Puzzle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938"/>
            <a:ext cx="4038600" cy="3448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Work with your partner to arrange the tiles so that the sides with equivalent </a:t>
            </a:r>
            <a:r>
              <a:rPr lang="en-US" b="1" dirty="0"/>
              <a:t>factored forms</a:t>
            </a:r>
            <a:r>
              <a:rPr lang="en-US" dirty="0"/>
              <a:t> and </a:t>
            </a:r>
            <a:r>
              <a:rPr lang="en-US" b="1" dirty="0"/>
              <a:t>expanded forms</a:t>
            </a:r>
            <a:r>
              <a:rPr lang="en-US" dirty="0"/>
              <a:t> are touching.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22012FD-CAF9-4F79-9155-1999CAD689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634" t="13835" r="8558" b="13936"/>
          <a:stretch/>
        </p:blipFill>
        <p:spPr>
          <a:xfrm>
            <a:off x="4732815" y="302954"/>
            <a:ext cx="3953986" cy="446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Diamond Puzzle</a:t>
            </a:r>
          </a:p>
        </p:txBody>
      </p:sp>
      <p:sp>
        <p:nvSpPr>
          <p:cNvPr id="5" name="Title 18">
            <a:extLst>
              <a:ext uri="{FF2B5EF4-FFF2-40B4-BE49-F238E27FC236}">
                <a16:creationId xmlns:a16="http://schemas.microsoft.com/office/drawing/2014/main" id="{5934F931-C212-748E-C00A-29BDEA693E33}"/>
              </a:ext>
            </a:extLst>
          </p:cNvPr>
          <p:cNvSpPr txBox="1">
            <a:spLocks/>
          </p:cNvSpPr>
          <p:nvPr/>
        </p:nvSpPr>
        <p:spPr>
          <a:xfrm>
            <a:off x="457200" y="755803"/>
            <a:ext cx="3064148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(Solution)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2ACD26F-5B2F-95AF-A84D-F0273BDC67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862" t="14187" r="8862" b="14231"/>
          <a:stretch/>
        </p:blipFill>
        <p:spPr>
          <a:xfrm>
            <a:off x="4735583" y="314837"/>
            <a:ext cx="3953986" cy="445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6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2290</TotalTime>
  <Words>673</Words>
  <Application>Microsoft Macintosh PowerPoint</Application>
  <PresentationFormat>On-screen Show (16:9)</PresentationFormat>
  <Paragraphs>83</Paragraphs>
  <Slides>27</Slides>
  <Notes>7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Finding Factors, Part 2</vt:lpstr>
      <vt:lpstr>Essential Question</vt:lpstr>
      <vt:lpstr>Lesson Objectives</vt:lpstr>
      <vt:lpstr>Perfect Pairings: Matching</vt:lpstr>
      <vt:lpstr>Perfect Pairings</vt:lpstr>
      <vt:lpstr>Perfect Pairings: Making Predictions</vt:lpstr>
      <vt:lpstr>Diamond Puzzle</vt:lpstr>
      <vt:lpstr>Diamond Puzzle</vt:lpstr>
      <vt:lpstr>Guided Notes: Two Terms</vt:lpstr>
      <vt:lpstr>Factor Finder: Factoring Polynomials</vt:lpstr>
      <vt:lpstr>Factor Finder (Solution 1)</vt:lpstr>
      <vt:lpstr>Factor Finder (Solution 2)</vt:lpstr>
      <vt:lpstr>Factor Finder</vt:lpstr>
      <vt:lpstr>Factor Finder: Solving Polynomials</vt:lpstr>
      <vt:lpstr>Factor Finder (Solution 3)</vt:lpstr>
      <vt:lpstr>Factor Finder (Solution 4)</vt:lpstr>
      <vt:lpstr>Factor Finder (Solution 5)</vt:lpstr>
      <vt:lpstr>Factor Finder (Solution 6)</vt:lpstr>
      <vt:lpstr>Factor Finder (Solution 6 continued)</vt:lpstr>
      <vt:lpstr>Factor Finder: Reflection</vt:lpstr>
      <vt:lpstr>How Many Solutions?</vt:lpstr>
      <vt:lpstr>Multiplicity</vt:lpstr>
      <vt:lpstr>Guided Notes: 3-4 Terms</vt:lpstr>
      <vt:lpstr>Get Your Factors Straight</vt:lpstr>
      <vt:lpstr>How To Factor: Flowchart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Factors, Part 2</dc:title>
  <dc:subject/>
  <dc:creator>K20 Center</dc:creator>
  <cp:keywords/>
  <dc:description/>
  <cp:lastModifiedBy>Hayden, Jordan K.</cp:lastModifiedBy>
  <cp:revision>16</cp:revision>
  <dcterms:created xsi:type="dcterms:W3CDTF">2022-07-28T18:40:52Z</dcterms:created>
  <dcterms:modified xsi:type="dcterms:W3CDTF">2022-09-15T19:26:07Z</dcterms:modified>
  <cp:category/>
</cp:coreProperties>
</file>