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3" r:id="rId18"/>
    <p:sldId id="272"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13" d="100"/>
          <a:sy n="113" d="100"/>
        </p:scale>
        <p:origin x="102"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youtube.com/watch?v=KCF0-PBtHA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FQd3h9tTMv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2a27f88af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12a27f88af3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US" dirty="0"/>
              <a:t>Brookes Eggleston - Character Design Forge. (2021, June 6). </a:t>
            </a:r>
            <a:r>
              <a:rPr lang="en-US" i="1" dirty="0"/>
              <a:t>Iteration: An essential character design tool!</a:t>
            </a:r>
            <a:r>
              <a:rPr lang="en-US" dirty="0"/>
              <a:t> [Video]. YouTube. Retrieved June 7, 2022, from</a:t>
            </a:r>
            <a:r>
              <a:rPr lang="en-US" dirty="0">
                <a:uFill>
                  <a:noFill/>
                </a:uFill>
                <a:hlinkClick r:id="rId3"/>
              </a:rPr>
              <a:t> </a:t>
            </a:r>
            <a:r>
              <a:rPr lang="en-US" u="sng" dirty="0">
                <a:solidFill>
                  <a:schemeClr val="hlink"/>
                </a:solidFill>
                <a:hlinkClick r:id="rId3"/>
              </a:rPr>
              <a:t>https://www.youtube.com/watch</a:t>
            </a:r>
            <a:r>
              <a:rPr lang="en-US" u="sng" dirty="0">
                <a:solidFill>
                  <a:schemeClr val="hlink"/>
                </a:solidFill>
                <a:hlinkClick r:id="rId4"/>
              </a:rPr>
              <a:t>?v=KCF0-PBtHAA</a:t>
            </a:r>
            <a:endParaRPr u="sng" dirty="0">
              <a:solidFill>
                <a:schemeClr val="hlink"/>
              </a:solidFill>
            </a:endParaRPr>
          </a:p>
          <a:p>
            <a:pPr marL="0" lvl="0" indent="0" algn="l" rtl="0">
              <a:lnSpc>
                <a:spcPct val="100000"/>
              </a:lnSpc>
              <a:spcBef>
                <a:spcPts val="1200"/>
              </a:spcBef>
              <a:spcAft>
                <a:spcPts val="0"/>
              </a:spcAft>
              <a:buSzPts val="14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31efa73b0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31efa73b0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2b471de7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12b471de79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2b471de79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12b471de79c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33682cba50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33682cba5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33682cba5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33682cba5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2a27f88af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12a27f88af3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131407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3138116d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13138116dc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2a27f88af3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8" name="Google Shape;98;g12a27f88af3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5" name="Google Shape;105;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1" name="Google Shape;111;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2a27f88af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12a27f88af3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2aadd920e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2aadd920e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(2021, September 21). K20 Center 5 minute timer [Video]. YouTube. https://www.youtube.com/watch?v=EVS_yYQoLJg</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2a27f88af3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12a27f88af3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200"/>
              </a:spcBef>
              <a:spcAft>
                <a:spcPts val="1200"/>
              </a:spcAft>
              <a:buClr>
                <a:schemeClr val="dk1"/>
              </a:buClr>
              <a:buSzPts val="1100"/>
              <a:buFont typeface="Arial"/>
              <a:buNone/>
              <a:tabLst/>
              <a:defRPr/>
            </a:pPr>
            <a:r>
              <a:rPr lang="en-US" sz="2000" dirty="0" err="1"/>
              <a:t>Audity</a:t>
            </a:r>
            <a:r>
              <a:rPr lang="en-US" sz="1200" dirty="0">
                <a:latin typeface="Calibri"/>
                <a:ea typeface="Calibri"/>
                <a:cs typeface="Calibri"/>
                <a:sym typeface="Calibri"/>
              </a:rPr>
              <a:t>. (2021, August 5). </a:t>
            </a:r>
            <a:r>
              <a:rPr lang="en-US" sz="1200" i="1" dirty="0">
                <a:latin typeface="Calibri"/>
                <a:ea typeface="Calibri"/>
                <a:cs typeface="Calibri"/>
                <a:sym typeface="Calibri"/>
              </a:rPr>
              <a:t>Drawing shapes into faces!</a:t>
            </a:r>
            <a:r>
              <a:rPr lang="en-US" sz="1200" dirty="0">
                <a:latin typeface="Calibri"/>
                <a:ea typeface="Calibri"/>
                <a:cs typeface="Calibri"/>
                <a:sym typeface="Calibri"/>
              </a:rPr>
              <a:t> [Video]. YouTube. Retrieved June 7, 2022, from </a:t>
            </a:r>
            <a:r>
              <a:rPr lang="en-US" sz="1200" u="sng" dirty="0">
                <a:solidFill>
                  <a:schemeClr val="hlink"/>
                </a:solidFill>
                <a:latin typeface="Calibri"/>
                <a:ea typeface="Calibri"/>
                <a:cs typeface="Calibri"/>
                <a:sym typeface="Calibri"/>
                <a:hlinkClick r:id="rId3"/>
              </a:rPr>
              <a:t>https://www.youtube.com/watch?v=FQd3h9tTMvk</a:t>
            </a:r>
            <a:r>
              <a:rPr lang="en-US" sz="1200" dirty="0">
                <a:latin typeface="Calibri"/>
                <a:ea typeface="Calibri"/>
                <a:cs typeface="Calibri"/>
                <a:sym typeface="Calibri"/>
              </a:rPr>
              <a:t>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2aadd920e2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2aadd920e2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K20 Center. (2021, September 21). K20 Center 10 minute timer [Video]. YouTube. https://www.youtube.com/watch?v=9gy-1Z2Sa-c</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KCF0-PBtHAA"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drive.google.com/file/d/13DPCnu236yVul2G2Wkmeir5ZmcidNFuX/view"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rive.google.com/file/d/13DPCnu236yVul2G2Wkmeir5ZmcidNFuX/view"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FQd3h9tTMv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hyperlink" Target="http://drive.google.com/file/d/1NdwignWosx3TIf-1XKmvjOrwoLo0550w/view"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31" descr="Iteration, or… trying again, taking it from the top, faster more intense as George Lucas would say, is one of the most valuable tools you have as a character designer. The problem though is just how hard it can be to use. I actually have some practical tips for Iteration as a character I’ve struggled with on and off for a long time has finally come together. &#10;&#10;Biko's Backpack is available on: http://patreon.com/bageldenizen​​​​&#10;&#10;The Learn Character Design Course is a comprehensive Character Design Curriculum, available now: http://learncharacterdesign.com​​​​​​&#10;&#10;To get a critique of your own, select either the Novice Bard tier on Patreon, or the Expedited Critique at brookeseggleston.com/shop&#10;&#10;Brookes Eggleston On Social:&#10;http://twitter.com/bageldenizen​​​​​​&#10;http://instagram.com/bageldenizen​​​​​​&#10;http://twitch.tv/bageldenizen​​​​​​&#10;&#10;Character Design Forge has new videos every week." title="ITERATION: An Essential Character Design Tool!">
            <a:hlinkClick r:id="rId3"/>
          </p:cNvPr>
          <p:cNvPicPr preferRelativeResize="0"/>
          <p:nvPr/>
        </p:nvPicPr>
        <p:blipFill>
          <a:blip r:embed="rId4">
            <a:alphaModFix/>
          </a:blip>
          <a:stretch>
            <a:fillRect/>
          </a:stretch>
        </p:blipFill>
        <p:spPr>
          <a:xfrm>
            <a:off x="1457494" y="201640"/>
            <a:ext cx="6229011" cy="47402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3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Point of Most Significance</a:t>
            </a:r>
            <a:endParaRPr/>
          </a:p>
        </p:txBody>
      </p:sp>
      <p:sp>
        <p:nvSpPr>
          <p:cNvPr id="150" name="Google Shape;150;p32"/>
          <p:cNvSpPr txBox="1">
            <a:spLocks noGrp="1"/>
          </p:cNvSpPr>
          <p:nvPr>
            <p:ph type="body" idx="1"/>
          </p:nvPr>
        </p:nvSpPr>
        <p:spPr>
          <a:xfrm>
            <a:off x="457200" y="1309350"/>
            <a:ext cx="4231500" cy="3434100"/>
          </a:xfrm>
          <a:prstGeom prst="rect">
            <a:avLst/>
          </a:prstGeom>
        </p:spPr>
        <p:txBody>
          <a:bodyPr spcFirstLastPara="1" wrap="square" lIns="91425" tIns="45700" rIns="91425" bIns="45700" anchor="t" anchorCtr="0">
            <a:normAutofit/>
          </a:bodyPr>
          <a:lstStyle/>
          <a:p>
            <a:pPr marL="533400" lvl="0" indent="-457200" algn="l" rtl="0">
              <a:spcBef>
                <a:spcPts val="520"/>
              </a:spcBef>
              <a:spcAft>
                <a:spcPts val="0"/>
              </a:spcAft>
              <a:buSzPts val="2400"/>
              <a:buFont typeface="Arial" panose="020B0604020202020204" pitchFamily="34" charset="0"/>
              <a:buChar char="•"/>
            </a:pPr>
            <a:r>
              <a:rPr lang="en-US" dirty="0"/>
              <a:t>Think about the iteration process. </a:t>
            </a:r>
            <a:endParaRPr dirty="0"/>
          </a:p>
          <a:p>
            <a:pPr marL="533400" lvl="0" indent="-457200" algn="l" rtl="0">
              <a:spcBef>
                <a:spcPts val="0"/>
              </a:spcBef>
              <a:spcAft>
                <a:spcPts val="0"/>
              </a:spcAft>
              <a:buSzPts val="2400"/>
              <a:buFont typeface="Arial" panose="020B0604020202020204" pitchFamily="34" charset="0"/>
              <a:buChar char="•"/>
            </a:pPr>
            <a:r>
              <a:rPr lang="en-US" dirty="0"/>
              <a:t>What is the most important factor of using iteration to create characters? </a:t>
            </a:r>
            <a:endParaRPr dirty="0"/>
          </a:p>
        </p:txBody>
      </p:sp>
      <p:pic>
        <p:nvPicPr>
          <p:cNvPr id="151" name="Google Shape;151;p32"/>
          <p:cNvPicPr preferRelativeResize="0"/>
          <p:nvPr/>
        </p:nvPicPr>
        <p:blipFill>
          <a:blip r:embed="rId3">
            <a:alphaModFix/>
          </a:blip>
          <a:stretch>
            <a:fillRect/>
          </a:stretch>
        </p:blipFill>
        <p:spPr>
          <a:xfrm>
            <a:off x="5074050" y="1309350"/>
            <a:ext cx="3021100" cy="3021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33"/>
          <p:cNvPicPr preferRelativeResize="0"/>
          <p:nvPr/>
        </p:nvPicPr>
        <p:blipFill>
          <a:blip r:embed="rId3">
            <a:alphaModFix/>
          </a:blip>
          <a:stretch>
            <a:fillRect/>
          </a:stretch>
        </p:blipFill>
        <p:spPr>
          <a:xfrm rot="2401845">
            <a:off x="7045000" y="1492100"/>
            <a:ext cx="1607825" cy="1618625"/>
          </a:xfrm>
          <a:prstGeom prst="rect">
            <a:avLst/>
          </a:prstGeom>
          <a:noFill/>
          <a:ln>
            <a:noFill/>
          </a:ln>
        </p:spPr>
      </p:pic>
      <p:sp>
        <p:nvSpPr>
          <p:cNvPr id="157" name="Google Shape;157;p33"/>
          <p:cNvSpPr txBox="1">
            <a:spLocks noGrp="1"/>
          </p:cNvSpPr>
          <p:nvPr>
            <p:ph type="body" idx="1"/>
          </p:nvPr>
        </p:nvSpPr>
        <p:spPr>
          <a:xfrm>
            <a:off x="457200" y="1309350"/>
            <a:ext cx="6498000" cy="3434100"/>
          </a:xfrm>
          <a:prstGeom prst="rect">
            <a:avLst/>
          </a:prstGeom>
          <a:noFill/>
          <a:ln>
            <a:noFill/>
          </a:ln>
        </p:spPr>
        <p:txBody>
          <a:bodyPr spcFirstLastPara="1" wrap="square" lIns="91425" tIns="45700" rIns="91425" bIns="45700" anchor="t" anchorCtr="0">
            <a:normAutofit lnSpcReduction="10000"/>
          </a:bodyPr>
          <a:lstStyle/>
          <a:p>
            <a:pPr marL="457200" lvl="0" indent="-393700" algn="l" rtl="0">
              <a:lnSpc>
                <a:spcPct val="100000"/>
              </a:lnSpc>
              <a:spcBef>
                <a:spcPts val="520"/>
              </a:spcBef>
              <a:spcAft>
                <a:spcPts val="0"/>
              </a:spcAft>
              <a:buSzPts val="2600"/>
              <a:buChar char="•"/>
            </a:pPr>
            <a:r>
              <a:rPr lang="en-US" dirty="0"/>
              <a:t>Make a new iteration of one of your characters.</a:t>
            </a:r>
            <a:endParaRPr dirty="0"/>
          </a:p>
          <a:p>
            <a:pPr marL="457200" lvl="0" indent="-393700" algn="l" rtl="0">
              <a:lnSpc>
                <a:spcPct val="100000"/>
              </a:lnSpc>
              <a:spcBef>
                <a:spcPts val="0"/>
              </a:spcBef>
              <a:spcAft>
                <a:spcPts val="0"/>
              </a:spcAft>
              <a:buSzPts val="2600"/>
              <a:buChar char="•"/>
            </a:pPr>
            <a:r>
              <a:rPr lang="en-US" dirty="0"/>
              <a:t>Pass the drawing to a partner.</a:t>
            </a:r>
            <a:endParaRPr dirty="0"/>
          </a:p>
          <a:p>
            <a:pPr marL="914400" lvl="1" indent="-355600" algn="l" rtl="0">
              <a:lnSpc>
                <a:spcPct val="100000"/>
              </a:lnSpc>
              <a:spcBef>
                <a:spcPts val="0"/>
              </a:spcBef>
              <a:spcAft>
                <a:spcPts val="0"/>
              </a:spcAft>
              <a:buSzPts val="2000"/>
              <a:buChar char="•"/>
            </a:pPr>
            <a:r>
              <a:rPr lang="en-US" dirty="0"/>
              <a:t>Your partner will make a new version of your character and offer some design suggestions. They can change aspects of the character, including the color, to help you see a different perspective.</a:t>
            </a:r>
            <a:endParaRPr dirty="0"/>
          </a:p>
          <a:p>
            <a:pPr marL="457200" lvl="0" indent="-393700" algn="l" rtl="0">
              <a:lnSpc>
                <a:spcPct val="100000"/>
              </a:lnSpc>
              <a:spcBef>
                <a:spcPts val="0"/>
              </a:spcBef>
              <a:spcAft>
                <a:spcPts val="0"/>
              </a:spcAft>
              <a:buSzPts val="2600"/>
              <a:buChar char="•"/>
            </a:pPr>
            <a:r>
              <a:rPr lang="en-US" dirty="0"/>
              <a:t>Pass the paper back.</a:t>
            </a:r>
            <a:endParaRPr dirty="0"/>
          </a:p>
          <a:p>
            <a:pPr marL="914400" lvl="1" indent="-355600" algn="l" rtl="0">
              <a:lnSpc>
                <a:spcPct val="100000"/>
              </a:lnSpc>
              <a:spcBef>
                <a:spcPts val="0"/>
              </a:spcBef>
              <a:spcAft>
                <a:spcPts val="0"/>
              </a:spcAft>
              <a:buSzPts val="2000"/>
              <a:buChar char="•"/>
            </a:pPr>
            <a:r>
              <a:rPr lang="en-US" dirty="0"/>
              <a:t>Make another iteration of your character incorporating your partner’s design suggestions.</a:t>
            </a:r>
            <a:endParaRPr dirty="0"/>
          </a:p>
        </p:txBody>
      </p:sp>
      <p:sp>
        <p:nvSpPr>
          <p:cNvPr id="158" name="Google Shape;158;p3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a:t>Pass the Problem</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4"/>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Char char="•"/>
            </a:pPr>
            <a:r>
              <a:rPr lang="en-US" dirty="0"/>
              <a:t>Using only one extra color per character, add an accessory that helps to better define who the character is. At this point, you can also decide if you want to keep the original color or if you think another color better suits your character and the accessory.</a:t>
            </a:r>
            <a:endParaRPr dirty="0"/>
          </a:p>
          <a:p>
            <a:pPr marL="457200" lvl="0" indent="-393700" algn="l" rtl="0">
              <a:lnSpc>
                <a:spcPct val="100000"/>
              </a:lnSpc>
              <a:spcBef>
                <a:spcPts val="0"/>
              </a:spcBef>
              <a:spcAft>
                <a:spcPts val="0"/>
              </a:spcAft>
              <a:buSzPts val="2600"/>
              <a:buChar char="•"/>
            </a:pPr>
            <a:r>
              <a:rPr lang="en-US" dirty="0"/>
              <a:t>Check out the following slides for examples of what your paper might look like.</a:t>
            </a:r>
            <a:endParaRPr dirty="0"/>
          </a:p>
          <a:p>
            <a:pPr marL="0" lvl="0" indent="0" algn="l" rtl="0">
              <a:lnSpc>
                <a:spcPct val="100000"/>
              </a:lnSpc>
              <a:spcBef>
                <a:spcPts val="520"/>
              </a:spcBef>
              <a:spcAft>
                <a:spcPts val="0"/>
              </a:spcAft>
              <a:buSzPts val="2600"/>
              <a:buNone/>
            </a:pPr>
            <a:endParaRPr dirty="0"/>
          </a:p>
        </p:txBody>
      </p:sp>
      <p:sp>
        <p:nvSpPr>
          <p:cNvPr id="164" name="Google Shape;164;p3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Accessorize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35"/>
          <p:cNvPicPr preferRelativeResize="0"/>
          <p:nvPr/>
        </p:nvPicPr>
        <p:blipFill>
          <a:blip r:embed="rId3">
            <a:alphaModFix/>
          </a:blip>
          <a:stretch>
            <a:fillRect/>
          </a:stretch>
        </p:blipFill>
        <p:spPr>
          <a:xfrm>
            <a:off x="187558" y="-215650"/>
            <a:ext cx="8956442" cy="4978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36"/>
          <p:cNvPicPr preferRelativeResize="0"/>
          <p:nvPr/>
        </p:nvPicPr>
        <p:blipFill>
          <a:blip r:embed="rId3">
            <a:alphaModFix/>
          </a:blip>
          <a:stretch>
            <a:fillRect/>
          </a:stretch>
        </p:blipFill>
        <p:spPr>
          <a:xfrm>
            <a:off x="0" y="0"/>
            <a:ext cx="8580967" cy="494453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body" idx="1"/>
          </p:nvPr>
        </p:nvSpPr>
        <p:spPr>
          <a:xfrm>
            <a:off x="457200" y="1309350"/>
            <a:ext cx="6041700" cy="2257243"/>
          </a:xfrm>
          <a:prstGeom prst="rect">
            <a:avLst/>
          </a:prstGeom>
          <a:noFill/>
          <a:ln>
            <a:noFill/>
          </a:ln>
        </p:spPr>
        <p:txBody>
          <a:bodyPr spcFirstLastPara="1" wrap="square" lIns="91425" tIns="45700" rIns="91425" bIns="45700" anchor="t" anchorCtr="0">
            <a:normAutofit/>
          </a:bodyPr>
          <a:lstStyle/>
          <a:p>
            <a:pPr marL="63500" lvl="0" indent="0" algn="l" rtl="0">
              <a:lnSpc>
                <a:spcPct val="100000"/>
              </a:lnSpc>
              <a:spcBef>
                <a:spcPts val="520"/>
              </a:spcBef>
              <a:spcAft>
                <a:spcPts val="0"/>
              </a:spcAft>
              <a:buSzPts val="2600"/>
              <a:buNone/>
            </a:pPr>
            <a:r>
              <a:rPr lang="en-US" dirty="0"/>
              <a:t>Answer the </a:t>
            </a:r>
            <a:r>
              <a:rPr lang="en-US" i="1" dirty="0"/>
              <a:t>essential question</a:t>
            </a:r>
            <a:r>
              <a:rPr lang="en-US" dirty="0"/>
              <a:t>:</a:t>
            </a:r>
          </a:p>
          <a:p>
            <a:pPr marL="63500" lvl="0" indent="0" algn="l" rtl="0">
              <a:lnSpc>
                <a:spcPct val="100000"/>
              </a:lnSpc>
              <a:spcBef>
                <a:spcPts val="520"/>
              </a:spcBef>
              <a:spcAft>
                <a:spcPts val="0"/>
              </a:spcAft>
              <a:buSzPts val="2600"/>
              <a:buNone/>
            </a:pPr>
            <a:endParaRPr lang="en-US" i="1" dirty="0">
              <a:solidFill>
                <a:schemeClr val="accent2"/>
              </a:solidFill>
            </a:endParaRPr>
          </a:p>
          <a:p>
            <a:pPr marL="63500" lvl="0" indent="0" algn="l" rtl="0">
              <a:lnSpc>
                <a:spcPct val="100000"/>
              </a:lnSpc>
              <a:spcBef>
                <a:spcPts val="520"/>
              </a:spcBef>
              <a:spcAft>
                <a:spcPts val="0"/>
              </a:spcAft>
              <a:buSzPts val="2600"/>
              <a:buNone/>
            </a:pPr>
            <a:r>
              <a:rPr lang="en-US" i="1" dirty="0">
                <a:solidFill>
                  <a:schemeClr val="accent2"/>
                </a:solidFill>
              </a:rPr>
              <a:t>How does shape inform character design?</a:t>
            </a:r>
            <a:endParaRPr i="1" dirty="0">
              <a:solidFill>
                <a:schemeClr val="accent2"/>
              </a:solidFill>
            </a:endParaRPr>
          </a:p>
          <a:p>
            <a:pPr marL="0" lvl="0" indent="0" algn="l" rtl="0">
              <a:lnSpc>
                <a:spcPct val="100000"/>
              </a:lnSpc>
              <a:spcBef>
                <a:spcPts val="520"/>
              </a:spcBef>
              <a:spcAft>
                <a:spcPts val="0"/>
              </a:spcAft>
              <a:buSzPts val="2600"/>
              <a:buNone/>
            </a:pPr>
            <a:endParaRPr dirty="0"/>
          </a:p>
        </p:txBody>
      </p:sp>
      <p:sp>
        <p:nvSpPr>
          <p:cNvPr id="120" name="Google Shape;120;p27"/>
          <p:cNvSpPr txBox="1">
            <a:spLocks noGrp="1"/>
          </p:cNvSpPr>
          <p:nvPr>
            <p:ph type="title"/>
          </p:nvPr>
        </p:nvSpPr>
        <p:spPr>
          <a:xfrm>
            <a:off x="435600" y="355822"/>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err="1"/>
              <a:t>Preflection</a:t>
            </a:r>
            <a:r>
              <a:rPr lang="en-US" dirty="0"/>
              <a:t> Revisited</a:t>
            </a:r>
            <a:endParaRPr dirty="0"/>
          </a:p>
        </p:txBody>
      </p:sp>
      <p:pic>
        <p:nvPicPr>
          <p:cNvPr id="121" name="Google Shape;121;p27"/>
          <p:cNvPicPr preferRelativeResize="0"/>
          <p:nvPr/>
        </p:nvPicPr>
        <p:blipFill>
          <a:blip r:embed="rId3">
            <a:alphaModFix/>
          </a:blip>
          <a:stretch>
            <a:fillRect/>
          </a:stretch>
        </p:blipFill>
        <p:spPr>
          <a:xfrm>
            <a:off x="6584175" y="1276976"/>
            <a:ext cx="1813169" cy="1813169"/>
          </a:xfrm>
          <a:prstGeom prst="rect">
            <a:avLst/>
          </a:prstGeom>
          <a:noFill/>
          <a:ln>
            <a:noFill/>
          </a:ln>
        </p:spPr>
      </p:pic>
    </p:spTree>
    <p:extLst>
      <p:ext uri="{BB962C8B-B14F-4D97-AF65-F5344CB8AC3E}">
        <p14:creationId xmlns:p14="http://schemas.microsoft.com/office/powerpoint/2010/main" val="988339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8"/>
          <p:cNvSpPr txBox="1">
            <a:spLocks noGrp="1"/>
          </p:cNvSpPr>
          <p:nvPr>
            <p:ph type="body" idx="1"/>
          </p:nvPr>
        </p:nvSpPr>
        <p:spPr>
          <a:xfrm>
            <a:off x="457200" y="1309350"/>
            <a:ext cx="5647500" cy="3434100"/>
          </a:xfrm>
          <a:prstGeom prst="rect">
            <a:avLst/>
          </a:prstGeom>
          <a:noFill/>
          <a:ln>
            <a:noFill/>
          </a:ln>
        </p:spPr>
        <p:txBody>
          <a:bodyPr spcFirstLastPara="1" wrap="square" lIns="91425" tIns="45700" rIns="91425" bIns="45700" anchor="t" anchorCtr="0">
            <a:normAutofit/>
          </a:bodyPr>
          <a:lstStyle/>
          <a:p>
            <a:pPr marL="577850" lvl="0" indent="-514350" algn="l" rtl="0">
              <a:lnSpc>
                <a:spcPct val="100000"/>
              </a:lnSpc>
              <a:spcBef>
                <a:spcPts val="520"/>
              </a:spcBef>
              <a:spcAft>
                <a:spcPts val="0"/>
              </a:spcAft>
              <a:buSzPts val="2600"/>
              <a:buFont typeface="+mj-lt"/>
              <a:buAutoNum type="arabicPeriod"/>
            </a:pPr>
            <a:r>
              <a:rPr lang="en-US" dirty="0"/>
              <a:t>Find your Pass the Problem partner and pair up with another pair to make a group of four. </a:t>
            </a:r>
            <a:endParaRPr dirty="0"/>
          </a:p>
          <a:p>
            <a:pPr marL="577850" lvl="0" indent="-514350" algn="l" rtl="0">
              <a:lnSpc>
                <a:spcPct val="100000"/>
              </a:lnSpc>
              <a:spcBef>
                <a:spcPts val="0"/>
              </a:spcBef>
              <a:spcAft>
                <a:spcPts val="0"/>
              </a:spcAft>
              <a:buSzPts val="2600"/>
              <a:buFont typeface="+mj-lt"/>
              <a:buAutoNum type="arabicPeriod"/>
            </a:pPr>
            <a:r>
              <a:rPr lang="en-US" dirty="0"/>
              <a:t>Visit each of the three question posters and </a:t>
            </a:r>
            <a:r>
              <a:rPr lang="en-US"/>
              <a:t>write a </a:t>
            </a:r>
            <a:r>
              <a:rPr lang="en-US" dirty="0"/>
              <a:t>complete answer for each question.</a:t>
            </a:r>
            <a:endParaRPr dirty="0"/>
          </a:p>
          <a:p>
            <a:pPr marL="0" lvl="0" indent="0" algn="l" rtl="0">
              <a:lnSpc>
                <a:spcPct val="100000"/>
              </a:lnSpc>
              <a:spcBef>
                <a:spcPts val="520"/>
              </a:spcBef>
              <a:spcAft>
                <a:spcPts val="0"/>
              </a:spcAft>
              <a:buSzPts val="2600"/>
              <a:buNone/>
            </a:pPr>
            <a:endParaRPr dirty="0"/>
          </a:p>
        </p:txBody>
      </p:sp>
      <p:sp>
        <p:nvSpPr>
          <p:cNvPr id="187" name="Google Shape;187;p3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Chat Stations</a:t>
            </a:r>
            <a:endParaRPr/>
          </a:p>
        </p:txBody>
      </p:sp>
      <p:pic>
        <p:nvPicPr>
          <p:cNvPr id="188" name="Google Shape;188;p38"/>
          <p:cNvPicPr preferRelativeResize="0"/>
          <p:nvPr/>
        </p:nvPicPr>
        <p:blipFill>
          <a:blip r:embed="rId3">
            <a:alphaModFix/>
          </a:blip>
          <a:stretch>
            <a:fillRect/>
          </a:stretch>
        </p:blipFill>
        <p:spPr>
          <a:xfrm>
            <a:off x="6772175" y="1448225"/>
            <a:ext cx="2044726" cy="1499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title" idx="4294967295"/>
          </p:nvPr>
        </p:nvSpPr>
        <p:spPr>
          <a:xfrm>
            <a:off x="530351" y="987552"/>
            <a:ext cx="7890837"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solidFill>
                  <a:schemeClr val="lt1"/>
                </a:solidFill>
              </a:rPr>
              <a:t>Triangles and Circles and Squares, Oh My! </a:t>
            </a:r>
            <a:endParaRPr dirty="0">
              <a:solidFill>
                <a:schemeClr val="lt1"/>
              </a:solidFill>
            </a:endParaRPr>
          </a:p>
        </p:txBody>
      </p:sp>
      <p:sp>
        <p:nvSpPr>
          <p:cNvPr id="95" name="Google Shape;95;p23"/>
          <p:cNvSpPr txBox="1">
            <a:spLocks noGrp="1"/>
          </p:cNvSpPr>
          <p:nvPr>
            <p:ph type="body" idx="4294967295"/>
          </p:nvPr>
        </p:nvSpPr>
        <p:spPr>
          <a:xfrm>
            <a:off x="530352" y="2028498"/>
            <a:ext cx="7772400" cy="1132200"/>
          </a:xfrm>
          <a:prstGeom prst="rect">
            <a:avLst/>
          </a:prstGeom>
          <a:noFill/>
          <a:ln>
            <a:noFill/>
          </a:ln>
        </p:spPr>
        <p:txBody>
          <a:bodyPr spcFirstLastPara="1" wrap="square" lIns="45700" tIns="45700" rIns="45700" bIns="45700" anchor="t" anchorCtr="0">
            <a:normAutofit lnSpcReduction="20000"/>
          </a:bodyPr>
          <a:lstStyle/>
          <a:p>
            <a:pPr marL="55562" lvl="0" indent="0" algn="l" rtl="0">
              <a:lnSpc>
                <a:spcPct val="100000"/>
              </a:lnSpc>
              <a:spcBef>
                <a:spcPts val="0"/>
              </a:spcBef>
              <a:spcAft>
                <a:spcPts val="0"/>
              </a:spcAft>
              <a:buSzPts val="2600"/>
              <a:buNone/>
            </a:pPr>
            <a:r>
              <a:rPr lang="en-US"/>
              <a:t>Shapes in Character Design </a:t>
            </a:r>
            <a:endParaRPr/>
          </a:p>
          <a:p>
            <a:pPr marL="55562" lvl="0" indent="0" algn="l" rtl="0">
              <a:lnSpc>
                <a:spcPct val="100000"/>
              </a:lnSpc>
              <a:spcBef>
                <a:spcPts val="0"/>
              </a:spcBef>
              <a:spcAft>
                <a:spcPts val="0"/>
              </a:spcAft>
              <a:buSzPts val="2600"/>
              <a:buNone/>
            </a:pPr>
            <a:endParaRPr/>
          </a:p>
          <a:p>
            <a:pPr marL="55562" lvl="0" indent="0" algn="l" rtl="0">
              <a:lnSpc>
                <a:spcPct val="100000"/>
              </a:lnSpc>
              <a:spcBef>
                <a:spcPts val="0"/>
              </a:spcBef>
              <a:spcAft>
                <a:spcPts val="0"/>
              </a:spcAft>
              <a:buSzPts val="2600"/>
              <a:buNone/>
            </a:pPr>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24"/>
          <p:cNvSpPr txBox="1">
            <a:spLocks noGrp="1"/>
          </p:cNvSpPr>
          <p:nvPr>
            <p:ph type="title"/>
          </p:nvPr>
        </p:nvSpPr>
        <p:spPr>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Warm-Up</a:t>
            </a:r>
            <a:endParaRPr dirty="0"/>
          </a:p>
        </p:txBody>
      </p:sp>
      <p:sp>
        <p:nvSpPr>
          <p:cNvPr id="100" name="Google Shape;100;p24"/>
          <p:cNvSpPr txBox="1">
            <a:spLocks noGrp="1"/>
          </p:cNvSpPr>
          <p:nvPr>
            <p:ph type="body" idx="1"/>
          </p:nvPr>
        </p:nvSpPr>
        <p:spPr>
          <a:xfrm>
            <a:off x="457200" y="1305059"/>
            <a:ext cx="5504688" cy="3620866"/>
          </a:xfrm>
          <a:prstGeom prst="rect">
            <a:avLst/>
          </a:prstGeom>
          <a:noFill/>
          <a:ln>
            <a:noFill/>
          </a:ln>
        </p:spPr>
        <p:txBody>
          <a:bodyPr spcFirstLastPara="1" wrap="square" lIns="91425" tIns="45700" rIns="91425" bIns="45700" anchor="t" anchorCtr="0">
            <a:normAutofit/>
          </a:bodyPr>
          <a:lstStyle/>
          <a:p>
            <a:pPr marL="514350" lvl="0" indent="-514350" algn="l" rtl="0">
              <a:lnSpc>
                <a:spcPct val="100000"/>
              </a:lnSpc>
              <a:spcBef>
                <a:spcPts val="0"/>
              </a:spcBef>
              <a:spcAft>
                <a:spcPts val="0"/>
              </a:spcAft>
              <a:buClr>
                <a:schemeClr val="accent4"/>
              </a:buClr>
              <a:buSzPts val="2600"/>
              <a:buFont typeface="+mj-lt"/>
              <a:buAutoNum type="arabicPeriod"/>
            </a:pPr>
            <a:r>
              <a:rPr lang="en-US" dirty="0"/>
              <a:t>Draw three different, contrasting, shapes.</a:t>
            </a:r>
            <a:endParaRPr dirty="0"/>
          </a:p>
          <a:p>
            <a:pPr marL="514350" lvl="0" indent="-514350" algn="l" rtl="0">
              <a:lnSpc>
                <a:spcPct val="100000"/>
              </a:lnSpc>
              <a:spcBef>
                <a:spcPts val="0"/>
              </a:spcBef>
              <a:spcAft>
                <a:spcPts val="0"/>
              </a:spcAft>
              <a:buClr>
                <a:schemeClr val="accent4"/>
              </a:buClr>
              <a:buSzPts val="2600"/>
              <a:buFont typeface="+mj-lt"/>
              <a:buAutoNum type="arabicPeriod"/>
            </a:pPr>
            <a:r>
              <a:rPr lang="en-US" dirty="0"/>
              <a:t>Fill each with one solid, contrasting color. </a:t>
            </a:r>
          </a:p>
          <a:p>
            <a:pPr marL="0" lvl="0" indent="0" algn="l" rtl="0">
              <a:lnSpc>
                <a:spcPct val="100000"/>
              </a:lnSpc>
              <a:spcBef>
                <a:spcPts val="400"/>
              </a:spcBef>
              <a:spcAft>
                <a:spcPts val="0"/>
              </a:spcAft>
              <a:buNone/>
            </a:pPr>
            <a:endParaRPr dirty="0"/>
          </a:p>
          <a:p>
            <a:pPr marL="1645836" lvl="7" indent="-60952" algn="l" rtl="0">
              <a:lnSpc>
                <a:spcPct val="100000"/>
              </a:lnSpc>
              <a:spcBef>
                <a:spcPts val="240"/>
              </a:spcBef>
              <a:spcAft>
                <a:spcPts val="0"/>
              </a:spcAft>
              <a:buSzPts val="1200"/>
              <a:buFont typeface="Calibri"/>
              <a:buNone/>
            </a:pPr>
            <a:endParaRPr dirty="0"/>
          </a:p>
        </p:txBody>
      </p:sp>
      <p:pic>
        <p:nvPicPr>
          <p:cNvPr id="102" name="Google Shape;102;p24" title="K20 5-minute timer JAZZY.mp4">
            <a:hlinkClick r:id="rId3"/>
          </p:cNvPr>
          <p:cNvPicPr preferRelativeResize="0"/>
          <p:nvPr/>
        </p:nvPicPr>
        <p:blipFill>
          <a:blip r:embed="rId4">
            <a:alphaModFix/>
          </a:blip>
          <a:stretch>
            <a:fillRect/>
          </a:stretch>
        </p:blipFill>
        <p:spPr>
          <a:xfrm>
            <a:off x="6243548" y="1279250"/>
            <a:ext cx="2716925" cy="1528276"/>
          </a:xfrm>
          <a:prstGeom prst="rect">
            <a:avLst/>
          </a:prstGeom>
          <a:noFill/>
          <a:ln>
            <a:noFill/>
          </a:ln>
        </p:spPr>
      </p:pic>
      <p:sp>
        <p:nvSpPr>
          <p:cNvPr id="6" name="TextBox 5">
            <a:extLst>
              <a:ext uri="{FF2B5EF4-FFF2-40B4-BE49-F238E27FC236}">
                <a16:creationId xmlns:a16="http://schemas.microsoft.com/office/drawing/2014/main" id="{E3165089-EFF4-EC2E-8774-9016656B54EA}"/>
              </a:ext>
            </a:extLst>
          </p:cNvPr>
          <p:cNvSpPr txBox="1"/>
          <p:nvPr/>
        </p:nvSpPr>
        <p:spPr>
          <a:xfrm>
            <a:off x="560916" y="3938085"/>
            <a:ext cx="5126567" cy="646331"/>
          </a:xfrm>
          <a:prstGeom prst="rect">
            <a:avLst/>
          </a:prstGeom>
          <a:noFill/>
        </p:spPr>
        <p:txBody>
          <a:bodyPr wrap="square">
            <a:spAutoFit/>
          </a:bodyPr>
          <a:lstStyle/>
          <a:p>
            <a:pPr marL="457200" lvl="1" indent="0">
              <a:spcBef>
                <a:spcPts val="0"/>
              </a:spcBef>
              <a:buClr>
                <a:schemeClr val="accent4"/>
              </a:buClr>
              <a:buSzPts val="2600"/>
              <a:buNone/>
            </a:pPr>
            <a:r>
              <a:rPr lang="en-US" sz="1800" dirty="0">
                <a:latin typeface="Calibri" panose="020F0502020204030204" pitchFamily="34" charset="0"/>
                <a:cs typeface="Calibri" panose="020F0502020204030204" pitchFamily="34" charset="0"/>
              </a:rPr>
              <a:t>You can use markers, pens, pencils, or pastels, but stick to one medium throughout the lesson.</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108" name="Google Shape;108;p25"/>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lnSpcReduction="20000"/>
          </a:bodyPr>
          <a:lstStyle/>
          <a:p>
            <a:pPr marL="55562" lvl="0" indent="0" algn="l" rtl="0">
              <a:lnSpc>
                <a:spcPct val="100000"/>
              </a:lnSpc>
              <a:spcBef>
                <a:spcPts val="0"/>
              </a:spcBef>
              <a:spcAft>
                <a:spcPts val="0"/>
              </a:spcAft>
              <a:buSzPts val="2600"/>
              <a:buNone/>
            </a:pPr>
            <a:r>
              <a:rPr lang="en-US"/>
              <a:t>How does shape inform character design?</a:t>
            </a:r>
            <a:endParaRPr/>
          </a:p>
          <a:p>
            <a:pPr marL="55562" lvl="0" indent="0" algn="l" rtl="0">
              <a:lnSpc>
                <a:spcPct val="100000"/>
              </a:lnSpc>
              <a:spcBef>
                <a:spcPts val="0"/>
              </a:spcBef>
              <a:spcAft>
                <a:spcPts val="0"/>
              </a:spcAft>
              <a:buSzPts val="2600"/>
              <a:buNone/>
            </a:pPr>
            <a:endParaRPr/>
          </a:p>
          <a:p>
            <a:pPr marL="55563" lvl="0" indent="0" algn="l" rtl="0">
              <a:lnSpc>
                <a:spcPct val="100000"/>
              </a:lnSpc>
              <a:spcBef>
                <a:spcPts val="0"/>
              </a:spcBef>
              <a:spcAft>
                <a:spcPts val="0"/>
              </a:spcAft>
              <a:buSzPts val="2600"/>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a:t>
            </a:r>
            <a:endParaRPr/>
          </a:p>
        </p:txBody>
      </p:sp>
      <p:sp>
        <p:nvSpPr>
          <p:cNvPr id="114" name="Google Shape;114;p2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chemeClr val="lt1"/>
              </a:buClr>
              <a:buSzPts val="2600"/>
              <a:buFont typeface="Arial"/>
              <a:buNone/>
            </a:pPr>
            <a:r>
              <a:rPr lang="en-US"/>
              <a:t>Develop a portfolio of three original characters using contrasting color palettes, styles, etc.</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body" idx="1"/>
          </p:nvPr>
        </p:nvSpPr>
        <p:spPr>
          <a:xfrm>
            <a:off x="457200" y="1309350"/>
            <a:ext cx="6041700" cy="2257243"/>
          </a:xfrm>
          <a:prstGeom prst="rect">
            <a:avLst/>
          </a:prstGeom>
          <a:noFill/>
          <a:ln>
            <a:noFill/>
          </a:ln>
        </p:spPr>
        <p:txBody>
          <a:bodyPr spcFirstLastPara="1" wrap="square" lIns="91425" tIns="45700" rIns="91425" bIns="45700" anchor="t" anchorCtr="0">
            <a:normAutofit/>
          </a:bodyPr>
          <a:lstStyle/>
          <a:p>
            <a:pPr marL="63500" lvl="0" indent="0" algn="l" rtl="0">
              <a:lnSpc>
                <a:spcPct val="100000"/>
              </a:lnSpc>
              <a:spcBef>
                <a:spcPts val="520"/>
              </a:spcBef>
              <a:spcAft>
                <a:spcPts val="0"/>
              </a:spcAft>
              <a:buSzPts val="2600"/>
              <a:buNone/>
            </a:pPr>
            <a:r>
              <a:rPr lang="en-US" dirty="0"/>
              <a:t>Answer the </a:t>
            </a:r>
            <a:r>
              <a:rPr lang="en-US" i="1" dirty="0"/>
              <a:t>essential question</a:t>
            </a:r>
            <a:r>
              <a:rPr lang="en-US" dirty="0"/>
              <a:t>:</a:t>
            </a:r>
          </a:p>
          <a:p>
            <a:pPr marL="63500" lvl="0" indent="0" algn="l" rtl="0">
              <a:lnSpc>
                <a:spcPct val="100000"/>
              </a:lnSpc>
              <a:spcBef>
                <a:spcPts val="520"/>
              </a:spcBef>
              <a:spcAft>
                <a:spcPts val="0"/>
              </a:spcAft>
              <a:buSzPts val="2600"/>
              <a:buNone/>
            </a:pPr>
            <a:endParaRPr lang="en-US" i="1" dirty="0">
              <a:solidFill>
                <a:schemeClr val="accent2"/>
              </a:solidFill>
            </a:endParaRPr>
          </a:p>
          <a:p>
            <a:pPr marL="63500" lvl="0" indent="0" algn="l" rtl="0">
              <a:lnSpc>
                <a:spcPct val="100000"/>
              </a:lnSpc>
              <a:spcBef>
                <a:spcPts val="520"/>
              </a:spcBef>
              <a:spcAft>
                <a:spcPts val="0"/>
              </a:spcAft>
              <a:buSzPts val="2600"/>
              <a:buNone/>
            </a:pPr>
            <a:r>
              <a:rPr lang="en-US" i="1" dirty="0">
                <a:solidFill>
                  <a:schemeClr val="accent2"/>
                </a:solidFill>
              </a:rPr>
              <a:t>How does shape inform character design?</a:t>
            </a:r>
            <a:endParaRPr i="1" dirty="0">
              <a:solidFill>
                <a:schemeClr val="accent2"/>
              </a:solidFill>
            </a:endParaRPr>
          </a:p>
          <a:p>
            <a:pPr marL="0" lvl="0" indent="0" algn="l" rtl="0">
              <a:lnSpc>
                <a:spcPct val="100000"/>
              </a:lnSpc>
              <a:spcBef>
                <a:spcPts val="520"/>
              </a:spcBef>
              <a:spcAft>
                <a:spcPts val="0"/>
              </a:spcAft>
              <a:buSzPts val="2600"/>
              <a:buNone/>
            </a:pPr>
            <a:endParaRPr dirty="0"/>
          </a:p>
        </p:txBody>
      </p:sp>
      <p:sp>
        <p:nvSpPr>
          <p:cNvPr id="120" name="Google Shape;120;p27"/>
          <p:cNvSpPr txBox="1">
            <a:spLocks noGrp="1"/>
          </p:cNvSpPr>
          <p:nvPr>
            <p:ph type="title"/>
          </p:nvPr>
        </p:nvSpPr>
        <p:spPr>
          <a:xfrm>
            <a:off x="435600" y="355822"/>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dirty="0" err="1"/>
              <a:t>Preflection</a:t>
            </a:r>
            <a:endParaRPr dirty="0"/>
          </a:p>
        </p:txBody>
      </p:sp>
      <p:pic>
        <p:nvPicPr>
          <p:cNvPr id="121" name="Google Shape;121;p27"/>
          <p:cNvPicPr preferRelativeResize="0"/>
          <p:nvPr/>
        </p:nvPicPr>
        <p:blipFill>
          <a:blip r:embed="rId3">
            <a:alphaModFix/>
          </a:blip>
          <a:stretch>
            <a:fillRect/>
          </a:stretch>
        </p:blipFill>
        <p:spPr>
          <a:xfrm>
            <a:off x="6584175" y="1276976"/>
            <a:ext cx="1813169" cy="18131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Google Shape;127;p28"/>
          <p:cNvSpPr txBox="1">
            <a:spLocks noGrp="1"/>
          </p:cNvSpPr>
          <p:nvPr>
            <p:ph type="title"/>
          </p:nvPr>
        </p:nvSpPr>
        <p:spPr>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Transform Your Shapes</a:t>
            </a:r>
            <a:endParaRPr dirty="0"/>
          </a:p>
        </p:txBody>
      </p:sp>
      <p:sp>
        <p:nvSpPr>
          <p:cNvPr id="126" name="Google Shape;126;p28"/>
          <p:cNvSpPr txBox="1">
            <a:spLocks noGrp="1"/>
          </p:cNvSpPr>
          <p:nvPr>
            <p:ph type="body" idx="1"/>
          </p:nvPr>
        </p:nvSpPr>
        <p:spPr>
          <a:xfrm>
            <a:off x="457200" y="1305059"/>
            <a:ext cx="5577840" cy="3620866"/>
          </a:xfrm>
          <a:prstGeom prst="rect">
            <a:avLst/>
          </a:prstGeom>
        </p:spPr>
        <p:txBody>
          <a:bodyPr spcFirstLastPara="1" wrap="square" lIns="91425" tIns="45700" rIns="91425" bIns="45700" anchor="t" anchorCtr="0">
            <a:normAutofit/>
          </a:bodyPr>
          <a:lstStyle/>
          <a:p>
            <a:pPr marL="457200" lvl="0" indent="-381000" algn="l" rtl="0">
              <a:spcBef>
                <a:spcPts val="520"/>
              </a:spcBef>
              <a:spcAft>
                <a:spcPts val="0"/>
              </a:spcAft>
              <a:buSzPts val="2400"/>
              <a:buChar char="•"/>
            </a:pPr>
            <a:r>
              <a:rPr lang="en-US" sz="2400" dirty="0"/>
              <a:t>Turn each shape into a character. </a:t>
            </a:r>
          </a:p>
          <a:p>
            <a:pPr marL="533400" lvl="1" indent="0">
              <a:spcBef>
                <a:spcPts val="520"/>
              </a:spcBef>
              <a:buSzPts val="2400"/>
              <a:buNone/>
            </a:pPr>
            <a:r>
              <a:rPr lang="en-US" sz="1800" dirty="0"/>
              <a:t>What is the shape? Is it a face? A body? A creature?</a:t>
            </a:r>
            <a:endParaRPr sz="1800" dirty="0"/>
          </a:p>
          <a:p>
            <a:pPr marL="457200" lvl="0" indent="-381000" algn="l" rtl="0">
              <a:spcBef>
                <a:spcPts val="0"/>
              </a:spcBef>
              <a:spcAft>
                <a:spcPts val="0"/>
              </a:spcAft>
              <a:buSzPts val="2400"/>
              <a:buChar char="•"/>
            </a:pPr>
            <a:r>
              <a:rPr lang="en-US" sz="2400" dirty="0"/>
              <a:t>You can alter the proportions of the shape.</a:t>
            </a:r>
            <a:endParaRPr sz="2400" dirty="0"/>
          </a:p>
          <a:p>
            <a:pPr marL="457200" lvl="0" indent="-381000" algn="l" rtl="0">
              <a:spcBef>
                <a:spcPts val="0"/>
              </a:spcBef>
              <a:spcAft>
                <a:spcPts val="0"/>
              </a:spcAft>
              <a:buSzPts val="2400"/>
              <a:buChar char="•"/>
            </a:pPr>
            <a:r>
              <a:rPr lang="en-US" sz="2400" dirty="0"/>
              <a:t>You can alter the shade of the color.</a:t>
            </a:r>
            <a:endParaRPr sz="2400" dirty="0"/>
          </a:p>
          <a:p>
            <a:pPr marL="457200" lvl="0" indent="-381000" algn="l" rtl="0">
              <a:spcBef>
                <a:spcPts val="0"/>
              </a:spcBef>
              <a:spcAft>
                <a:spcPts val="0"/>
              </a:spcAft>
              <a:buSzPts val="2400"/>
              <a:buChar char="•"/>
            </a:pPr>
            <a:r>
              <a:rPr lang="en-US" sz="2400" dirty="0"/>
              <a:t>Each time you make a change, make it next to the previous version of the drawing so we can see progress.</a:t>
            </a:r>
            <a:endParaRPr sz="2400" dirty="0"/>
          </a:p>
        </p:txBody>
      </p:sp>
      <p:pic>
        <p:nvPicPr>
          <p:cNvPr id="128" name="Google Shape;128;p28" title="K20 5-minute timer JAZZY.mp4">
            <a:hlinkClick r:id="rId3"/>
          </p:cNvPr>
          <p:cNvPicPr preferRelativeResize="0"/>
          <p:nvPr/>
        </p:nvPicPr>
        <p:blipFill>
          <a:blip r:embed="rId4">
            <a:alphaModFix/>
          </a:blip>
          <a:stretch>
            <a:fillRect/>
          </a:stretch>
        </p:blipFill>
        <p:spPr>
          <a:xfrm>
            <a:off x="6488404" y="1953450"/>
            <a:ext cx="2198400" cy="1236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9" descr="@Audity #shorts" title="Drawing Shapes Into Faces!">
            <a:hlinkClick r:id="rId3"/>
          </p:cNvPr>
          <p:cNvPicPr preferRelativeResize="0"/>
          <p:nvPr/>
        </p:nvPicPr>
        <p:blipFill>
          <a:blip r:embed="rId4">
            <a:alphaModFix/>
          </a:blip>
          <a:stretch>
            <a:fillRect/>
          </a:stretch>
        </p:blipFill>
        <p:spPr>
          <a:xfrm>
            <a:off x="1461540" y="220896"/>
            <a:ext cx="6220919" cy="47017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0"/>
          <p:cNvSpPr txBox="1">
            <a:spLocks noGrp="1"/>
          </p:cNvSpPr>
          <p:nvPr>
            <p:ph type="title"/>
          </p:nvPr>
        </p:nvSpPr>
        <p:spPr>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Resume Your Work!</a:t>
            </a:r>
            <a:endParaRPr dirty="0"/>
          </a:p>
        </p:txBody>
      </p:sp>
      <p:pic>
        <p:nvPicPr>
          <p:cNvPr id="139" name="Google Shape;139;p30" title="10 Minute Timer.mp4">
            <a:hlinkClick r:id="rId3"/>
          </p:cNvPr>
          <p:cNvPicPr preferRelativeResize="0"/>
          <p:nvPr/>
        </p:nvPicPr>
        <p:blipFill rotWithShape="1">
          <a:blip r:embed="rId4">
            <a:alphaModFix/>
          </a:blip>
          <a:srcRect l="-1" r="2555"/>
          <a:stretch/>
        </p:blipFill>
        <p:spPr>
          <a:xfrm>
            <a:off x="2873088" y="2156125"/>
            <a:ext cx="3311030" cy="2265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527</Words>
  <Application>Microsoft Office PowerPoint</Application>
  <PresentationFormat>On-screen Show (16:9)</PresentationFormat>
  <Paragraphs>44</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Noto Sans Symbols</vt:lpstr>
      <vt:lpstr>LEARN theme</vt:lpstr>
      <vt:lpstr>LEARN theme</vt:lpstr>
      <vt:lpstr>PowerPoint Presentation</vt:lpstr>
      <vt:lpstr>Triangles and Circles and Squares, Oh My! </vt:lpstr>
      <vt:lpstr>Warm-Up</vt:lpstr>
      <vt:lpstr>Essential Question</vt:lpstr>
      <vt:lpstr>Lesson Objective</vt:lpstr>
      <vt:lpstr>Preflection</vt:lpstr>
      <vt:lpstr>Transform Your Shapes</vt:lpstr>
      <vt:lpstr>PowerPoint Presentation</vt:lpstr>
      <vt:lpstr>Resume Your Work!</vt:lpstr>
      <vt:lpstr>PowerPoint Presentation</vt:lpstr>
      <vt:lpstr>Point of Most Significance</vt:lpstr>
      <vt:lpstr>Pass the Problem</vt:lpstr>
      <vt:lpstr>Accessorize</vt:lpstr>
      <vt:lpstr>PowerPoint Presentation</vt:lpstr>
      <vt:lpstr>PowerPoint Presentation</vt:lpstr>
      <vt:lpstr>Preflection Revisited</vt:lpstr>
      <vt:lpstr>Chat Stations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Triangles and Circles and Squares, Oh My!</dc:title>
  <dc:creator>K20 Center</dc:creator>
  <cp:lastModifiedBy>K20 Center</cp:lastModifiedBy>
  <cp:revision>6</cp:revision>
  <dcterms:modified xsi:type="dcterms:W3CDTF">2022-08-30T00:01:08Z</dcterms:modified>
</cp:coreProperties>
</file>