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4"/>
    <p:sldMasterId id="2147483668" r:id="rId5"/>
  </p:sldMasterIdLst>
  <p:notesMasterIdLst>
    <p:notesMasterId r:id="rId22"/>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5" d="100"/>
          <a:sy n="195" d="100"/>
        </p:scale>
        <p:origin x="74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pbs.org/wgbh/americanexperience/features/biography-emmett-til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89"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youtu.be/4HljsKwpv3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youtu.be/4DE22TfEME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101"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926"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132"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PBS. (n.d.). Who was Emmett Till? American experience. </a:t>
            </a:r>
            <a:r>
              <a:rPr lang="en-US" u="sng">
                <a:solidFill>
                  <a:schemeClr val="hlink"/>
                </a:solidFill>
                <a:hlinkClick r:id="rId3"/>
              </a:rPr>
              <a:t>https://www.pbs.org/wgbh/americanexperience/features/biography-emmett-till/</a:t>
            </a: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3c466b0545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3c466b0545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K20 Center. (2020, September 16). Window notes. Strategies. </a:t>
            </a:r>
            <a:r>
              <a:rPr lang="en-US" u="sng">
                <a:solidFill>
                  <a:schemeClr val="hlink"/>
                </a:solidFill>
                <a:hlinkClick r:id="rId3"/>
              </a:rPr>
              <a:t>https://learn.k20center.ou.edu/strategy/189</a:t>
            </a:r>
            <a:r>
              <a:rPr lang="en-US"/>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CrashCourse. (2022, March 12). Emmett Till: Crash course Black American history #34 [Video]. YouTube. </a:t>
            </a:r>
            <a:r>
              <a:rPr lang="en-US" u="sng">
                <a:solidFill>
                  <a:schemeClr val="hlink"/>
                </a:solidFill>
                <a:hlinkClick r:id="rId3"/>
              </a:rPr>
              <a:t>https://youtu.be/4HljsKwpv3g</a:t>
            </a:r>
            <a:endParaRPr/>
          </a:p>
          <a:p>
            <a:pPr marL="0" lvl="0" indent="0" algn="l" rtl="0">
              <a:lnSpc>
                <a:spcPct val="100000"/>
              </a:lnSpc>
              <a:spcBef>
                <a:spcPts val="0"/>
              </a:spcBef>
              <a:spcAft>
                <a:spcPts val="0"/>
              </a:spcAft>
              <a:buSzPts val="1400"/>
              <a:buNone/>
            </a:pPr>
            <a:endParaRPr/>
          </a:p>
        </p:txBody>
      </p:sp>
      <p:sp>
        <p:nvSpPr>
          <p:cNvPr id="154" name="Google Shape;154;p1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3c466b0545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3c466b054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American Experience | PBS. (2020, September 3). Emmett Till’s mother speaks | The murder of Emmett Till | American experience | PBS [Video]. YouTube. </a:t>
            </a:r>
            <a:r>
              <a:rPr lang="en-US" u="sng" dirty="0">
                <a:solidFill>
                  <a:schemeClr val="hlink"/>
                </a:solidFill>
                <a:hlinkClick r:id="rId3"/>
              </a:rPr>
              <a:t>https://youtu.be/4DE22TfEMEg</a:t>
            </a:r>
            <a:endParaRPr dirty="0"/>
          </a:p>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3c466b0545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3c466b0545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K20 Center. (2020, September 16). POMS: Point of most significance. Strategies. </a:t>
            </a:r>
            <a:r>
              <a:rPr lang="en-US" u="sng">
                <a:solidFill>
                  <a:schemeClr val="hlink"/>
                </a:solidFill>
                <a:hlinkClick r:id="rId3"/>
              </a:rPr>
              <a:t>https://learn.k20center.ou.edu/strategy/101</a:t>
            </a:r>
            <a:r>
              <a:rPr lang="en-US"/>
              <a:t>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3c466b0545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13c466b0545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K20 Center. (2021, February 12). S-I-T (Surprising, interesting, troubling). Strategies. </a:t>
            </a:r>
            <a:r>
              <a:rPr lang="en-US" u="sng">
                <a:solidFill>
                  <a:schemeClr val="hlink"/>
                </a:solidFill>
                <a:hlinkClick r:id="rId3"/>
              </a:rPr>
              <a:t>https://learn.k20center.ou.edu/strategy/926</a:t>
            </a:r>
            <a:r>
              <a:rPr lang="en-US"/>
              <a: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3c466b0545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3c466b0545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K20 Center. (2020, September 16). Bell ringers and exit tickets. Strategies. </a:t>
            </a:r>
            <a:r>
              <a:rPr lang="en-US" u="sng">
                <a:solidFill>
                  <a:schemeClr val="hlink"/>
                </a:solidFill>
                <a:hlinkClick r:id="rId3"/>
              </a:rPr>
              <a:t>https://learn.k20center.ou.edu/strategy/125</a:t>
            </a:r>
            <a:r>
              <a:rPr lang="en-US"/>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c466b054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3c466b054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22222"/>
              </a:lnSpc>
              <a:spcBef>
                <a:spcPts val="0"/>
              </a:spcBef>
              <a:spcAft>
                <a:spcPts val="3800"/>
              </a:spcAft>
              <a:buNone/>
            </a:pPr>
            <a:r>
              <a:rPr lang="en-US"/>
              <a:t>Merriam-Webster. (n.d.). Elegy. In Merriam-Webster.com dictionary. Retrieved July 11, 2022, from https://www.merriam-webster.com/dictionary/elegy</a:t>
            </a:r>
            <a:endParaRPr/>
          </a:p>
        </p:txBody>
      </p:sp>
      <p:sp>
        <p:nvSpPr>
          <p:cNvPr id="116" name="Google Shape;11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c466b054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c466b054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8" name="Google Shape;12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e52bfe25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e52bfe25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K20 Center. (2020, September 16). Paired texts H-chart. Strategies. </a:t>
            </a:r>
            <a:r>
              <a:rPr lang="en-US" u="sng">
                <a:solidFill>
                  <a:schemeClr val="hlink"/>
                </a:solidFill>
                <a:hlinkClick r:id="rId3"/>
              </a:rPr>
              <a:t>https://learn.k20center.ou.edu/strategy/132</a:t>
            </a:r>
            <a:r>
              <a:rPr lang="en-US"/>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4HljsKwpv3g"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4DE22TfEMEg"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1"/>
          <p:cNvSpPr txBox="1">
            <a:spLocks noGrp="1"/>
          </p:cNvSpPr>
          <p:nvPr>
            <p:ph type="body" idx="1"/>
          </p:nvPr>
        </p:nvSpPr>
        <p:spPr>
          <a:xfrm>
            <a:off x="457200" y="1177349"/>
            <a:ext cx="3994500" cy="3761400"/>
          </a:xfrm>
          <a:prstGeom prst="rect">
            <a:avLst/>
          </a:prstGeom>
          <a:noFill/>
          <a:ln>
            <a:noFill/>
          </a:ln>
        </p:spPr>
        <p:txBody>
          <a:bodyPr spcFirstLastPara="1" wrap="square" lIns="91425" tIns="45700" rIns="91425" bIns="45700" anchor="t" anchorCtr="0">
            <a:noAutofit/>
          </a:bodyPr>
          <a:lstStyle/>
          <a:p>
            <a:pPr marL="457200" lvl="0" indent="-457200" algn="l" rtl="0">
              <a:spcBef>
                <a:spcPts val="520"/>
              </a:spcBef>
              <a:spcAft>
                <a:spcPts val="600"/>
              </a:spcAft>
              <a:buSzPts val="2010"/>
              <a:buChar char="•"/>
            </a:pPr>
            <a:r>
              <a:rPr lang="en-US" sz="1800" dirty="0"/>
              <a:t>Born in Chicago on July 25, 1941.</a:t>
            </a:r>
            <a:endParaRPr sz="1800" dirty="0"/>
          </a:p>
          <a:p>
            <a:pPr marL="457200" lvl="0" indent="-457200" algn="l" rtl="0">
              <a:spcBef>
                <a:spcPts val="0"/>
              </a:spcBef>
              <a:spcAft>
                <a:spcPts val="600"/>
              </a:spcAft>
              <a:buSzPts val="2010"/>
              <a:buChar char="•"/>
            </a:pPr>
            <a:r>
              <a:rPr lang="en-US" sz="1800" dirty="0"/>
              <a:t>The only child of Louis, a soldier who died in WWII, and Mamie Till.</a:t>
            </a:r>
            <a:endParaRPr sz="1800" dirty="0"/>
          </a:p>
          <a:p>
            <a:pPr marL="457200" lvl="0" indent="-457200" algn="l" rtl="0">
              <a:spcBef>
                <a:spcPts val="0"/>
              </a:spcBef>
              <a:spcAft>
                <a:spcPts val="600"/>
              </a:spcAft>
              <a:buSzPts val="2010"/>
              <a:buChar char="•"/>
            </a:pPr>
            <a:r>
              <a:rPr lang="en-US" sz="1800" dirty="0"/>
              <a:t>In August of 1955, Emmett was 14 when he went to Money, MS, to visit family. </a:t>
            </a:r>
            <a:endParaRPr sz="1800" dirty="0"/>
          </a:p>
          <a:p>
            <a:pPr marL="457200" lvl="0" indent="-457200" algn="l" rtl="0">
              <a:spcBef>
                <a:spcPts val="0"/>
              </a:spcBef>
              <a:spcAft>
                <a:spcPts val="600"/>
              </a:spcAft>
              <a:buSzPts val="2010"/>
              <a:buChar char="•"/>
            </a:pPr>
            <a:r>
              <a:rPr lang="en-US" sz="1800" dirty="0"/>
              <a:t>Before he left, Mamie gifted him a ring that had belonged to his father. </a:t>
            </a:r>
            <a:endParaRPr sz="1800" dirty="0"/>
          </a:p>
          <a:p>
            <a:pPr marL="457200" lvl="0" indent="-457200" algn="l" rtl="0">
              <a:spcBef>
                <a:spcPts val="0"/>
              </a:spcBef>
              <a:spcAft>
                <a:spcPts val="0"/>
              </a:spcAft>
              <a:buSzPts val="2010"/>
              <a:buChar char="•"/>
            </a:pPr>
            <a:r>
              <a:rPr lang="en-US" sz="1800" dirty="0"/>
              <a:t>This would later be used to identify Till following his brutal murder. </a:t>
            </a:r>
            <a:endParaRPr sz="1800" dirty="0"/>
          </a:p>
        </p:txBody>
      </p:sp>
      <p:sp>
        <p:nvSpPr>
          <p:cNvPr id="143" name="Google Shape;143;p31"/>
          <p:cNvSpPr txBox="1">
            <a:spLocks noGrp="1"/>
          </p:cNvSpPr>
          <p:nvPr>
            <p:ph type="title"/>
          </p:nvPr>
        </p:nvSpPr>
        <p:spPr>
          <a:xfrm>
            <a:off x="457200" y="303014"/>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dirty="0"/>
              <a:t>Emmett Louis Till</a:t>
            </a:r>
            <a:endParaRPr dirty="0"/>
          </a:p>
        </p:txBody>
      </p:sp>
      <p:pic>
        <p:nvPicPr>
          <p:cNvPr id="144" name="Google Shape;144;p31"/>
          <p:cNvPicPr preferRelativeResize="0"/>
          <p:nvPr/>
        </p:nvPicPr>
        <p:blipFill>
          <a:blip r:embed="rId3">
            <a:alphaModFix/>
          </a:blip>
          <a:stretch>
            <a:fillRect/>
          </a:stretch>
        </p:blipFill>
        <p:spPr>
          <a:xfrm>
            <a:off x="4631579" y="1363550"/>
            <a:ext cx="4324646" cy="24164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3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Window Notes </a:t>
            </a:r>
            <a:endParaRPr/>
          </a:p>
        </p:txBody>
      </p:sp>
      <p:sp>
        <p:nvSpPr>
          <p:cNvPr id="150" name="Google Shape;150;p32"/>
          <p:cNvSpPr txBox="1">
            <a:spLocks noGrp="1"/>
          </p:cNvSpPr>
          <p:nvPr>
            <p:ph type="body" idx="1"/>
          </p:nvPr>
        </p:nvSpPr>
        <p:spPr>
          <a:xfrm>
            <a:off x="457200" y="1309350"/>
            <a:ext cx="7556100" cy="3063441"/>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As you watch the video, use your</a:t>
            </a:r>
            <a:br>
              <a:rPr lang="en-US" dirty="0"/>
            </a:br>
            <a:r>
              <a:rPr lang="en-US" dirty="0"/>
              <a:t> Window Notes handout to follow along. </a:t>
            </a:r>
            <a:endParaRPr dirty="0"/>
          </a:p>
          <a:p>
            <a:pPr marL="457200" lvl="0" indent="-317500" algn="l" rtl="0">
              <a:spcBef>
                <a:spcPts val="520"/>
              </a:spcBef>
              <a:spcAft>
                <a:spcPts val="0"/>
              </a:spcAft>
              <a:buSzPts val="1400"/>
              <a:buChar char="●"/>
            </a:pPr>
            <a:r>
              <a:rPr lang="en-US" sz="2000" b="1" dirty="0"/>
              <a:t>Facts: </a:t>
            </a:r>
            <a:r>
              <a:rPr lang="en-US" sz="2000" dirty="0"/>
              <a:t>What facts from the video stood out to you the most?</a:t>
            </a:r>
            <a:endParaRPr sz="2000" dirty="0"/>
          </a:p>
          <a:p>
            <a:pPr marL="457200" lvl="0" indent="-317500" algn="l" rtl="0">
              <a:spcBef>
                <a:spcPts val="0"/>
              </a:spcBef>
              <a:spcAft>
                <a:spcPts val="0"/>
              </a:spcAft>
              <a:buSzPts val="1400"/>
              <a:buChar char="●"/>
            </a:pPr>
            <a:r>
              <a:rPr lang="en-US" sz="2000" b="1" dirty="0"/>
              <a:t>Feelings:</a:t>
            </a:r>
            <a:r>
              <a:rPr lang="en-US" sz="2000" dirty="0"/>
              <a:t> What feelings are you experiencing now that you have learned these facts?</a:t>
            </a:r>
            <a:endParaRPr sz="2000" dirty="0"/>
          </a:p>
          <a:p>
            <a:pPr marL="457200" lvl="0" indent="-317500" algn="l" rtl="0">
              <a:spcBef>
                <a:spcPts val="0"/>
              </a:spcBef>
              <a:spcAft>
                <a:spcPts val="0"/>
              </a:spcAft>
              <a:buSzPts val="1400"/>
              <a:buChar char="●"/>
            </a:pPr>
            <a:r>
              <a:rPr lang="en-US" sz="2000" b="1" dirty="0"/>
              <a:t>Questions: </a:t>
            </a:r>
            <a:r>
              <a:rPr lang="en-US" sz="2000" dirty="0"/>
              <a:t>Now that you have watched the video, what questions do you have that need to be answered? </a:t>
            </a:r>
            <a:endParaRPr sz="2000" dirty="0"/>
          </a:p>
          <a:p>
            <a:pPr marL="457200" lvl="0" indent="-317500" algn="l" rtl="0">
              <a:spcBef>
                <a:spcPts val="0"/>
              </a:spcBef>
              <a:spcAft>
                <a:spcPts val="0"/>
              </a:spcAft>
              <a:buSzPts val="1400"/>
              <a:buChar char="●"/>
            </a:pPr>
            <a:r>
              <a:rPr lang="en-US" sz="2000" b="1" dirty="0"/>
              <a:t>Lasting Impact:</a:t>
            </a:r>
            <a:r>
              <a:rPr lang="en-US" sz="2000" dirty="0"/>
              <a:t> How did this event have a lasting impact? </a:t>
            </a:r>
            <a:endParaRPr sz="2000" dirty="0"/>
          </a:p>
        </p:txBody>
      </p:sp>
      <p:pic>
        <p:nvPicPr>
          <p:cNvPr id="151" name="Google Shape;151;p32"/>
          <p:cNvPicPr preferRelativeResize="0"/>
          <p:nvPr/>
        </p:nvPicPr>
        <p:blipFill>
          <a:blip r:embed="rId3">
            <a:alphaModFix/>
          </a:blip>
          <a:stretch>
            <a:fillRect/>
          </a:stretch>
        </p:blipFill>
        <p:spPr>
          <a:xfrm rot="1409806">
            <a:off x="7176597" y="631972"/>
            <a:ext cx="1401650" cy="1472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3"/>
          <p:cNvSpPr txBox="1">
            <a:spLocks noGrp="1"/>
          </p:cNvSpPr>
          <p:nvPr>
            <p:ph type="title"/>
          </p:nvPr>
        </p:nvSpPr>
        <p:spPr>
          <a:xfrm>
            <a:off x="457200" y="63597"/>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Clr>
                <a:schemeClr val="accent4"/>
              </a:buClr>
              <a:buSzPts val="3600"/>
              <a:buFont typeface="Calibri"/>
              <a:buNone/>
            </a:pPr>
            <a:r>
              <a:rPr lang="en-US" sz="2900"/>
              <a:t>Emmett Till: Crash Course Black American History #34</a:t>
            </a:r>
            <a:endParaRPr sz="2900"/>
          </a:p>
        </p:txBody>
      </p:sp>
      <p:pic>
        <p:nvPicPr>
          <p:cNvPr id="157" name="Google Shape;157;p33" descr="In 1955, a 14 year old boy named Emmett Till was brutally murdered in Money, Mississippi. The white men who murdered him killed him for being Black. Emmett Till's mother chose to have an open casket funeral, and show the world what had been done to her son. Despite the killers being acquitted in court, the story of Emmett Till and the jarring images of his funeral shocked the nation and were a vital catalyst in turning the civil rights movement into a nationwide phenomenon.&#10;&#10;Clint's book, How the Word is Passed is available now! https://bookshop.org/a/3859/9780316492935&#10;&#10;&#10;VIDEO SOURCES&#10;Timothy B. Tyson, The Blood of Emmett Till (New York: Simon &amp; Schuster, 2018).&#10;Charles Payne, I’ve Got the Light of Freedom: The Organizing Tradition and the Mississippi Freedom Struggle (University of California Press, 2007).&#10;  Onwuachi-Willig, Angela. “The Trauma of the Routine: Lessons on Cultural Trauma from the Emmett Till Verdict.” Sociological Theory 34, no. 4 (December 2016): 335–57. https://doi.org/10.1177/0735275116679864.&#10;https://www.britannica.com/topic/Chicago-Defender&#10;https://nmaahc.si.edu/blog-post/emmett-Tills-death-inspired-movement&#10;smithsonianmag.com/arts-culture/emmett-Tills-casket-goes-to-the-smithsonian-144696940/#:~:text=Till's%20murder%20became%20a%20rallying,African%20American%20History%20and%20Culture.&#10;https://www.nypl.org/collections/articles-databases/jet-magazine&#10;https://www.jetmag.com/news/jet-65th-anniversary/&#10;https://wamu.org/story/18/10/30/let-the-people-see-it-took-courage-to-keep-emmett-Tills-memory-alive/&#10;&#10;Watch our videos and review your learning with the Crash Course App! &#10;Download here for Apple Devices: https://apple.co/3d4eyZo&#10;Download here for Android Devices: https://bit.ly/2SrDulJ&#10;&#10;Crash Course is on Patreon! You can support us directly by signing up at http://www.patreon.com/crashcourse&#10;&#10;Thanks to the following patrons for their generous monthly contributions that help keep Crash Course free for everyone forever:&#10;Dave Freeman, Hasan Jamal, DL Singfield, Lisa Owen, Jeremy Mysliwiec, Amelia Ryczek, Ken Davidian, Stephen Akuffo, Toni Miles, Erin Switzer, Steve Segreto, Michael M. Varughese, Kyle &amp; Katherine Callahan, Laurel Stevens, Vincent, Michael Wang, Stacey Gillespie (Stacey J), Alexis B, Burt Humburg, Aziz Y, Shanta, DAVID MORTON HUDSON, Perry Joyce, Scott Harrison, Mark &amp; Susan Billian, Junrong Eric Zhu, Rachel Creager, Breanna Bosso, Matt Curls, Tim Kwist, Jonathan Zbikowski, Jennifer Killen, Sarah &amp; Nathan Catchings, team dorsey, Trevin Beattie, Divonne Holmes à Court, Eric Koslow, Jennifer, Dineen, Indika Siriwardena, Khaled El Shalakany, Jason Rostoker, Shawn Arnold, Siobhán, Ken Penttinen, Nathan Taylor, Les Aker, ClareG, Rizwan Kassim, Alex Hackman, Jirat, Katie Dean, Avi Yashchin, NileMatotle, Wai Jack Sin, Ian Dundore, Justin, Mark, Caleb Weeks&#10;__&#10;&#10;Want to find Crash Course elsewhere on the internet?&#10;Facebook - http://www.facebook.com/YouTubeCrashCourse&#10;Twitter - http://www.twitter.com/TheCrashCourse&#10;Tumblr - http://thecrashcourse.tumblr.com &#10;Support Crash Course on Patreon: http://patreon.com/crashcourse&#10;&#10;CC Kids: http://www.youtube.com/crashcoursekids" title="Emmett Till: Crash Course Black American History #34">
            <a:hlinkClick r:id="rId3"/>
          </p:cNvPr>
          <p:cNvPicPr preferRelativeResize="0"/>
          <p:nvPr/>
        </p:nvPicPr>
        <p:blipFill>
          <a:blip r:embed="rId4">
            <a:alphaModFix/>
          </a:blip>
          <a:stretch>
            <a:fillRect/>
          </a:stretch>
        </p:blipFill>
        <p:spPr>
          <a:xfrm>
            <a:off x="1822975" y="1038050"/>
            <a:ext cx="5251726" cy="39387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7"/>
                                        </p:tgtEl>
                                        <p:attrNameLst>
                                          <p:attrName>style.visibility</p:attrName>
                                        </p:attrNameLst>
                                      </p:cBhvr>
                                      <p:to>
                                        <p:strVal val="visible"/>
                                      </p:to>
                                    </p:set>
                                    <p:animEffect transition="in" filter="fade">
                                      <p:cBhvr>
                                        <p:cTn id="7" dur="10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Emmett Till’s Mother Speaks</a:t>
            </a:r>
            <a:endParaRPr/>
          </a:p>
        </p:txBody>
      </p:sp>
      <p:pic>
        <p:nvPicPr>
          <p:cNvPr id="163" name="Google Shape;163;p34" descr="No one ever served prison time for the killing of Emmett Till, a fourteen-year-old black boy from Chicago. But his murder, and the trial and acquittal of his killers, sent a powerful message, and his tragic murder spurred the Civil Rights Movement. His mother, Mamie Till Mobley, explains, &quot;When people saw what happened to my son, men stood up who had never stood up before. People became vocal who had never vocalized before.&quot; &#10;&#10;Learn more about THE MURDER OF EMMETT TILL, including where to watch the documentary: https://www.pbs.org/wgbh/americanexperience/films/till/&#10;&#10;In August 1955, a 14-year-old black boy whistled at a white woman in a grocery store in Money, Mississippi. Emmett Till, a teen from Chicago, didn't understand that he had broken the unwritten laws of the Jim Crow South until three days later, when two white men dragged him from his bed in the dead of night, beat him brutally and then shot him in the head. Although his killers were arrested and charged with murder, they were both acquitted quickly by an all-white, all-male jury. Shortly afterwards, the defendants sold their story, including a detailed account of how they murdered Till, to a journalist. The murder and the trial horrified the nation and the world. Till's death was a spark that helped mobilize the Civil Rights movement. Three months after his body was pulled from the Tallahatchie River, the Montgomery bus boycott began." title="Emmett Till's Mother Speaks | The Murder of Emmett Till | American Experience | PBS">
            <a:hlinkClick r:id="rId3"/>
          </p:cNvPr>
          <p:cNvPicPr preferRelativeResize="0"/>
          <p:nvPr/>
        </p:nvPicPr>
        <p:blipFill>
          <a:blip r:embed="rId4">
            <a:alphaModFix/>
          </a:blip>
          <a:stretch>
            <a:fillRect/>
          </a:stretch>
        </p:blipFill>
        <p:spPr>
          <a:xfrm>
            <a:off x="1737518" y="1164650"/>
            <a:ext cx="4776156" cy="35821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animEffect transition="in" filter="fade">
                                      <p:cBhvr>
                                        <p:cTn id="7" dur="1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5"/>
          <p:cNvSpPr>
            <a:spLocks noGrp="1"/>
          </p:cNvSpPr>
          <p:nvPr>
            <p:ph type="media" idx="2"/>
          </p:nvPr>
        </p:nvSpPr>
        <p:spPr>
          <a:xfrm>
            <a:off x="457200" y="1343700"/>
            <a:ext cx="7149900" cy="34083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r>
              <a:rPr lang="en-US" dirty="0"/>
              <a:t>With your partner, discuss what stood out to you the most from the video.</a:t>
            </a:r>
            <a:endParaRPr dirty="0"/>
          </a:p>
          <a:p>
            <a:pPr marL="457200" lvl="0" indent="-393700" algn="l" rtl="0">
              <a:spcBef>
                <a:spcPts val="520"/>
              </a:spcBef>
              <a:spcAft>
                <a:spcPts val="0"/>
              </a:spcAft>
              <a:buSzPts val="2600"/>
              <a:buChar char="•"/>
            </a:pPr>
            <a:r>
              <a:rPr lang="en-US" dirty="0"/>
              <a:t>What was your “point of most significance” from the video?</a:t>
            </a:r>
            <a:endParaRPr dirty="0"/>
          </a:p>
        </p:txBody>
      </p:sp>
      <p:sp>
        <p:nvSpPr>
          <p:cNvPr id="169" name="Google Shape;169;p3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Point of Most Significance (POMS)</a:t>
            </a:r>
            <a:endParaRPr/>
          </a:p>
        </p:txBody>
      </p:sp>
      <p:pic>
        <p:nvPicPr>
          <p:cNvPr id="170" name="Google Shape;170;p35"/>
          <p:cNvPicPr preferRelativeResize="0"/>
          <p:nvPr/>
        </p:nvPicPr>
        <p:blipFill>
          <a:blip r:embed="rId3">
            <a:alphaModFix/>
          </a:blip>
          <a:stretch>
            <a:fillRect/>
          </a:stretch>
        </p:blipFill>
        <p:spPr>
          <a:xfrm>
            <a:off x="7454700" y="1955700"/>
            <a:ext cx="1232100" cy="1232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S-I-T: Public Law 117-107</a:t>
            </a:r>
            <a:endParaRPr/>
          </a:p>
        </p:txBody>
      </p:sp>
      <p:sp>
        <p:nvSpPr>
          <p:cNvPr id="176" name="Google Shape;176;p3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With your Elbow Partner, read “Public Law 117-107” and come up with a response for the following: </a:t>
            </a:r>
            <a:endParaRPr dirty="0"/>
          </a:p>
          <a:p>
            <a:pPr marL="596900" lvl="0" indent="-457200" algn="l" rtl="0">
              <a:spcBef>
                <a:spcPts val="520"/>
              </a:spcBef>
              <a:spcAft>
                <a:spcPts val="0"/>
              </a:spcAft>
              <a:buSzPct val="100000"/>
              <a:buFont typeface="Arial" panose="020B0604020202020204" pitchFamily="34" charset="0"/>
              <a:buChar char="•"/>
            </a:pPr>
            <a:r>
              <a:rPr lang="en-US" dirty="0"/>
              <a:t>A </a:t>
            </a:r>
            <a:r>
              <a:rPr lang="en-US" u="sng" dirty="0" err="1"/>
              <a:t>suprising</a:t>
            </a:r>
            <a:r>
              <a:rPr lang="en-US" dirty="0"/>
              <a:t> fact or idea</a:t>
            </a:r>
            <a:endParaRPr dirty="0"/>
          </a:p>
          <a:p>
            <a:pPr marL="596900" lvl="0" indent="-457200" algn="l" rtl="0">
              <a:spcBef>
                <a:spcPts val="0"/>
              </a:spcBef>
              <a:spcAft>
                <a:spcPts val="0"/>
              </a:spcAft>
              <a:buSzPct val="100000"/>
              <a:buFont typeface="Arial" panose="020B0604020202020204" pitchFamily="34" charset="0"/>
              <a:buChar char="•"/>
            </a:pPr>
            <a:r>
              <a:rPr lang="en-US" dirty="0"/>
              <a:t>An </a:t>
            </a:r>
            <a:r>
              <a:rPr lang="en-US" u="sng" dirty="0"/>
              <a:t>interesting</a:t>
            </a:r>
            <a:r>
              <a:rPr lang="en-US" dirty="0"/>
              <a:t> fact or idea </a:t>
            </a:r>
            <a:endParaRPr dirty="0"/>
          </a:p>
          <a:p>
            <a:pPr marL="596900" lvl="0" indent="-457200" algn="l" rtl="0">
              <a:spcBef>
                <a:spcPts val="0"/>
              </a:spcBef>
              <a:spcAft>
                <a:spcPts val="0"/>
              </a:spcAft>
              <a:buSzPct val="100000"/>
              <a:buFont typeface="Arial" panose="020B0604020202020204" pitchFamily="34" charset="0"/>
              <a:buChar char="•"/>
            </a:pPr>
            <a:r>
              <a:rPr lang="en-US" dirty="0"/>
              <a:t>A </a:t>
            </a:r>
            <a:r>
              <a:rPr lang="en-US" u="sng" dirty="0"/>
              <a:t>troubling</a:t>
            </a:r>
            <a:r>
              <a:rPr lang="en-US" dirty="0"/>
              <a:t> fact or idea  </a:t>
            </a:r>
            <a:endParaRPr dirty="0"/>
          </a:p>
        </p:txBody>
      </p:sp>
      <p:pic>
        <p:nvPicPr>
          <p:cNvPr id="177" name="Google Shape;177;p36"/>
          <p:cNvPicPr preferRelativeResize="0"/>
          <p:nvPr/>
        </p:nvPicPr>
        <p:blipFill>
          <a:blip r:embed="rId3">
            <a:alphaModFix/>
          </a:blip>
          <a:stretch>
            <a:fillRect/>
          </a:stretch>
        </p:blipFill>
        <p:spPr>
          <a:xfrm rot="816814">
            <a:off x="6429579" y="1955892"/>
            <a:ext cx="2006800" cy="23674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7"/>
          <p:cNvSpPr txBox="1">
            <a:spLocks noGrp="1"/>
          </p:cNvSpPr>
          <p:nvPr>
            <p:ph type="body" idx="1"/>
          </p:nvPr>
        </p:nvSpPr>
        <p:spPr>
          <a:xfrm>
            <a:off x="457200" y="1274233"/>
            <a:ext cx="5659967" cy="3469267"/>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sz="3300" i="1" dirty="0"/>
              <a:t>How can one individual influence a movement?</a:t>
            </a:r>
            <a:endParaRPr sz="3300" i="1" dirty="0"/>
          </a:p>
        </p:txBody>
      </p:sp>
      <p:sp>
        <p:nvSpPr>
          <p:cNvPr id="183" name="Google Shape;183;p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Exit Ticket </a:t>
            </a:r>
            <a:endParaRPr/>
          </a:p>
        </p:txBody>
      </p:sp>
      <p:pic>
        <p:nvPicPr>
          <p:cNvPr id="184" name="Google Shape;184;p37"/>
          <p:cNvPicPr preferRelativeResize="0"/>
          <p:nvPr/>
        </p:nvPicPr>
        <p:blipFill>
          <a:blip r:embed="rId3">
            <a:alphaModFix/>
          </a:blip>
          <a:stretch>
            <a:fillRect/>
          </a:stretch>
        </p:blipFill>
        <p:spPr>
          <a:xfrm>
            <a:off x="6181125" y="1925962"/>
            <a:ext cx="2505675" cy="1291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US"/>
              <a:t>Remembering Emmett Till</a:t>
            </a:r>
            <a:endParaRPr/>
          </a:p>
        </p:txBody>
      </p:sp>
      <p:sp>
        <p:nvSpPr>
          <p:cNvPr id="95" name="Google Shape;95;p23"/>
          <p:cNvSpPr txBox="1">
            <a:spLocks noGrp="1"/>
          </p:cNvSpPr>
          <p:nvPr>
            <p:ph type="subTitle" idx="1"/>
          </p:nvPr>
        </p:nvSpPr>
        <p:spPr>
          <a:xfrm>
            <a:off x="644652" y="2400300"/>
            <a:ext cx="7854600" cy="13146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Clr>
                <a:schemeClr val="dk1"/>
              </a:buClr>
              <a:buSzPts val="1100"/>
              <a:buFont typeface="Arial"/>
              <a:buNone/>
            </a:pPr>
            <a:r>
              <a:rPr lang="en-US"/>
              <a:t>The Early Struggles Against Jim Crow and Racism</a:t>
            </a:r>
            <a:endParaRPr/>
          </a:p>
          <a:p>
            <a:pPr marL="0" lvl="0" indent="0" algn="l" rtl="0">
              <a:spcBef>
                <a:spcPts val="520"/>
              </a:spcBef>
              <a:spcAft>
                <a:spcPts val="0"/>
              </a:spcAft>
              <a:buClr>
                <a:schemeClr val="dk1"/>
              </a:buClr>
              <a:buSzPts val="1100"/>
              <a:buFont typeface="Arial"/>
              <a:buNone/>
            </a:pPr>
            <a:endParaRPr/>
          </a:p>
          <a:p>
            <a:pPr marL="0" lvl="0" indent="0" algn="l" rtl="0">
              <a:spcBef>
                <a:spcPts val="520"/>
              </a:spcBef>
              <a:spcAft>
                <a:spcPts val="0"/>
              </a:spcAft>
              <a:buNone/>
            </a:pP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101" name="Google Shape;101;p24"/>
          <p:cNvSpPr txBox="1">
            <a:spLocks noGrp="1"/>
          </p:cNvSpPr>
          <p:nvPr>
            <p:ph type="body" idx="1"/>
          </p:nvPr>
        </p:nvSpPr>
        <p:spPr>
          <a:xfrm>
            <a:off x="530350" y="2028500"/>
            <a:ext cx="8051400" cy="1915200"/>
          </a:xfrm>
          <a:prstGeom prst="rect">
            <a:avLst/>
          </a:prstGeom>
          <a:noFill/>
          <a:ln>
            <a:noFill/>
          </a:ln>
        </p:spPr>
        <p:txBody>
          <a:bodyPr spcFirstLastPara="1" wrap="square" lIns="45700" tIns="45700" rIns="45700" bIns="45700" anchor="t" anchorCtr="0">
            <a:noAutofit/>
          </a:bodyPr>
          <a:lstStyle/>
          <a:p>
            <a:pPr indent="-457200">
              <a:spcBef>
                <a:spcPts val="0"/>
              </a:spcBef>
              <a:spcAft>
                <a:spcPts val="600"/>
              </a:spcAft>
              <a:buClr>
                <a:schemeClr val="bg1"/>
              </a:buClr>
              <a:buSzPct val="100000"/>
            </a:pPr>
            <a:r>
              <a:rPr lang="en-US" dirty="0"/>
              <a:t>Analyze the impact of Jim Crow laws in America. </a:t>
            </a:r>
          </a:p>
          <a:p>
            <a:pPr indent="-457200">
              <a:spcBef>
                <a:spcPts val="0"/>
              </a:spcBef>
              <a:spcAft>
                <a:spcPts val="600"/>
              </a:spcAft>
              <a:buClr>
                <a:schemeClr val="bg1"/>
              </a:buClr>
              <a:buSzPct val="100000"/>
            </a:pPr>
            <a:r>
              <a:rPr lang="en-US" dirty="0"/>
              <a:t>Examine the history of lynching and the murder of Emmett Till. </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“Playground Elegy”</a:t>
            </a:r>
            <a:endParaRPr/>
          </a:p>
        </p:txBody>
      </p:sp>
      <p:sp>
        <p:nvSpPr>
          <p:cNvPr id="107" name="Google Shape;107;p25"/>
          <p:cNvSpPr txBox="1">
            <a:spLocks noGrp="1"/>
          </p:cNvSpPr>
          <p:nvPr>
            <p:ph type="body" idx="1"/>
          </p:nvPr>
        </p:nvSpPr>
        <p:spPr>
          <a:xfrm>
            <a:off x="457200" y="1309352"/>
            <a:ext cx="8229600" cy="3434100"/>
          </a:xfrm>
          <a:prstGeom prst="rect">
            <a:avLst/>
          </a:prstGeom>
          <a:noFill/>
          <a:ln>
            <a:noFill/>
          </a:ln>
        </p:spPr>
        <p:txBody>
          <a:bodyPr spcFirstLastPara="1" wrap="square" lIns="91400" tIns="91400" rIns="91400" bIns="91400" anchor="t" anchorCtr="0">
            <a:normAutofit/>
          </a:bodyPr>
          <a:lstStyle/>
          <a:p>
            <a:pPr marL="457200" lvl="0" indent="-457200" algn="l" rtl="0">
              <a:lnSpc>
                <a:spcPct val="100000"/>
              </a:lnSpc>
              <a:spcBef>
                <a:spcPts val="0"/>
              </a:spcBef>
              <a:spcAft>
                <a:spcPts val="1200"/>
              </a:spcAft>
              <a:buSzPct val="100000"/>
              <a:buFont typeface="Arial" panose="020B0604020202020204" pitchFamily="34" charset="0"/>
              <a:buChar char="•"/>
            </a:pPr>
            <a:r>
              <a:rPr lang="en-US" dirty="0"/>
              <a:t>What words from the poem stuck out to you the most?</a:t>
            </a:r>
            <a:endParaRPr dirty="0"/>
          </a:p>
          <a:p>
            <a:pPr marL="457200" lvl="0" indent="-457200" algn="l" rtl="0">
              <a:lnSpc>
                <a:spcPct val="100000"/>
              </a:lnSpc>
              <a:spcBef>
                <a:spcPts val="0"/>
              </a:spcBef>
              <a:spcAft>
                <a:spcPts val="0"/>
              </a:spcAft>
              <a:buSzPct val="100000"/>
              <a:buFont typeface="Arial" panose="020B0604020202020204" pitchFamily="34" charset="0"/>
              <a:buChar char="•"/>
            </a:pPr>
            <a:r>
              <a:rPr lang="en-US" dirty="0"/>
              <a:t>What do you think this poem is about?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639277"/>
            <a:ext cx="8229600" cy="3434100"/>
          </a:xfrm>
          <a:prstGeom prst="rect">
            <a:avLst/>
          </a:prstGeom>
        </p:spPr>
        <p:txBody>
          <a:bodyPr spcFirstLastPara="1" wrap="square" lIns="91425" tIns="45700" rIns="91425" bIns="45700" anchor="t" anchorCtr="0">
            <a:normAutofit/>
          </a:bodyPr>
          <a:lstStyle/>
          <a:p>
            <a:pPr marL="596900" lvl="0" indent="-457200" algn="l" rtl="0">
              <a:spcBef>
                <a:spcPts val="520"/>
              </a:spcBef>
              <a:spcAft>
                <a:spcPts val="0"/>
              </a:spcAft>
              <a:buSzPct val="100000"/>
              <a:buFont typeface="Arial" panose="020B0604020202020204" pitchFamily="34" charset="0"/>
              <a:buChar char="•"/>
            </a:pPr>
            <a:r>
              <a:rPr lang="en-US" sz="2700" dirty="0"/>
              <a:t>What do you think the word </a:t>
            </a:r>
            <a:r>
              <a:rPr lang="en-US" sz="2700" b="1" dirty="0"/>
              <a:t>elegy</a:t>
            </a:r>
            <a:r>
              <a:rPr lang="en-US" sz="2700" dirty="0"/>
              <a:t> means?</a:t>
            </a:r>
            <a:endParaRPr sz="2700" dirty="0"/>
          </a:p>
        </p:txBody>
      </p:sp>
      <p:sp>
        <p:nvSpPr>
          <p:cNvPr id="113" name="Google Shape;113;p2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“Playground Elegy”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7"/>
          <p:cNvSpPr txBox="1">
            <a:spLocks noGrp="1"/>
          </p:cNvSpPr>
          <p:nvPr>
            <p:ph type="body" idx="1"/>
          </p:nvPr>
        </p:nvSpPr>
        <p:spPr>
          <a:xfrm>
            <a:off x="416125" y="1507475"/>
            <a:ext cx="8172600" cy="24177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i="1" dirty="0"/>
              <a:t>A song or poem expressing sorrow or lamentation especially for one who is dead</a:t>
            </a:r>
            <a:endParaRPr i="1" dirty="0"/>
          </a:p>
          <a:p>
            <a:pPr marL="1645836" lvl="7" indent="-60951" algn="l" rtl="0">
              <a:lnSpc>
                <a:spcPct val="100000"/>
              </a:lnSpc>
              <a:spcBef>
                <a:spcPts val="240"/>
              </a:spcBef>
              <a:spcAft>
                <a:spcPts val="0"/>
              </a:spcAft>
              <a:buSzPts val="1200"/>
              <a:buFont typeface="Calibri"/>
              <a:buNone/>
            </a:pPr>
            <a:endParaRPr dirty="0"/>
          </a:p>
        </p:txBody>
      </p:sp>
      <p:sp>
        <p:nvSpPr>
          <p:cNvPr id="119" name="Google Shape;119;p27"/>
          <p:cNvSpPr txBox="1">
            <a:spLocks noGrp="1"/>
          </p:cNvSpPr>
          <p:nvPr>
            <p:ph type="title"/>
          </p:nvPr>
        </p:nvSpPr>
        <p:spPr>
          <a:xfrm>
            <a:off x="387625" y="4439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Definition of </a:t>
            </a:r>
            <a:r>
              <a:rPr lang="en-US" i="1"/>
              <a:t>Elegy </a:t>
            </a:r>
            <a:endParaRPr i="1"/>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457200" algn="l" rtl="0">
              <a:spcBef>
                <a:spcPts val="520"/>
              </a:spcBef>
              <a:spcAft>
                <a:spcPts val="1200"/>
              </a:spcAft>
              <a:buSzPts val="2600"/>
              <a:buChar char="•"/>
            </a:pPr>
            <a:r>
              <a:rPr lang="en-US" dirty="0"/>
              <a:t>After reading the poem again and knowing the definition of elegy, does this change your understanding of the poem? If so, how? </a:t>
            </a:r>
            <a:endParaRPr dirty="0"/>
          </a:p>
          <a:p>
            <a:pPr marL="457200" lvl="0" indent="-457200" algn="l" rtl="0">
              <a:spcBef>
                <a:spcPts val="0"/>
              </a:spcBef>
              <a:spcAft>
                <a:spcPts val="0"/>
              </a:spcAft>
              <a:buSzPts val="2600"/>
              <a:buChar char="•"/>
            </a:pPr>
            <a:r>
              <a:rPr lang="en-US" dirty="0"/>
              <a:t>What do you think the author's purpose was for writing this poem?</a:t>
            </a:r>
            <a:endParaRPr dirty="0"/>
          </a:p>
          <a:p>
            <a:pPr marL="0" lvl="0" indent="-457200" algn="l" rtl="0">
              <a:spcBef>
                <a:spcPts val="520"/>
              </a:spcBef>
              <a:spcAft>
                <a:spcPts val="0"/>
              </a:spcAft>
              <a:buNone/>
            </a:pPr>
            <a:endParaRPr dirty="0"/>
          </a:p>
        </p:txBody>
      </p:sp>
      <p:sp>
        <p:nvSpPr>
          <p:cNvPr id="125" name="Google Shape;125;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“Playground Elegy”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131" name="Google Shape;131;p2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0" lvl="0" indent="0" algn="l" rtl="0">
              <a:lnSpc>
                <a:spcPct val="120000"/>
              </a:lnSpc>
              <a:spcBef>
                <a:spcPts val="0"/>
              </a:spcBef>
              <a:spcAft>
                <a:spcPts val="0"/>
              </a:spcAft>
              <a:buClr>
                <a:schemeClr val="dk1"/>
              </a:buClr>
              <a:buSzPts val="1100"/>
              <a:buFont typeface="Arial"/>
              <a:buNone/>
            </a:pPr>
            <a:r>
              <a:rPr lang="en-US" dirty="0"/>
              <a:t>How can one individual influence a movement?</a:t>
            </a:r>
            <a:endParaRPr dirty="0"/>
          </a:p>
          <a:p>
            <a:pPr marL="55562" lvl="0" indent="0" algn="l" rtl="0">
              <a:lnSpc>
                <a:spcPct val="100000"/>
              </a:lnSpc>
              <a:spcBef>
                <a:spcPts val="0"/>
              </a:spcBef>
              <a:spcAft>
                <a:spcPts val="0"/>
              </a:spcAft>
              <a:buClr>
                <a:schemeClr val="dk1"/>
              </a:buClr>
              <a:buSzPts val="1100"/>
              <a:buFont typeface="Arial"/>
              <a:buNone/>
            </a:pPr>
            <a:endParaRPr dirty="0"/>
          </a:p>
          <a:p>
            <a:pPr marL="55563" lvl="0" indent="0" algn="l" rtl="0">
              <a:lnSpc>
                <a:spcPct val="100000"/>
              </a:lnSpc>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0"/>
          <p:cNvSpPr txBox="1">
            <a:spLocks noGrp="1"/>
          </p:cNvSpPr>
          <p:nvPr>
            <p:ph type="title"/>
          </p:nvPr>
        </p:nvSpPr>
        <p:spPr>
          <a:xfrm>
            <a:off x="320800" y="336524"/>
            <a:ext cx="8229600" cy="5916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US"/>
              <a:t>Paired Texts H-Chart</a:t>
            </a:r>
            <a:endParaRPr/>
          </a:p>
        </p:txBody>
      </p:sp>
      <p:sp>
        <p:nvSpPr>
          <p:cNvPr id="137" name="Google Shape;137;p30"/>
          <p:cNvSpPr txBox="1">
            <a:spLocks noGrp="1"/>
          </p:cNvSpPr>
          <p:nvPr>
            <p:ph type="body" idx="1"/>
          </p:nvPr>
        </p:nvSpPr>
        <p:spPr>
          <a:xfrm>
            <a:off x="362864" y="979275"/>
            <a:ext cx="8302767" cy="3990600"/>
          </a:xfrm>
          <a:prstGeom prst="rect">
            <a:avLst/>
          </a:prstGeom>
        </p:spPr>
        <p:txBody>
          <a:bodyPr spcFirstLastPara="1" wrap="square" lIns="91425" tIns="45700" rIns="91425" bIns="45700" anchor="t" anchorCtr="0">
            <a:normAutofit/>
          </a:bodyPr>
          <a:lstStyle/>
          <a:p>
            <a:pPr marL="0" lvl="0" indent="0" algn="l" rtl="0">
              <a:spcBef>
                <a:spcPts val="520"/>
              </a:spcBef>
              <a:spcAft>
                <a:spcPts val="600"/>
              </a:spcAft>
              <a:buNone/>
            </a:pPr>
            <a:r>
              <a:rPr lang="en-US" sz="2300" dirty="0"/>
              <a:t>Each group will receive the </a:t>
            </a:r>
            <a:r>
              <a:rPr lang="en-US" sz="2300" b="1" dirty="0"/>
              <a:t>Document Set</a:t>
            </a:r>
            <a:r>
              <a:rPr lang="en-US" sz="2300" dirty="0"/>
              <a:t> containing two readings: </a:t>
            </a:r>
            <a:br>
              <a:rPr lang="en-US" sz="2300" dirty="0"/>
            </a:br>
            <a:r>
              <a:rPr lang="en-US" sz="2300" dirty="0"/>
              <a:t>“Jim Crow Laws in Mississippi” and “Lynching in America.”</a:t>
            </a:r>
            <a:endParaRPr sz="2300" dirty="0"/>
          </a:p>
          <a:p>
            <a:pPr marL="457200" lvl="0" indent="-457200" algn="l" rtl="0">
              <a:spcBef>
                <a:spcPts val="520"/>
              </a:spcBef>
              <a:spcAft>
                <a:spcPts val="600"/>
              </a:spcAft>
              <a:buSzPct val="60869"/>
              <a:buChar char="●"/>
            </a:pPr>
            <a:r>
              <a:rPr lang="en-US" sz="2300" dirty="0"/>
              <a:t>With your group, read and analyze both documents using your </a:t>
            </a:r>
            <a:r>
              <a:rPr lang="en-US" sz="2300" b="1" dirty="0"/>
              <a:t>H-Chart</a:t>
            </a:r>
            <a:r>
              <a:rPr lang="en-US" sz="2300" dirty="0"/>
              <a:t> handout.</a:t>
            </a:r>
            <a:endParaRPr sz="2300" dirty="0"/>
          </a:p>
          <a:p>
            <a:pPr marL="457200" lvl="0" indent="-457200" algn="l" rtl="0">
              <a:spcBef>
                <a:spcPts val="0"/>
              </a:spcBef>
              <a:spcAft>
                <a:spcPts val="600"/>
              </a:spcAft>
              <a:buSzPct val="60869"/>
              <a:buChar char="●"/>
            </a:pPr>
            <a:r>
              <a:rPr lang="en-US" sz="2300" dirty="0"/>
              <a:t>Begin by reading “Jim Crow Laws in Mississippi” and complete the </a:t>
            </a:r>
            <a:r>
              <a:rPr lang="en-US" sz="2300" b="1" dirty="0"/>
              <a:t>left side</a:t>
            </a:r>
            <a:r>
              <a:rPr lang="en-US" sz="2300" dirty="0"/>
              <a:t> of the H-Chart. </a:t>
            </a:r>
            <a:endParaRPr sz="2300" dirty="0"/>
          </a:p>
          <a:p>
            <a:pPr marL="457200" lvl="0" indent="-457200" algn="l" rtl="0">
              <a:spcBef>
                <a:spcPts val="0"/>
              </a:spcBef>
              <a:spcAft>
                <a:spcPts val="600"/>
              </a:spcAft>
              <a:buSzPct val="60869"/>
              <a:buChar char="●"/>
            </a:pPr>
            <a:r>
              <a:rPr lang="en-US" sz="2300" dirty="0"/>
              <a:t>Next, read “Lynching in America” and complete the </a:t>
            </a:r>
            <a:r>
              <a:rPr lang="en-US" sz="2300" b="1" dirty="0"/>
              <a:t>right side</a:t>
            </a:r>
            <a:r>
              <a:rPr lang="en-US" sz="2300" dirty="0"/>
              <a:t> of the H-Chart.</a:t>
            </a:r>
            <a:endParaRPr sz="2300" dirty="0"/>
          </a:p>
          <a:p>
            <a:pPr marL="457200" lvl="0" indent="-457200" algn="l" rtl="0">
              <a:spcBef>
                <a:spcPts val="0"/>
              </a:spcBef>
              <a:spcAft>
                <a:spcPts val="600"/>
              </a:spcAft>
              <a:buSzPct val="60869"/>
              <a:buChar char="●"/>
            </a:pPr>
            <a:r>
              <a:rPr lang="en-US" sz="2300" dirty="0"/>
              <a:t>Lastly, use </a:t>
            </a:r>
            <a:r>
              <a:rPr lang="en-US" sz="2300" u="sng" dirty="0"/>
              <a:t>both texts</a:t>
            </a:r>
            <a:r>
              <a:rPr lang="en-US" sz="2300" dirty="0"/>
              <a:t> to answer the </a:t>
            </a:r>
            <a:r>
              <a:rPr lang="en-US" sz="2300" b="1" dirty="0"/>
              <a:t>middle section</a:t>
            </a:r>
            <a:r>
              <a:rPr lang="en-US" sz="2300" dirty="0"/>
              <a:t>. </a:t>
            </a:r>
            <a:endParaRPr sz="2300" dirty="0"/>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981ECC0E692C48A0B148E61CFECC3A" ma:contentTypeVersion="12" ma:contentTypeDescription="Create a new document." ma:contentTypeScope="" ma:versionID="6032c95b1214d194c89b77317faffa72">
  <xsd:schema xmlns:xsd="http://www.w3.org/2001/XMLSchema" xmlns:xs="http://www.w3.org/2001/XMLSchema" xmlns:p="http://schemas.microsoft.com/office/2006/metadata/properties" xmlns:ns3="966e68ee-ec3c-4f12-bd4f-fedbbec8de0b" xmlns:ns4="d06b737b-b789-4524-96b5-d3d460658ae2" targetNamespace="http://schemas.microsoft.com/office/2006/metadata/properties" ma:root="true" ma:fieldsID="1a9859e18f99c4d8ce53eb7baf51b1eb" ns3:_="" ns4:_="">
    <xsd:import namespace="966e68ee-ec3c-4f12-bd4f-fedbbec8de0b"/>
    <xsd:import namespace="d06b737b-b789-4524-96b5-d3d460658a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e68ee-ec3c-4f12-bd4f-fedbbec8d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6b737b-b789-4524-96b5-d3d460658ae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C153D-4803-4466-8413-9BE393E58F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e68ee-ec3c-4f12-bd4f-fedbbec8de0b"/>
    <ds:schemaRef ds:uri="d06b737b-b789-4524-96b5-d3d460658a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FEC1E4-6941-49E3-AC8F-18C991FEB855}">
  <ds:schemaRefs>
    <ds:schemaRef ds:uri="http://schemas.microsoft.com/sharepoint/v3/contenttype/forms"/>
  </ds:schemaRefs>
</ds:datastoreItem>
</file>

<file path=customXml/itemProps3.xml><?xml version="1.0" encoding="utf-8"?>
<ds:datastoreItem xmlns:ds="http://schemas.openxmlformats.org/officeDocument/2006/customXml" ds:itemID="{104AE2D8-85C2-4247-BC1F-54185918C5EF}">
  <ds:schemaRefs>
    <ds:schemaRef ds:uri="http://schemas.openxmlformats.org/package/2006/metadata/core-properties"/>
    <ds:schemaRef ds:uri="http://purl.org/dc/terms/"/>
    <ds:schemaRef ds:uri="http://schemas.microsoft.com/office/2006/documentManagement/types"/>
    <ds:schemaRef ds:uri="http://purl.org/dc/dcmitype/"/>
    <ds:schemaRef ds:uri="d06b737b-b789-4524-96b5-d3d460658ae2"/>
    <ds:schemaRef ds:uri="http://schemas.microsoft.com/office/infopath/2007/PartnerControls"/>
    <ds:schemaRef ds:uri="http://purl.org/dc/elements/1.1/"/>
    <ds:schemaRef ds:uri="966e68ee-ec3c-4f12-bd4f-fedbbec8de0b"/>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138</TotalTime>
  <Words>772</Words>
  <Application>Microsoft Office PowerPoint</Application>
  <PresentationFormat>On-screen Show (16:9)</PresentationFormat>
  <Paragraphs>56</Paragraphs>
  <Slides>16</Slides>
  <Notes>16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Noto Sans Symbols</vt:lpstr>
      <vt:lpstr>LEARN theme</vt:lpstr>
      <vt:lpstr>LEARN theme</vt:lpstr>
      <vt:lpstr>PowerPoint Presentation</vt:lpstr>
      <vt:lpstr>Remembering Emmett Till</vt:lpstr>
      <vt:lpstr>Lesson Objectives</vt:lpstr>
      <vt:lpstr>“Playground Elegy”</vt:lpstr>
      <vt:lpstr>“Playground Elegy”</vt:lpstr>
      <vt:lpstr>Definition of Elegy </vt:lpstr>
      <vt:lpstr>“Playground Elegy”</vt:lpstr>
      <vt:lpstr>Essential Question</vt:lpstr>
      <vt:lpstr>Paired Texts H-Chart</vt:lpstr>
      <vt:lpstr>Emmett Louis Till</vt:lpstr>
      <vt:lpstr>Window Notes </vt:lpstr>
      <vt:lpstr>Emmett Till: Crash Course Black American History #34</vt:lpstr>
      <vt:lpstr>Emmett Till’s Mother Speaks</vt:lpstr>
      <vt:lpstr>Point of Most Significance (POMS)</vt:lpstr>
      <vt:lpstr>S-I-T: Public Law 117-107</vt:lpstr>
      <vt:lpstr>Exit Ticket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Emmett Till</dc:title>
  <dc:creator>K20 Center</dc:creator>
  <cp:lastModifiedBy>McLeod Porter, Delma</cp:lastModifiedBy>
  <cp:revision>8</cp:revision>
  <dcterms:modified xsi:type="dcterms:W3CDTF">2022-09-15T15:08:29Z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0x010100BB981ECC0E692C48A0B148E61CFECC3A</vt:lpwstr>
  </property>
</Properties>
</file>