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2" r:id="rId3"/>
    <p:sldId id="263" r:id="rId4"/>
    <p:sldId id="278" r:id="rId5"/>
    <p:sldId id="279" r:id="rId6"/>
    <p:sldId id="280" r:id="rId7"/>
    <p:sldId id="281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53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hiddenSlides="1" frameSlides="1"/>
  <p:clrMru>
    <a:srgbClr val="1C00D1"/>
    <a:srgbClr val="1D009C"/>
    <a:srgbClr val="4BA8E6"/>
    <a:srgbClr val="1D6FC4"/>
    <a:srgbClr val="5A0017"/>
    <a:srgbClr val="385700"/>
    <a:srgbClr val="FF3D00"/>
    <a:srgbClr val="FF4F00"/>
    <a:srgbClr val="FF9E54"/>
    <a:srgbClr val="A5B8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63" autoAdjust="0"/>
    <p:restoredTop sz="94516" autoAdjust="0"/>
  </p:normalViewPr>
  <p:slideViewPr>
    <p:cSldViewPr snapToGrid="0" snapToObjects="1" showGuides="1">
      <p:cViewPr>
        <p:scale>
          <a:sx n="121" d="100"/>
          <a:sy n="121" d="100"/>
        </p:scale>
        <p:origin x="320" y="-1224"/>
      </p:cViewPr>
      <p:guideLst>
        <p:guide orient="horz" pos="4153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155AAB-1007-3D4A-886D-5C52500E1309}" type="datetimeFigureOut">
              <a:rPr lang="en-US" smtClean="0"/>
              <a:t>6/17/16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3C96F-52C4-EC42-A1F3-D7F742C13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5024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C78B8E-03D7-1C44-BF39-2AE63FB9670D}" type="datetimeFigureOut">
              <a:rPr lang="en-US" smtClean="0"/>
              <a:t>6/17/16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BB4EE-8E73-5C4D-8653-CF9CF2338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7360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BB4EE-8E73-5C4D-8653-CF9CF2338C8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655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e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ewDraft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409035"/>
            <a:ext cx="4612848" cy="1761066"/>
          </a:xfrm>
          <a:prstGeom prst="rect">
            <a:avLst/>
          </a:prstGeom>
        </p:spPr>
        <p:txBody>
          <a:bodyPr anchor="b"/>
          <a:lstStyle>
            <a:lvl1pPr algn="l">
              <a:defRPr sz="3500" b="1" cap="all">
                <a:solidFill>
                  <a:schemeClr val="bg1">
                    <a:lumMod val="50000"/>
                  </a:schemeClr>
                </a:solidFill>
                <a:latin typeface="Aller"/>
                <a:cs typeface="Aller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141688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00">
                <a:solidFill>
                  <a:schemeClr val="tx1">
                    <a:tint val="75000"/>
                  </a:schemeClr>
                </a:solidFill>
                <a:latin typeface="Aller"/>
                <a:cs typeface="Alle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619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ditio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mplate01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71720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ller"/>
                <a:cs typeface="Aller"/>
              </a:defRPr>
            </a:lvl1pPr>
          </a:lstStyle>
          <a:p>
            <a:r>
              <a:rPr lang="en-US" dirty="0" smtClean="0"/>
              <a:t>Click to edit title for additional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45041" y="6453058"/>
            <a:ext cx="415120" cy="27966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280422" y="1600200"/>
            <a:ext cx="7406377" cy="4525963"/>
          </a:xfrm>
          <a:prstGeom prst="rect">
            <a:avLst/>
          </a:prstGeom>
        </p:spPr>
        <p:txBody>
          <a:bodyPr anchor="ctr" anchorCtr="0"/>
          <a:lstStyle>
            <a:lvl1pPr marL="342900" indent="-342900">
              <a:buSzPct val="100000"/>
              <a:buFontTx/>
              <a:buBlip>
                <a:blip r:embed="rId4"/>
              </a:buBlip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1pPr>
            <a:lvl2pPr marL="742950" indent="-285750">
              <a:buSzPct val="100000"/>
              <a:buFontTx/>
              <a:buBlip>
                <a:blip r:embed="rId4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3pPr>
            <a:lvl4pPr marL="1600200" indent="-228600">
              <a:buSzPct val="100000"/>
              <a:buFontTx/>
              <a:buBlip>
                <a:blip r:embed="rId4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4pPr>
            <a:lvl5pPr marL="2057400" indent="-228600">
              <a:buSzPct val="100000"/>
              <a:buFontTx/>
              <a:buBlip>
                <a:blip r:embed="rId4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914" y="6441224"/>
            <a:ext cx="585561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ller"/>
                <a:cs typeface="Aller"/>
              </a:defRPr>
            </a:lvl1pPr>
          </a:lstStyle>
          <a:p>
            <a:fld id="{21172BFB-0540-7840-9AFF-0E11AC66D9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560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late for ppt copy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45041" y="6453058"/>
            <a:ext cx="415120" cy="27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941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172BFB-0540-7840-9AFF-0E11AC66D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439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mplate for ppt copy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6366" y="4067704"/>
            <a:ext cx="3856162" cy="2678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ller"/>
                <a:cs typeface="Aller"/>
              </a:defRPr>
            </a:lvl1pPr>
          </a:lstStyle>
          <a:p>
            <a:pPr lvl="0"/>
            <a:r>
              <a:rPr lang="en-US" dirty="0" smtClean="0"/>
              <a:t>Click to edit title of topic 1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676366" y="4386646"/>
            <a:ext cx="3856162" cy="2678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ller"/>
                <a:cs typeface="Aller"/>
              </a:defRPr>
            </a:lvl1pPr>
          </a:lstStyle>
          <a:p>
            <a:pPr lvl="0"/>
            <a:r>
              <a:rPr lang="en-US" dirty="0" smtClean="0"/>
              <a:t>Click to edit title of topic 2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676366" y="4728785"/>
            <a:ext cx="3856162" cy="2678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ller"/>
                <a:cs typeface="Aller"/>
              </a:defRPr>
            </a:lvl1pPr>
          </a:lstStyle>
          <a:p>
            <a:pPr lvl="0"/>
            <a:r>
              <a:rPr lang="en-US" dirty="0" smtClean="0"/>
              <a:t>Click to edit title of topic 3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12" hasCustomPrompt="1"/>
          </p:nvPr>
        </p:nvSpPr>
        <p:spPr>
          <a:xfrm>
            <a:off x="4676366" y="5038987"/>
            <a:ext cx="3856162" cy="2678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ller"/>
                <a:cs typeface="Aller"/>
              </a:defRPr>
            </a:lvl1pPr>
          </a:lstStyle>
          <a:p>
            <a:pPr lvl="0"/>
            <a:r>
              <a:rPr lang="en-US" dirty="0" smtClean="0"/>
              <a:t>Click to edit title of topic 4</a:t>
            </a:r>
          </a:p>
        </p:txBody>
      </p:sp>
      <p:sp>
        <p:nvSpPr>
          <p:cNvPr id="2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695465" y="5360837"/>
            <a:ext cx="3856162" cy="2678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ller"/>
                <a:cs typeface="Aller"/>
              </a:defRPr>
            </a:lvl1pPr>
          </a:lstStyle>
          <a:p>
            <a:pPr lvl="0"/>
            <a:r>
              <a:rPr lang="en-US" dirty="0" smtClean="0"/>
              <a:t>Click to edit title of topic 5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678821" y="5669890"/>
            <a:ext cx="3856162" cy="2678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ller"/>
                <a:cs typeface="Aller"/>
              </a:defRPr>
            </a:lvl1pPr>
          </a:lstStyle>
          <a:p>
            <a:pPr lvl="0"/>
            <a:r>
              <a:rPr lang="en-US" dirty="0" smtClean="0"/>
              <a:t>Click to edit title of topic 6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idx="15" hasCustomPrompt="1"/>
          </p:nvPr>
        </p:nvSpPr>
        <p:spPr>
          <a:xfrm>
            <a:off x="4671947" y="5990121"/>
            <a:ext cx="3856162" cy="2678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ller"/>
                <a:cs typeface="Aller"/>
              </a:defRPr>
            </a:lvl1pPr>
          </a:lstStyle>
          <a:p>
            <a:pPr lvl="0"/>
            <a:r>
              <a:rPr lang="en-US" dirty="0" smtClean="0"/>
              <a:t>Click to edit title of topic 7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-2099053" y="3148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err="1" smtClean="0">
              <a:solidFill>
                <a:srgbClr val="5D5D5D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45041" y="6453058"/>
            <a:ext cx="415120" cy="27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850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hem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mplate for ppt copy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71720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ller"/>
                <a:cs typeface="Aller"/>
              </a:defRPr>
            </a:lvl1pPr>
          </a:lstStyle>
          <a:p>
            <a:r>
              <a:rPr lang="en-US" dirty="0" smtClean="0"/>
              <a:t>Click to edit title of topic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422" y="1600200"/>
            <a:ext cx="7406377" cy="4525963"/>
          </a:xfrm>
          <a:prstGeom prst="rect">
            <a:avLst/>
          </a:prstGeom>
        </p:spPr>
        <p:txBody>
          <a:bodyPr anchor="ctr" anchorCtr="0"/>
          <a:lstStyle>
            <a:lvl1pPr marL="342900" indent="-342900">
              <a:buSzPct val="100000"/>
              <a:buFontTx/>
              <a:buBlip>
                <a:blip r:embed="rId3"/>
              </a:buBlip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2pPr>
            <a:lvl3pPr marL="1143000" indent="-228600">
              <a:buSzPct val="100000"/>
              <a:buFontTx/>
              <a:buBlip>
                <a:blip r:embed="rId3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3pPr>
            <a:lvl4pPr marL="1600200" indent="-228600">
              <a:buSzPct val="100000"/>
              <a:buFontTx/>
              <a:buBlip>
                <a:blip r:embed="rId3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4pPr>
            <a:lvl5pPr marL="2057400" indent="-228600">
              <a:buSzPct val="100000"/>
              <a:buFontTx/>
              <a:buBlip>
                <a:blip r:embed="rId3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914" y="6441224"/>
            <a:ext cx="585561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ller"/>
                <a:cs typeface="Aller"/>
              </a:defRPr>
            </a:lvl1pPr>
          </a:lstStyle>
          <a:p>
            <a:fld id="{21172BFB-0540-7840-9AFF-0E11AC66D99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45041" y="6453058"/>
            <a:ext cx="415120" cy="27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116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hem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mplate for ppt copy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71720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ller"/>
                <a:cs typeface="Aller"/>
              </a:defRPr>
            </a:lvl1pPr>
          </a:lstStyle>
          <a:p>
            <a:r>
              <a:rPr lang="en-US" dirty="0" smtClean="0"/>
              <a:t>Click to edit title of topic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422" y="1600200"/>
            <a:ext cx="7406377" cy="4525963"/>
          </a:xfrm>
          <a:prstGeom prst="rect">
            <a:avLst/>
          </a:prstGeom>
        </p:spPr>
        <p:txBody>
          <a:bodyPr anchor="ctr" anchorCtr="0"/>
          <a:lstStyle>
            <a:lvl1pPr marL="342900" indent="-342900">
              <a:buSzPct val="100000"/>
              <a:buFontTx/>
              <a:buBlip>
                <a:blip r:embed="rId3"/>
              </a:buBlip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2pPr>
            <a:lvl3pPr marL="1143000" indent="-228600">
              <a:buSzPct val="100000"/>
              <a:buFontTx/>
              <a:buBlip>
                <a:blip r:embed="rId3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3pPr>
            <a:lvl4pPr marL="1600200" indent="-228600">
              <a:buSzPct val="100000"/>
              <a:buFontTx/>
              <a:buBlip>
                <a:blip r:embed="rId3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4pPr>
            <a:lvl5pPr marL="2057400" indent="-228600">
              <a:buSzPct val="100000"/>
              <a:buFontTx/>
              <a:buBlip>
                <a:blip r:embed="rId3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914" y="6441224"/>
            <a:ext cx="585561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ller"/>
                <a:cs typeface="Aller"/>
              </a:defRPr>
            </a:lvl1pPr>
          </a:lstStyle>
          <a:p>
            <a:fld id="{21172BFB-0540-7840-9AFF-0E11AC66D99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45041" y="6453058"/>
            <a:ext cx="415120" cy="27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419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hem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mplate for ppt copy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71720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ller"/>
                <a:cs typeface="Aller"/>
              </a:defRPr>
            </a:lvl1pPr>
          </a:lstStyle>
          <a:p>
            <a:r>
              <a:rPr lang="en-US" dirty="0" smtClean="0"/>
              <a:t>Click to edit title of topic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422" y="1600200"/>
            <a:ext cx="7406377" cy="4525963"/>
          </a:xfrm>
          <a:prstGeom prst="rect">
            <a:avLst/>
          </a:prstGeom>
        </p:spPr>
        <p:txBody>
          <a:bodyPr anchor="ctr" anchorCtr="0"/>
          <a:lstStyle>
            <a:lvl1pPr marL="342900" indent="-342900">
              <a:buSzPct val="100000"/>
              <a:buFontTx/>
              <a:buBlip>
                <a:blip r:embed="rId3"/>
              </a:buBlip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2pPr>
            <a:lvl3pPr marL="1143000" indent="-228600">
              <a:buSzPct val="100000"/>
              <a:buFontTx/>
              <a:buBlip>
                <a:blip r:embed="rId3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3pPr>
            <a:lvl4pPr marL="1600200" indent="-228600">
              <a:buSzPct val="100000"/>
              <a:buFontTx/>
              <a:buBlip>
                <a:blip r:embed="rId3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4pPr>
            <a:lvl5pPr marL="2057400" indent="-228600">
              <a:buSzPct val="100000"/>
              <a:buFontTx/>
              <a:buBlip>
                <a:blip r:embed="rId3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914" y="6441224"/>
            <a:ext cx="585561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ller"/>
                <a:cs typeface="Aller"/>
              </a:defRPr>
            </a:lvl1pPr>
          </a:lstStyle>
          <a:p>
            <a:fld id="{21172BFB-0540-7840-9AFF-0E11AC66D99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45041" y="6453058"/>
            <a:ext cx="415120" cy="27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419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hem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mplate for ppt copy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71720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ller"/>
                <a:cs typeface="Aller"/>
              </a:defRPr>
            </a:lvl1pPr>
          </a:lstStyle>
          <a:p>
            <a:r>
              <a:rPr lang="en-US" dirty="0" smtClean="0"/>
              <a:t>Click to edit title of topic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422" y="1600200"/>
            <a:ext cx="7406377" cy="4525963"/>
          </a:xfrm>
          <a:prstGeom prst="rect">
            <a:avLst/>
          </a:prstGeom>
        </p:spPr>
        <p:txBody>
          <a:bodyPr anchor="ctr" anchorCtr="0"/>
          <a:lstStyle>
            <a:lvl1pPr marL="342900" indent="-342900">
              <a:buSzPct val="100000"/>
              <a:buFontTx/>
              <a:buBlip>
                <a:blip r:embed="rId3"/>
              </a:buBlip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2pPr>
            <a:lvl3pPr marL="1143000" indent="-228600">
              <a:buSzPct val="100000"/>
              <a:buFontTx/>
              <a:buBlip>
                <a:blip r:embed="rId3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3pPr>
            <a:lvl4pPr marL="1600200" indent="-228600">
              <a:buSzPct val="100000"/>
              <a:buFontTx/>
              <a:buBlip>
                <a:blip r:embed="rId3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4pPr>
            <a:lvl5pPr marL="2057400" indent="-228600">
              <a:buSzPct val="100000"/>
              <a:buFontTx/>
              <a:buBlip>
                <a:blip r:embed="rId3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914" y="6441224"/>
            <a:ext cx="585561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ller"/>
                <a:cs typeface="Aller"/>
              </a:defRPr>
            </a:lvl1pPr>
          </a:lstStyle>
          <a:p>
            <a:fld id="{21172BFB-0540-7840-9AFF-0E11AC66D99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45041" y="6453058"/>
            <a:ext cx="415120" cy="27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419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hem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mplate for ppt copy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71720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ller"/>
                <a:cs typeface="Aller"/>
              </a:defRPr>
            </a:lvl1pPr>
          </a:lstStyle>
          <a:p>
            <a:r>
              <a:rPr lang="en-US" dirty="0" smtClean="0"/>
              <a:t>Click to edit title of topic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422" y="1600200"/>
            <a:ext cx="7406377" cy="4525963"/>
          </a:xfrm>
          <a:prstGeom prst="rect">
            <a:avLst/>
          </a:prstGeom>
        </p:spPr>
        <p:txBody>
          <a:bodyPr anchor="ctr" anchorCtr="0"/>
          <a:lstStyle>
            <a:lvl1pPr marL="342900" indent="-342900">
              <a:buSzPct val="100000"/>
              <a:buFontTx/>
              <a:buBlip>
                <a:blip r:embed="rId3"/>
              </a:buBlip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2pPr>
            <a:lvl3pPr marL="1143000" indent="-228600">
              <a:buSzPct val="100000"/>
              <a:buFontTx/>
              <a:buBlip>
                <a:blip r:embed="rId3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3pPr>
            <a:lvl4pPr marL="1600200" indent="-228600">
              <a:buSzPct val="100000"/>
              <a:buFontTx/>
              <a:buBlip>
                <a:blip r:embed="rId3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4pPr>
            <a:lvl5pPr marL="2057400" indent="-228600">
              <a:buSzPct val="100000"/>
              <a:buFontTx/>
              <a:buBlip>
                <a:blip r:embed="rId3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914" y="6441224"/>
            <a:ext cx="585561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ller"/>
                <a:cs typeface="Aller"/>
              </a:defRPr>
            </a:lvl1pPr>
          </a:lstStyle>
          <a:p>
            <a:fld id="{21172BFB-0540-7840-9AFF-0E11AC66D99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45041" y="6453058"/>
            <a:ext cx="415120" cy="27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419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hem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mplate for ppt copy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71720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ller"/>
                <a:cs typeface="Aller"/>
              </a:defRPr>
            </a:lvl1pPr>
          </a:lstStyle>
          <a:p>
            <a:r>
              <a:rPr lang="en-US" dirty="0" smtClean="0"/>
              <a:t>Click to edit title of topic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422" y="1600200"/>
            <a:ext cx="7406377" cy="4525963"/>
          </a:xfrm>
          <a:prstGeom prst="rect">
            <a:avLst/>
          </a:prstGeom>
        </p:spPr>
        <p:txBody>
          <a:bodyPr anchor="ctr" anchorCtr="0"/>
          <a:lstStyle>
            <a:lvl1pPr marL="342900" indent="-342900">
              <a:buSzPct val="100000"/>
              <a:buFontTx/>
              <a:buBlip>
                <a:blip r:embed="rId3"/>
              </a:buBlip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2pPr>
            <a:lvl3pPr marL="1143000" indent="-228600">
              <a:buSzPct val="100000"/>
              <a:buFontTx/>
              <a:buBlip>
                <a:blip r:embed="rId3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3pPr>
            <a:lvl4pPr marL="1600200" indent="-228600">
              <a:buSzPct val="100000"/>
              <a:buFontTx/>
              <a:buBlip>
                <a:blip r:embed="rId3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4pPr>
            <a:lvl5pPr marL="2057400" indent="-228600">
              <a:buSzPct val="100000"/>
              <a:buFontTx/>
              <a:buBlip>
                <a:blip r:embed="rId3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914" y="6441224"/>
            <a:ext cx="585561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ller"/>
                <a:cs typeface="Aller"/>
              </a:defRPr>
            </a:lvl1pPr>
          </a:lstStyle>
          <a:p>
            <a:fld id="{21172BFB-0540-7840-9AFF-0E11AC66D99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45041" y="6453058"/>
            <a:ext cx="415120" cy="27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937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heme Vio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mplate for ppt copy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71720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ller"/>
                <a:cs typeface="Aller"/>
              </a:defRPr>
            </a:lvl1pPr>
          </a:lstStyle>
          <a:p>
            <a:r>
              <a:rPr lang="en-US" dirty="0" smtClean="0"/>
              <a:t>Click to edit title of topic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422" y="1600200"/>
            <a:ext cx="7406377" cy="4525963"/>
          </a:xfrm>
          <a:prstGeom prst="rect">
            <a:avLst/>
          </a:prstGeom>
        </p:spPr>
        <p:txBody>
          <a:bodyPr anchor="ctr" anchorCtr="0"/>
          <a:lstStyle>
            <a:lvl1pPr marL="342900" indent="-342900">
              <a:buSzPct val="100000"/>
              <a:buFontTx/>
              <a:buBlip>
                <a:blip r:embed="rId3"/>
              </a:buBlip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2pPr>
            <a:lvl3pPr marL="1143000" indent="-228600">
              <a:buSzPct val="100000"/>
              <a:buFontTx/>
              <a:buBlip>
                <a:blip r:embed="rId3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3pPr>
            <a:lvl4pPr marL="1600200" indent="-228600">
              <a:buSzPct val="100000"/>
              <a:buFontTx/>
              <a:buBlip>
                <a:blip r:embed="rId3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4pPr>
            <a:lvl5pPr marL="2057400" indent="-228600">
              <a:buSzPct val="100000"/>
              <a:buFontTx/>
              <a:buBlip>
                <a:blip r:embed="rId3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914" y="6441224"/>
            <a:ext cx="585561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ller"/>
                <a:cs typeface="Aller"/>
              </a:defRPr>
            </a:lvl1pPr>
          </a:lstStyle>
          <a:p>
            <a:fld id="{21172BFB-0540-7840-9AFF-0E11AC66D99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45041" y="6453058"/>
            <a:ext cx="415120" cy="27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937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8744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1" r:id="rId11"/>
    <p:sldLayoutId id="2147483655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INTERPRETING POETRY </a:t>
            </a:r>
            <a:endParaRPr lang="en-US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No One’s Waving, We’re All Drowning 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5771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>
                <a:latin typeface="Corsiva"/>
                <a:ea typeface="Corsiva"/>
                <a:cs typeface="Corsiva"/>
                <a:sym typeface="Corsiva"/>
              </a:rPr>
              <a:t>Two-Minute Paper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915" y="853966"/>
            <a:ext cx="8381999" cy="4525963"/>
          </a:xfrm>
        </p:spPr>
        <p:txBody>
          <a:bodyPr/>
          <a:lstStyle/>
          <a:p>
            <a:pPr lvl="0"/>
            <a:r>
              <a:rPr lang="en" dirty="0">
                <a:solidFill>
                  <a:schemeClr val="tx1"/>
                </a:solidFill>
                <a:latin typeface="+mn-lt"/>
                <a:ea typeface="Corsiva"/>
                <a:cs typeface="Corsiva"/>
                <a:sym typeface="Corsiva"/>
              </a:rPr>
              <a:t>Directions: Choose ONE of the following prompts. Write constantly for two minutes. You will be timed! Do NOT stop writing!</a:t>
            </a:r>
          </a:p>
          <a:p>
            <a:pPr marL="457200" lvl="0" indent="-4191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AutoNum type="arabicPeriod"/>
            </a:pPr>
            <a:r>
              <a:rPr lang="en" dirty="0">
                <a:solidFill>
                  <a:schemeClr val="tx1"/>
                </a:solidFill>
                <a:latin typeface="+mn-lt"/>
              </a:rPr>
              <a:t>How has your life (either now or in the past) been like the drowning man?</a:t>
            </a:r>
          </a:p>
          <a:p>
            <a:pPr marL="457200" lvl="0" indent="-4191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AutoNum type="arabicPeriod"/>
            </a:pPr>
            <a:r>
              <a:rPr lang="en" dirty="0">
                <a:solidFill>
                  <a:schemeClr val="tx1"/>
                </a:solidFill>
                <a:latin typeface="+mn-lt"/>
              </a:rPr>
              <a:t>How is your life opposite of the drowning man</a:t>
            </a:r>
            <a:r>
              <a:rPr lang="en" dirty="0" smtClean="0">
                <a:solidFill>
                  <a:schemeClr val="tx1"/>
                </a:solidFill>
                <a:latin typeface="+mn-lt"/>
              </a:rPr>
              <a:t>?</a:t>
            </a:r>
            <a:endParaRPr lang="en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72BFB-0540-7840-9AFF-0E11AC66D99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14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Essential Question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" sz="4000" dirty="0">
                <a:solidFill>
                  <a:schemeClr val="tx1"/>
                </a:solidFill>
                <a:latin typeface="Corsiva"/>
                <a:ea typeface="Corsiva"/>
                <a:cs typeface="Corsiva"/>
                <a:sym typeface="Corsiva"/>
              </a:rPr>
              <a:t>How does our worldview shape how we personally view ourselves</a:t>
            </a:r>
            <a:r>
              <a:rPr lang="en" sz="4000" dirty="0" smtClean="0">
                <a:solidFill>
                  <a:schemeClr val="tx1"/>
                </a:solidFill>
                <a:latin typeface="Corsiva"/>
                <a:ea typeface="Corsiva"/>
                <a:cs typeface="Corsiva"/>
                <a:sym typeface="Corsiva"/>
              </a:rPr>
              <a:t>?</a:t>
            </a:r>
            <a:endParaRPr lang="en" sz="4000" dirty="0">
              <a:solidFill>
                <a:schemeClr val="tx1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72BFB-0540-7840-9AFF-0E11AC66D99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99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Agreement Circles 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>
                <a:latin typeface="+mn-lt"/>
              </a:rPr>
              <a:t>People misunderstand each other. </a:t>
            </a:r>
            <a:endParaRPr lang="en-US" sz="40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72BFB-0540-7840-9AFF-0E11AC66D99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11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Agreement Circles 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>
                <a:latin typeface="+mn-lt"/>
              </a:rPr>
              <a:t>People are lonely. </a:t>
            </a:r>
            <a:endParaRPr lang="en-US" sz="40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72BFB-0540-7840-9AFF-0E11AC66D99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94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Agreement Circles 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>
                <a:latin typeface="+mn-lt"/>
              </a:rPr>
              <a:t>You see what’s around you. </a:t>
            </a:r>
            <a:endParaRPr lang="en-US" sz="40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72BFB-0540-7840-9AFF-0E11AC66D99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11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Agreement Circles 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>
                <a:latin typeface="+mn-lt"/>
              </a:rPr>
              <a:t>Two people can see the same thing and see something different. </a:t>
            </a:r>
            <a:endParaRPr lang="en-US" sz="40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72BFB-0540-7840-9AFF-0E11AC66D99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52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Discussion Questions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594" y="1600200"/>
            <a:ext cx="8592206" cy="4525963"/>
          </a:xfrm>
        </p:spPr>
        <p:txBody>
          <a:bodyPr/>
          <a:lstStyle/>
          <a:p>
            <a:r>
              <a:rPr lang="en-US" dirty="0">
                <a:latin typeface="+mn-lt"/>
              </a:rPr>
              <a:t>Who is the speaker of the poem? Who does the speaker align himself with- the drowning man or the onlookers</a:t>
            </a:r>
            <a:r>
              <a:rPr lang="en-US" dirty="0" smtClean="0">
                <a:latin typeface="+mn-lt"/>
              </a:rPr>
              <a:t>?</a:t>
            </a:r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What is the effect of repetition in the poem? </a:t>
            </a:r>
          </a:p>
          <a:p>
            <a:r>
              <a:rPr lang="en-US" dirty="0">
                <a:latin typeface="+mn-lt"/>
              </a:rPr>
              <a:t>By altering the first stanza’s final phrase, what does Smith suggest about the life of the drowned man</a:t>
            </a:r>
            <a:r>
              <a:rPr lang="en-US" dirty="0" smtClean="0">
                <a:latin typeface="+mn-lt"/>
              </a:rPr>
              <a:t>?</a:t>
            </a:r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Smith’s poem asks us to think about the ways in which we misunderstand or misread the people around us- what opinion does the gathered crowd seem to have of the drowned man? </a:t>
            </a:r>
          </a:p>
          <a:p>
            <a:r>
              <a:rPr lang="en-US" dirty="0">
                <a:latin typeface="+mn-lt"/>
              </a:rPr>
              <a:t>Does the poem suggest that they ever know the truth about him? Can you imagine the type of person he was from the poem’s descriptions?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72BFB-0540-7840-9AFF-0E11AC66D99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80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>
                <a:latin typeface="Corsiva"/>
                <a:ea typeface="Corsiva"/>
                <a:cs typeface="Corsiva"/>
                <a:sym typeface="Corsiva"/>
              </a:rPr>
              <a:t>Literature Graffiti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solidFill>
                  <a:schemeClr val="tx1"/>
                </a:solidFill>
                <a:latin typeface="+mn-lt"/>
                <a:ea typeface="Corsiva"/>
                <a:cs typeface="Corsiva"/>
                <a:sym typeface="Corsiva"/>
              </a:rPr>
              <a:t>Directions: </a:t>
            </a:r>
          </a:p>
          <a:p>
            <a:pPr marL="457200" lvl="0" indent="-419100">
              <a:spcBef>
                <a:spcPts val="0"/>
              </a:spcBef>
              <a:buClr>
                <a:schemeClr val="lt1"/>
              </a:buClr>
              <a:buFont typeface="Corsiva"/>
              <a:buAutoNum type="arabicPeriod"/>
            </a:pPr>
            <a:r>
              <a:rPr lang="en" dirty="0">
                <a:solidFill>
                  <a:schemeClr val="tx1"/>
                </a:solidFill>
                <a:latin typeface="+mn-lt"/>
                <a:ea typeface="Corsiva"/>
                <a:cs typeface="Corsiva"/>
                <a:sym typeface="Corsiva"/>
              </a:rPr>
              <a:t>Complete the left side first. This is the “cover art”. Imagine the poem is a book. What would the cover look like?</a:t>
            </a:r>
          </a:p>
          <a:p>
            <a:pPr marL="457200" lvl="0" indent="-419100">
              <a:spcBef>
                <a:spcPts val="0"/>
              </a:spcBef>
              <a:buClr>
                <a:schemeClr val="lt1"/>
              </a:buClr>
              <a:buFont typeface="Corsiva"/>
              <a:buAutoNum type="arabicPeriod"/>
            </a:pPr>
            <a:r>
              <a:rPr lang="en" dirty="0">
                <a:solidFill>
                  <a:schemeClr val="tx1"/>
                </a:solidFill>
                <a:latin typeface="+mn-lt"/>
                <a:ea typeface="Corsiva"/>
                <a:cs typeface="Corsiva"/>
                <a:sym typeface="Corsiva"/>
              </a:rPr>
              <a:t>Complete the right side of the page. </a:t>
            </a:r>
          </a:p>
          <a:p>
            <a:pPr lvl="0">
              <a:spcBef>
                <a:spcPts val="0"/>
              </a:spcBef>
              <a:buNone/>
            </a:pPr>
            <a:endParaRPr lang="en-US" dirty="0" smtClean="0">
              <a:solidFill>
                <a:schemeClr val="tx1"/>
              </a:solidFill>
              <a:latin typeface="+mn-lt"/>
              <a:ea typeface="Corsiva"/>
              <a:cs typeface="Corsiva"/>
              <a:sym typeface="Corsiva"/>
            </a:endParaRPr>
          </a:p>
          <a:p>
            <a:pPr lvl="0">
              <a:spcBef>
                <a:spcPts val="0"/>
              </a:spcBef>
              <a:buNone/>
            </a:pPr>
            <a:r>
              <a:rPr lang="en" dirty="0" smtClean="0">
                <a:solidFill>
                  <a:schemeClr val="tx1"/>
                </a:solidFill>
                <a:latin typeface="+mn-lt"/>
                <a:ea typeface="Corsiva"/>
                <a:cs typeface="Corsiva"/>
                <a:sym typeface="Corsiva"/>
              </a:rPr>
              <a:t>YOU </a:t>
            </a:r>
            <a:r>
              <a:rPr lang="en" dirty="0">
                <a:solidFill>
                  <a:schemeClr val="tx1"/>
                </a:solidFill>
                <a:latin typeface="+mn-lt"/>
                <a:ea typeface="Corsiva"/>
                <a:cs typeface="Corsiva"/>
                <a:sym typeface="Corsiva"/>
              </a:rPr>
              <a:t>ONLY HAVE 20 MINUTES TO COMPLETE THIS ENTIRE ACTIVITY!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72BFB-0540-7840-9AFF-0E11AC66D99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12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>
                <a:latin typeface="Corsiva"/>
                <a:ea typeface="Corsiva"/>
                <a:cs typeface="Corsiva"/>
                <a:sym typeface="Corsiva"/>
              </a:rPr>
              <a:t>RAFT: Be in the</a:t>
            </a:r>
            <a:r>
              <a:rPr lang="en-US" dirty="0"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en" dirty="0">
                <a:latin typeface="Corsiva"/>
                <a:ea typeface="Corsiva"/>
                <a:cs typeface="Corsiva"/>
                <a:sym typeface="Corsiva"/>
              </a:rPr>
              <a:t>poem...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208" y="1600200"/>
            <a:ext cx="8476592" cy="4525963"/>
          </a:xfrm>
        </p:spPr>
        <p:txBody>
          <a:bodyPr/>
          <a:lstStyle/>
          <a:p>
            <a:pPr lvl="0"/>
            <a:r>
              <a:rPr lang="en" dirty="0">
                <a:solidFill>
                  <a:schemeClr val="tx1"/>
                </a:solidFill>
                <a:latin typeface="+mn-lt"/>
                <a:ea typeface="Corsiva"/>
                <a:cs typeface="Corsiva"/>
                <a:sym typeface="Corsiva"/>
              </a:rPr>
              <a:t>Directions: Choose ONE of the following prompts. Construct a well thought-out response. Responses should be no longer than 1 page in length.</a:t>
            </a:r>
          </a:p>
          <a:p>
            <a:pPr marL="457200"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AutoNum type="arabicPeriod"/>
            </a:pPr>
            <a:r>
              <a:rPr lang="en" dirty="0">
                <a:solidFill>
                  <a:schemeClr val="tx1"/>
                </a:solidFill>
                <a:latin typeface="+mn-lt"/>
              </a:rPr>
              <a:t>You are a news reporter writing the account of the man who died. Use quotes from the bystanders, emergency workers, and/or his friends.</a:t>
            </a:r>
          </a:p>
          <a:p>
            <a:pPr marL="457200"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AutoNum type="arabicPeriod"/>
            </a:pPr>
            <a:r>
              <a:rPr lang="en" dirty="0">
                <a:solidFill>
                  <a:schemeClr val="tx1"/>
                </a:solidFill>
                <a:latin typeface="+mn-lt"/>
              </a:rPr>
              <a:t>Imagine that the drowning man has a computer and is allowed one last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F</a:t>
            </a:r>
            <a:r>
              <a:rPr lang="en" dirty="0" err="1">
                <a:solidFill>
                  <a:schemeClr val="tx1"/>
                </a:solidFill>
                <a:latin typeface="+mn-lt"/>
              </a:rPr>
              <a:t>acebook</a:t>
            </a:r>
            <a:r>
              <a:rPr lang="en" dirty="0">
                <a:solidFill>
                  <a:schemeClr val="tx1"/>
                </a:solidFill>
                <a:latin typeface="+mn-lt"/>
              </a:rPr>
              <a:t> post. What would his status be? The status must address: how the man got there, his last thoughts, and what he is thinking about when staring at the onlookers.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72BFB-0540-7840-9AFF-0E11AC66D99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64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272727"/>
      </a:dk1>
      <a:lt1>
        <a:srgbClr val="FFFFFF"/>
      </a:lt1>
      <a:dk2>
        <a:srgbClr val="505150"/>
      </a:dk2>
      <a:lt2>
        <a:srgbClr val="EEECE1"/>
      </a:lt2>
      <a:accent1>
        <a:srgbClr val="4782B2"/>
      </a:accent1>
      <a:accent2>
        <a:srgbClr val="8A0028"/>
      </a:accent2>
      <a:accent3>
        <a:srgbClr val="98A05F"/>
      </a:accent3>
      <a:accent4>
        <a:srgbClr val="F9C74A"/>
      </a:accent4>
      <a:accent5>
        <a:srgbClr val="A81F66"/>
      </a:accent5>
      <a:accent6>
        <a:srgbClr val="4D1865"/>
      </a:accent6>
      <a:hlink>
        <a:srgbClr val="700025"/>
      </a:hlink>
      <a:folHlink>
        <a:srgbClr val="E06F2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rgbClr val="5D5D5D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</TotalTime>
  <Words>316</Words>
  <Application>Microsoft Macintosh PowerPoint</Application>
  <PresentationFormat>On-screen Show (4:3)</PresentationFormat>
  <Paragraphs>42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Aller</vt:lpstr>
      <vt:lpstr>Calibri</vt:lpstr>
      <vt:lpstr>Corsiva</vt:lpstr>
      <vt:lpstr>Arial</vt:lpstr>
      <vt:lpstr>Office Theme</vt:lpstr>
      <vt:lpstr>INTERPRETING POETRY </vt:lpstr>
      <vt:lpstr>Essential Question</vt:lpstr>
      <vt:lpstr>Agreement Circles </vt:lpstr>
      <vt:lpstr>Agreement Circles </vt:lpstr>
      <vt:lpstr>Agreement Circles </vt:lpstr>
      <vt:lpstr>Agreement Circles </vt:lpstr>
      <vt:lpstr>Discussion Questions</vt:lpstr>
      <vt:lpstr>Literature Graffiti</vt:lpstr>
      <vt:lpstr>RAFT: Be in the poem...</vt:lpstr>
      <vt:lpstr>Two-Minute Paper</vt:lpstr>
    </vt:vector>
  </TitlesOfParts>
  <Company/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Jana Menge</dc:creator>
  <cp:lastModifiedBy>Gage Jeter</cp:lastModifiedBy>
  <cp:revision>47</cp:revision>
  <cp:lastPrinted>2013-04-11T19:36:32Z</cp:lastPrinted>
  <dcterms:created xsi:type="dcterms:W3CDTF">2012-11-19T15:17:12Z</dcterms:created>
  <dcterms:modified xsi:type="dcterms:W3CDTF">2016-06-17T19:26:22Z</dcterms:modified>
</cp:coreProperties>
</file>