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9"/>
  </p:notesMasterIdLst>
  <p:sldIdLst>
    <p:sldId id="256" r:id="rId2"/>
    <p:sldId id="257" r:id="rId3"/>
    <p:sldId id="258" r:id="rId4"/>
    <p:sldId id="259" r:id="rId5"/>
    <p:sldId id="260" r:id="rId6"/>
    <p:sldId id="261" r:id="rId7"/>
    <p:sldId id="262" r:id="rId8"/>
    <p:sldId id="263" r:id="rId9"/>
    <p:sldId id="273"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76D1FD-0C3B-4277-875F-F10627804A35}">
  <a:tblStyle styleId="{7376D1FD-0C3B-4277-875F-F10627804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E32A6A-DDB8-4C75-8D09-2CEEA37FE45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59" d="100"/>
          <a:sy n="159" d="100"/>
        </p:scale>
        <p:origin x="156" y="2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INqfuE3UoQ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fiaPqgwJFo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5bb12f23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5bb12f23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269aa96a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4269aa96a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5bb12f23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5bb12f23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using Google translate’s “Listen” feature so students can hear the pronunciation.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5f908a9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5f908a9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5f908a9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5f908a99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e9a08654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e9a08654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292929"/>
                </a:solidFill>
                <a:highlight>
                  <a:srgbClr val="FFFFFF"/>
                </a:highlight>
              </a:rPr>
              <a:t>K20 Center. (2023, January 12). ICAP-Linguistics [Video]. YouTube. </a:t>
            </a:r>
            <a:r>
              <a:rPr lang="en" u="sng">
                <a:solidFill>
                  <a:schemeClr val="hlink"/>
                </a:solidFill>
                <a:hlinkClick r:id="rId3"/>
              </a:rPr>
              <a:t>https://youtu.be/INqfuE3UoQQ</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6164e1d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46164e1d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41063cc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41063cc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3379c1ecd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3379c1ecd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41063cc6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41063cc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Khan Academy. (2020). </a:t>
            </a:r>
            <a:r>
              <a:rPr lang="en" i="1"/>
              <a:t>Latin and Greek roots and affixes. YouTube.</a:t>
            </a:r>
            <a:r>
              <a:rPr lang="en"/>
              <a:t> Retrieved September 8, 2022, from </a:t>
            </a:r>
            <a:r>
              <a:rPr lang="en" u="sng">
                <a:solidFill>
                  <a:schemeClr val="hlink"/>
                </a:solidFill>
                <a:hlinkClick r:id="rId3"/>
              </a:rPr>
              <a:t>https://youtu.be/fiaPqgwJFo4</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41063cc6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41063cc6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e9a08654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e9a0865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e9a0865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e9a0865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41063cc6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41063cc6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4622e2a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4622e2a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445025"/>
            <a:ext cx="8520600" cy="572700"/>
          </a:xfrm>
          <a:prstGeom prst="rect">
            <a:avLst/>
          </a:prstGeom>
        </p:spPr>
        <p:txBody>
          <a:bodyPr spcFirstLastPara="1" wrap="square" lIns="0" tIns="45700" rIns="0" bIns="0" anchor="b"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40"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78" name="Google Shape;7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translate.google.com/?hl=en&amp;sl=sv&amp;tl=en&amp;text=%C3%84gg&amp;op=translate" TargetMode="External"/><Relationship Id="rId13" Type="http://schemas.openxmlformats.org/officeDocument/2006/relationships/hyperlink" Target="https://translate.google.com/?hl=en&amp;sl=de&amp;tl=en&amp;text=Schuhe&amp;op=translate" TargetMode="External"/><Relationship Id="rId3" Type="http://schemas.openxmlformats.org/officeDocument/2006/relationships/hyperlink" Target="https://translate.google.com/?hl=en&amp;sl=es&amp;tl=en&amp;text=Huevo&amp;op=translate" TargetMode="External"/><Relationship Id="rId7" Type="http://schemas.openxmlformats.org/officeDocument/2006/relationships/hyperlink" Target="https://translate.google.com/?sl=de&amp;tl=en&amp;text=Ei&amp;op=translate&amp;hl=en" TargetMode="External"/><Relationship Id="rId12" Type="http://schemas.openxmlformats.org/officeDocument/2006/relationships/hyperlink" Target="https://translate.google.com/?hl=en&amp;sl=af&amp;tl=en&amp;text=Skoene&amp;op=transla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ranslate.google.com/?hl=en&amp;sl=af&amp;tl=en&amp;text=Eier&amp;op=translate" TargetMode="External"/><Relationship Id="rId11" Type="http://schemas.openxmlformats.org/officeDocument/2006/relationships/hyperlink" Target="https://translate.google.com/?hl=en&amp;sl=pt&amp;tl=en&amp;text=Sapato&amp;op=translate" TargetMode="External"/><Relationship Id="rId5" Type="http://schemas.openxmlformats.org/officeDocument/2006/relationships/hyperlink" Target="https://translate.google.com/?hl=en&amp;sl=pt&amp;tl=en&amp;text=Ovo&amp;op=translate" TargetMode="External"/><Relationship Id="rId10" Type="http://schemas.openxmlformats.org/officeDocument/2006/relationships/hyperlink" Target="https://translate.google.com/?hl=en&amp;sl=fr&amp;tl=en&amp;text=Des%20Chaussures&amp;op=translate" TargetMode="External"/><Relationship Id="rId4" Type="http://schemas.openxmlformats.org/officeDocument/2006/relationships/hyperlink" Target="https://translate.google.com/?hl=en&amp;sl=fr&amp;tl=en&amp;text=%C5%92uf&amp;op=translate" TargetMode="External"/><Relationship Id="rId9" Type="http://schemas.openxmlformats.org/officeDocument/2006/relationships/hyperlink" Target="https://translate.google.com/?hl=en&amp;sl=es&amp;tl=en&amp;text=Zapatos&amp;op=translate" TargetMode="External"/><Relationship Id="rId14" Type="http://schemas.openxmlformats.org/officeDocument/2006/relationships/hyperlink" Target="https://translate.google.com/?hl=en&amp;sl=sv&amp;tl=en&amp;text=Skor&amp;op=transla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INqfuE3UoQQ"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fiaPqgwJFo4"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The Root of It Is . . .</a:t>
            </a:r>
            <a:endParaRPr/>
          </a:p>
        </p:txBody>
      </p:sp>
      <p:sp>
        <p:nvSpPr>
          <p:cNvPr id="84" name="Google Shape;84;p2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Examining Greek &amp; Latin Roots and Affixes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b="1" dirty="0"/>
              <a:t>Cred (to believe; trust)</a:t>
            </a:r>
            <a:endParaRPr b="1" dirty="0"/>
          </a:p>
          <a:p>
            <a:pPr marL="0" lvl="0" indent="0" algn="l" rtl="0">
              <a:spcBef>
                <a:spcPts val="520"/>
              </a:spcBef>
              <a:spcAft>
                <a:spcPts val="0"/>
              </a:spcAft>
              <a:buNone/>
            </a:pPr>
            <a:endParaRPr b="1" dirty="0"/>
          </a:p>
          <a:p>
            <a:pPr marL="0" lvl="0" indent="0" algn="l" rtl="0">
              <a:spcBef>
                <a:spcPts val="520"/>
              </a:spcBef>
              <a:spcAft>
                <a:spcPts val="0"/>
              </a:spcAft>
              <a:buNone/>
            </a:pPr>
            <a:r>
              <a:rPr lang="en" b="1" dirty="0"/>
              <a:t>C</a:t>
            </a:r>
            <a:endParaRPr dirty="0"/>
          </a:p>
          <a:p>
            <a:pPr marL="0" lvl="0" indent="0" algn="l" rtl="0">
              <a:spcBef>
                <a:spcPts val="520"/>
              </a:spcBef>
              <a:spcAft>
                <a:spcPts val="0"/>
              </a:spcAft>
              <a:buNone/>
            </a:pPr>
            <a:r>
              <a:rPr lang="en" b="1" dirty="0"/>
              <a:t>R</a:t>
            </a:r>
            <a:r>
              <a:rPr lang="en" dirty="0"/>
              <a:t> </a:t>
            </a:r>
            <a:endParaRPr dirty="0"/>
          </a:p>
          <a:p>
            <a:pPr marL="0" lvl="0" indent="0" algn="l" rtl="0">
              <a:spcBef>
                <a:spcPts val="520"/>
              </a:spcBef>
              <a:spcAft>
                <a:spcPts val="0"/>
              </a:spcAft>
              <a:buNone/>
            </a:pPr>
            <a:r>
              <a:rPr lang="en" b="1" dirty="0"/>
              <a:t>E</a:t>
            </a:r>
            <a:endParaRPr dirty="0"/>
          </a:p>
          <a:p>
            <a:pPr marL="0" lvl="0" indent="0" algn="l" rtl="0">
              <a:spcBef>
                <a:spcPts val="520"/>
              </a:spcBef>
              <a:spcAft>
                <a:spcPts val="0"/>
              </a:spcAft>
              <a:buNone/>
            </a:pPr>
            <a:r>
              <a:rPr lang="en" b="1" dirty="0"/>
              <a:t>D</a:t>
            </a:r>
            <a:endParaRPr dirty="0"/>
          </a:p>
          <a:p>
            <a:pPr marL="0" lvl="0" indent="0" algn="l" rtl="0">
              <a:spcBef>
                <a:spcPts val="520"/>
              </a:spcBef>
              <a:spcAft>
                <a:spcPts val="0"/>
              </a:spcAft>
              <a:buNone/>
            </a:pPr>
            <a:endParaRPr dirty="0"/>
          </a:p>
        </p:txBody>
      </p:sp>
      <p:sp>
        <p:nvSpPr>
          <p:cNvPr id="143" name="Google Shape;143;p29"/>
          <p:cNvSpPr txBox="1">
            <a:spLocks noGrp="1"/>
          </p:cNvSpPr>
          <p:nvPr>
            <p:ph type="title"/>
          </p:nvPr>
        </p:nvSpPr>
        <p:spPr>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b="1" dirty="0"/>
              <a:t>Root of the Matter: Vocabulary Acrostics Example</a:t>
            </a:r>
            <a:endParaRPr b="1" dirty="0"/>
          </a:p>
        </p:txBody>
      </p:sp>
      <p:pic>
        <p:nvPicPr>
          <p:cNvPr id="144" name="Google Shape;144;p29"/>
          <p:cNvPicPr preferRelativeResize="0"/>
          <p:nvPr/>
        </p:nvPicPr>
        <p:blipFill>
          <a:blip r:embed="rId3">
            <a:alphaModFix/>
          </a:blip>
          <a:stretch>
            <a:fillRect/>
          </a:stretch>
        </p:blipFill>
        <p:spPr>
          <a:xfrm>
            <a:off x="5798100" y="1415422"/>
            <a:ext cx="3034199" cy="3034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body" idx="1"/>
          </p:nvPr>
        </p:nvSpPr>
        <p:spPr>
          <a:xfrm>
            <a:off x="457200" y="1309352"/>
            <a:ext cx="576072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 dirty="0"/>
              <a:t>Create a vocabulary acrostic word puzzle using the word part assigned.</a:t>
            </a:r>
            <a:endParaRPr dirty="0"/>
          </a:p>
          <a:p>
            <a:pPr marL="457200" lvl="0" indent="-381317" algn="l" rtl="0">
              <a:spcBef>
                <a:spcPts val="520"/>
              </a:spcBef>
              <a:spcAft>
                <a:spcPts val="0"/>
              </a:spcAft>
              <a:buSzPct val="100000"/>
              <a:buChar char="•"/>
            </a:pPr>
            <a:r>
              <a:rPr lang="en" dirty="0"/>
              <a:t>Write the word part and its meaning at the top of the paper. </a:t>
            </a:r>
            <a:endParaRPr dirty="0"/>
          </a:p>
          <a:p>
            <a:pPr marL="457200" lvl="0" indent="-381317" algn="l" rtl="0">
              <a:spcBef>
                <a:spcPts val="520"/>
              </a:spcBef>
              <a:spcAft>
                <a:spcPts val="0"/>
              </a:spcAft>
              <a:buSzPct val="100000"/>
              <a:buChar char="•"/>
            </a:pPr>
            <a:r>
              <a:rPr lang="en" dirty="0"/>
              <a:t>Write the word part vertically on the left side of the paper.</a:t>
            </a:r>
            <a:endParaRPr dirty="0"/>
          </a:p>
          <a:p>
            <a:pPr marL="457200" lvl="0" indent="-381317" algn="l" rtl="0">
              <a:spcBef>
                <a:spcPts val="520"/>
              </a:spcBef>
              <a:spcAft>
                <a:spcPts val="0"/>
              </a:spcAft>
              <a:buSzPct val="100000"/>
              <a:buChar char="•"/>
            </a:pPr>
            <a:r>
              <a:rPr lang="en" dirty="0"/>
              <a:t>Explain the meaning of the word part using examples that begin with the letters that make up the word part.</a:t>
            </a:r>
            <a:endParaRPr dirty="0"/>
          </a:p>
        </p:txBody>
      </p:sp>
      <p:sp>
        <p:nvSpPr>
          <p:cNvPr id="151" name="Google Shape;151;p30"/>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Root of the Matter: Vocabulary Acrostics</a:t>
            </a:r>
            <a:endParaRPr b="1" dirty="0"/>
          </a:p>
        </p:txBody>
      </p:sp>
      <p:pic>
        <p:nvPicPr>
          <p:cNvPr id="150" name="Google Shape;150;p30"/>
          <p:cNvPicPr preferRelativeResize="0"/>
          <p:nvPr/>
        </p:nvPicPr>
        <p:blipFill>
          <a:blip r:embed="rId3">
            <a:alphaModFix/>
          </a:blip>
          <a:stretch>
            <a:fillRect/>
          </a:stretch>
        </p:blipFill>
        <p:spPr>
          <a:xfrm>
            <a:off x="5798100" y="1415422"/>
            <a:ext cx="3034199" cy="3034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p:nvPr/>
        </p:nvSpPr>
        <p:spPr>
          <a:xfrm>
            <a:off x="248875" y="292175"/>
            <a:ext cx="3481877" cy="4893617"/>
          </a:xfrm>
          <a:prstGeom prst="rect">
            <a:avLst/>
          </a:prstGeom>
          <a:noFill/>
          <a:ln>
            <a:noFill/>
          </a:ln>
        </p:spPr>
        <p:txBody>
          <a:bodyPr spcFirstLastPara="1" wrap="square" lIns="91425" tIns="91425" rIns="91425" bIns="91425" anchor="t" anchorCtr="0">
            <a:spAutoFit/>
          </a:bodyPr>
          <a:lstStyle/>
          <a:p>
            <a:pPr lvl="0" algn="l" rtl="0">
              <a:spcBef>
                <a:spcPts val="0"/>
              </a:spcBef>
              <a:spcAft>
                <a:spcPts val="0"/>
              </a:spcAft>
              <a:buClr>
                <a:schemeClr val="accent4"/>
              </a:buClr>
            </a:pPr>
            <a:r>
              <a:rPr lang="en" sz="2600" b="1" dirty="0">
                <a:solidFill>
                  <a:schemeClr val="accent4"/>
                </a:solidFill>
                <a:latin typeface="Calibri"/>
                <a:ea typeface="Calibri"/>
                <a:cs typeface="Calibri"/>
                <a:sym typeface="Calibri"/>
              </a:rPr>
              <a:t>Origins of English</a:t>
            </a:r>
          </a:p>
          <a:p>
            <a:pPr marL="571500" lvl="0" indent="-571500" algn="l" rtl="0">
              <a:spcBef>
                <a:spcPts val="0"/>
              </a:spcBef>
              <a:spcAft>
                <a:spcPts val="0"/>
              </a:spcAft>
              <a:buClr>
                <a:schemeClr val="accent4"/>
              </a:buClr>
              <a:buFont typeface="Arial" panose="020B0604020202020204" pitchFamily="34" charset="0"/>
              <a:buChar char="•"/>
            </a:pPr>
            <a:endParaRPr lang="en" sz="2600" dirty="0">
              <a:solidFill>
                <a:schemeClr val="accent4"/>
              </a:solidFill>
              <a:latin typeface="Calibri"/>
              <a:ea typeface="Calibri"/>
              <a:cs typeface="Calibri"/>
              <a:sym typeface="Calibri"/>
            </a:endParaRPr>
          </a:p>
          <a:p>
            <a:pPr marL="571500" lvl="0" indent="-571500" algn="l" rtl="0">
              <a:spcBef>
                <a:spcPts val="0"/>
              </a:spcBef>
              <a:spcAft>
                <a:spcPts val="0"/>
              </a:spcAft>
              <a:buClr>
                <a:schemeClr val="accent4"/>
              </a:buClr>
              <a:buFont typeface="Arial" panose="020B0604020202020204" pitchFamily="34" charset="0"/>
              <a:buChar char="•"/>
            </a:pPr>
            <a:r>
              <a:rPr lang="en" sz="2600" dirty="0">
                <a:solidFill>
                  <a:schemeClr val="accent4"/>
                </a:solidFill>
                <a:latin typeface="Calibri"/>
                <a:ea typeface="Calibri"/>
                <a:cs typeface="Calibri"/>
                <a:sym typeface="Calibri"/>
              </a:rPr>
              <a:t>Where did modern English originate?</a:t>
            </a:r>
          </a:p>
          <a:p>
            <a:pPr marL="571500" lvl="0" indent="-571500" algn="l" rtl="0">
              <a:spcBef>
                <a:spcPts val="0"/>
              </a:spcBef>
              <a:spcAft>
                <a:spcPts val="0"/>
              </a:spcAft>
              <a:buClr>
                <a:schemeClr val="accent4"/>
              </a:buClr>
              <a:buFont typeface="Arial" panose="020B0604020202020204" pitchFamily="34" charset="0"/>
              <a:buChar char="•"/>
            </a:pPr>
            <a:r>
              <a:rPr lang="en" sz="2600" dirty="0">
                <a:solidFill>
                  <a:schemeClr val="accent4"/>
                </a:solidFill>
                <a:latin typeface="Calibri"/>
                <a:ea typeface="Calibri"/>
                <a:cs typeface="Calibri"/>
                <a:sym typeface="Calibri"/>
              </a:rPr>
              <a:t>How do Greek and Latin roots influence how we speak and write today?  </a:t>
            </a:r>
            <a:endParaRPr sz="2600" dirty="0">
              <a:solidFill>
                <a:schemeClr val="accent4"/>
              </a:solidFill>
              <a:latin typeface="Calibri"/>
              <a:ea typeface="Calibri"/>
              <a:cs typeface="Calibri"/>
              <a:sym typeface="Calibri"/>
            </a:endParaRPr>
          </a:p>
          <a:p>
            <a:pPr marL="0" lvl="0" indent="0" algn="l" rtl="0">
              <a:spcBef>
                <a:spcPts val="0"/>
              </a:spcBef>
              <a:spcAft>
                <a:spcPts val="0"/>
              </a:spcAft>
              <a:buNone/>
            </a:pPr>
            <a:endParaRPr sz="3600" dirty="0">
              <a:solidFill>
                <a:schemeClr val="accent4"/>
              </a:solidFill>
              <a:latin typeface="Calibri"/>
              <a:ea typeface="Calibri"/>
              <a:cs typeface="Calibri"/>
              <a:sym typeface="Calibri"/>
            </a:endParaRPr>
          </a:p>
          <a:p>
            <a:pPr marL="0" lvl="0" indent="0" algn="l" rtl="0">
              <a:spcBef>
                <a:spcPts val="0"/>
              </a:spcBef>
              <a:spcAft>
                <a:spcPts val="0"/>
              </a:spcAft>
              <a:buNone/>
            </a:pPr>
            <a:endParaRPr sz="3600" dirty="0">
              <a:solidFill>
                <a:schemeClr val="accent4"/>
              </a:solidFill>
              <a:latin typeface="Calibri"/>
              <a:ea typeface="Calibri"/>
              <a:cs typeface="Calibri"/>
              <a:sym typeface="Calibri"/>
            </a:endParaRPr>
          </a:p>
        </p:txBody>
      </p:sp>
      <p:pic>
        <p:nvPicPr>
          <p:cNvPr id="158" name="Google Shape;158;p31"/>
          <p:cNvPicPr preferRelativeResize="0"/>
          <p:nvPr/>
        </p:nvPicPr>
        <p:blipFill>
          <a:blip r:embed="rId3">
            <a:alphaModFix/>
          </a:blip>
          <a:stretch>
            <a:fillRect/>
          </a:stretch>
        </p:blipFill>
        <p:spPr>
          <a:xfrm>
            <a:off x="4130564" y="292175"/>
            <a:ext cx="3848887" cy="45268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aphicFrame>
        <p:nvGraphicFramePr>
          <p:cNvPr id="163" name="Google Shape;163;p32"/>
          <p:cNvGraphicFramePr/>
          <p:nvPr>
            <p:extLst>
              <p:ext uri="{D42A27DB-BD31-4B8C-83A1-F6EECF244321}">
                <p14:modId xmlns:p14="http://schemas.microsoft.com/office/powerpoint/2010/main" val="2496015521"/>
              </p:ext>
            </p:extLst>
          </p:nvPr>
        </p:nvGraphicFramePr>
        <p:xfrm>
          <a:off x="457200" y="2097825"/>
          <a:ext cx="8229625" cy="1870460"/>
        </p:xfrm>
        <a:graphic>
          <a:graphicData uri="http://schemas.openxmlformats.org/drawingml/2006/table">
            <a:tbl>
              <a:tblPr>
                <a:noFill/>
                <a:tableStyleId>{A7E32A6A-DDB8-4C75-8D09-2CEEA37FE45A}</a:tableStyleId>
              </a:tblPr>
              <a:tblGrid>
                <a:gridCol w="1175775">
                  <a:extLst>
                    <a:ext uri="{9D8B030D-6E8A-4147-A177-3AD203B41FA5}">
                      <a16:colId xmlns:a16="http://schemas.microsoft.com/office/drawing/2014/main" val="20000"/>
                    </a:ext>
                  </a:extLst>
                </a:gridCol>
                <a:gridCol w="1175775">
                  <a:extLst>
                    <a:ext uri="{9D8B030D-6E8A-4147-A177-3AD203B41FA5}">
                      <a16:colId xmlns:a16="http://schemas.microsoft.com/office/drawing/2014/main" val="20001"/>
                    </a:ext>
                  </a:extLst>
                </a:gridCol>
                <a:gridCol w="1240100">
                  <a:extLst>
                    <a:ext uri="{9D8B030D-6E8A-4147-A177-3AD203B41FA5}">
                      <a16:colId xmlns:a16="http://schemas.microsoft.com/office/drawing/2014/main" val="20002"/>
                    </a:ext>
                  </a:extLst>
                </a:gridCol>
                <a:gridCol w="1167750">
                  <a:extLst>
                    <a:ext uri="{9D8B030D-6E8A-4147-A177-3AD203B41FA5}">
                      <a16:colId xmlns:a16="http://schemas.microsoft.com/office/drawing/2014/main" val="20003"/>
                    </a:ext>
                  </a:extLst>
                </a:gridCol>
                <a:gridCol w="1159675">
                  <a:extLst>
                    <a:ext uri="{9D8B030D-6E8A-4147-A177-3AD203B41FA5}">
                      <a16:colId xmlns:a16="http://schemas.microsoft.com/office/drawing/2014/main" val="20004"/>
                    </a:ext>
                  </a:extLst>
                </a:gridCol>
                <a:gridCol w="1167350">
                  <a:extLst>
                    <a:ext uri="{9D8B030D-6E8A-4147-A177-3AD203B41FA5}">
                      <a16:colId xmlns:a16="http://schemas.microsoft.com/office/drawing/2014/main" val="20005"/>
                    </a:ext>
                  </a:extLst>
                </a:gridCol>
                <a:gridCol w="1143200">
                  <a:extLst>
                    <a:ext uri="{9D8B030D-6E8A-4147-A177-3AD203B41FA5}">
                      <a16:colId xmlns:a16="http://schemas.microsoft.com/office/drawing/2014/main" val="20006"/>
                    </a:ext>
                  </a:extLst>
                </a:gridCol>
              </a:tblGrid>
              <a:tr h="755400">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English</a:t>
                      </a:r>
                      <a:endParaRPr b="1">
                        <a:solidFill>
                          <a:schemeClr val="lt1"/>
                        </a:solidFill>
                      </a:endParaRPr>
                    </a:p>
                  </a:txBody>
                  <a:tcPr marL="73025" marR="73025" marT="73025" marB="730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Spanish</a:t>
                      </a:r>
                      <a:endParaRPr sz="1800" b="1" u="none" strike="noStrike" cap="none">
                        <a:solidFill>
                          <a:schemeClr val="lt1"/>
                        </a:solidFill>
                        <a:latin typeface="Calibri"/>
                        <a:ea typeface="Calibri"/>
                        <a:cs typeface="Calibri"/>
                        <a:sym typeface="Calibri"/>
                      </a:endParaRPr>
                    </a:p>
                  </a:txBody>
                  <a:tcPr marL="73025" marR="73025" marT="73025" marB="730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French</a:t>
                      </a:r>
                      <a:endParaRPr sz="1800" b="1" u="none" strike="noStrike" cap="none">
                        <a:solidFill>
                          <a:schemeClr val="lt1"/>
                        </a:solidFill>
                        <a:latin typeface="Calibri"/>
                        <a:ea typeface="Calibri"/>
                        <a:cs typeface="Calibri"/>
                        <a:sym typeface="Calibri"/>
                      </a:endParaRPr>
                    </a:p>
                  </a:txBody>
                  <a:tcPr marL="73025" marR="73025" marT="73025" marB="730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Portuguese</a:t>
                      </a:r>
                      <a:endParaRPr sz="1800" b="1" u="none" strike="noStrike" cap="none">
                        <a:solidFill>
                          <a:schemeClr val="lt1"/>
                        </a:solidFill>
                        <a:latin typeface="Calibri"/>
                        <a:ea typeface="Calibri"/>
                        <a:cs typeface="Calibri"/>
                        <a:sym typeface="Calibri"/>
                      </a:endParaRPr>
                    </a:p>
                  </a:txBody>
                  <a:tcPr marL="73025" marR="73025" marT="73025" marB="730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Afrikaans</a:t>
                      </a:r>
                      <a:endParaRPr sz="1800" b="1" u="none" strike="noStrike" cap="none">
                        <a:solidFill>
                          <a:schemeClr val="lt1"/>
                        </a:solidFill>
                        <a:latin typeface="Calibri"/>
                        <a:ea typeface="Calibri"/>
                        <a:cs typeface="Calibri"/>
                        <a:sym typeface="Calibri"/>
                      </a:endParaRPr>
                    </a:p>
                  </a:txBody>
                  <a:tcPr marL="73025" marR="73025" marT="73025" marB="730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endParaRPr b="1">
                        <a:solidFill>
                          <a:schemeClr val="lt1"/>
                        </a:solidFill>
                      </a:endParaRPr>
                    </a:p>
                    <a:p>
                      <a:pPr marL="0" lvl="0" indent="0" algn="ctr" rtl="0">
                        <a:spcBef>
                          <a:spcPts val="0"/>
                        </a:spcBef>
                        <a:spcAft>
                          <a:spcPts val="0"/>
                        </a:spcAft>
                        <a:buNone/>
                      </a:pPr>
                      <a:r>
                        <a:rPr lang="en" b="1">
                          <a:solidFill>
                            <a:schemeClr val="lt1"/>
                          </a:solidFill>
                        </a:rPr>
                        <a:t>German</a:t>
                      </a:r>
                      <a:endParaRPr b="1">
                        <a:solidFill>
                          <a:schemeClr val="lt1"/>
                        </a:solidFill>
                      </a:endParaRPr>
                    </a:p>
                  </a:txBody>
                  <a:tcPr marL="73025" marR="73025" marT="73025" marB="730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Swedish</a:t>
                      </a:r>
                      <a:endParaRPr b="1">
                        <a:solidFill>
                          <a:schemeClr val="lt1"/>
                        </a:solidFill>
                      </a:endParaRPr>
                    </a:p>
                  </a:txBody>
                  <a:tcPr marL="73025" marR="73025" marT="73025" marB="730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28600">
                <a:tc>
                  <a:txBody>
                    <a:bodyPr/>
                    <a:lstStyle/>
                    <a:p>
                      <a:pPr marL="0" lvl="0" indent="0" algn="ctr" rtl="0">
                        <a:spcBef>
                          <a:spcPts val="0"/>
                        </a:spcBef>
                        <a:spcAft>
                          <a:spcPts val="0"/>
                        </a:spcAft>
                        <a:buClr>
                          <a:schemeClr val="dk1"/>
                        </a:buClr>
                        <a:buSzPts val="1800"/>
                        <a:buFont typeface="Arial"/>
                        <a:buNone/>
                      </a:pPr>
                      <a:r>
                        <a:rPr lang="en" sz="1800" dirty="0">
                          <a:solidFill>
                            <a:schemeClr val="dk1"/>
                          </a:solidFill>
                          <a:latin typeface="Calibri"/>
                          <a:ea typeface="Calibri"/>
                          <a:cs typeface="Calibri"/>
                          <a:sym typeface="Calibri"/>
                        </a:rPr>
                        <a:t>Egg</a:t>
                      </a:r>
                      <a:endParaRPr sz="1400" u="none" strike="noStrike" cap="none" dirty="0"/>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9525"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800"/>
                        <a:buFont typeface="Arial"/>
                        <a:buNone/>
                      </a:pPr>
                      <a:r>
                        <a:rPr lang="en" sz="1800" u="sng" dirty="0">
                          <a:solidFill>
                            <a:srgbClr val="3E5C6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Huevo</a:t>
                      </a:r>
                      <a:endParaRPr sz="1800" b="1" u="none" strike="noStrike" cap="none" dirty="0">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9525"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a:solidFill>
                            <a:srgbClr val="3E5C6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Œuf</a:t>
                      </a: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9525"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a:solidFill>
                            <a:srgbClr val="3E5C6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Ovo</a:t>
                      </a: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9525"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a:solidFill>
                            <a:srgbClr val="3E5C6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Eier</a:t>
                      </a: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9525"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sng">
                          <a:solidFill>
                            <a:srgbClr val="3E5C6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Ei</a:t>
                      </a: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9525"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sng">
                          <a:solidFill>
                            <a:srgbClr val="3E5C6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Ägg</a:t>
                      </a: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9525"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lvl="0" indent="0" algn="ctr"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Shoes</a:t>
                      </a:r>
                      <a:endParaRPr sz="1400" u="none" strike="noStrike" cap="none"/>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dirty="0">
                          <a:solidFill>
                            <a:srgbClr val="3E5C6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Zapatos</a:t>
                      </a:r>
                      <a:endParaRPr sz="1800" b="1" u="none" strike="noStrike" cap="none" dirty="0">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dirty="0">
                          <a:solidFill>
                            <a:srgbClr val="3E5C6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Des Chaussures</a:t>
                      </a:r>
                      <a:endParaRPr sz="1800" b="1" u="none" strike="noStrike" cap="none" dirty="0">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dirty="0">
                          <a:solidFill>
                            <a:srgbClr val="3E5C6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Sapato</a:t>
                      </a:r>
                      <a:endParaRPr sz="1800" b="1" u="none" strike="noStrike" cap="none" dirty="0">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dirty="0">
                          <a:solidFill>
                            <a:srgbClr val="3E5C6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Skoene</a:t>
                      </a:r>
                      <a:endParaRPr sz="1800" b="1" u="none" strike="noStrike" cap="none" dirty="0">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u="sng" dirty="0">
                          <a:solidFill>
                            <a:srgbClr val="3E5C6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Schuhe</a:t>
                      </a:r>
                      <a:endParaRPr sz="1400" u="none" strike="noStrike" cap="none" dirty="0">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dirty="0">
                          <a:solidFill>
                            <a:srgbClr val="3E5C61"/>
                          </a:solidFill>
                          <a:latin typeface="Calibri"/>
                          <a:ea typeface="Calibri"/>
                          <a:cs typeface="Calibri"/>
                          <a:sym typeface="Calibri"/>
                        </a:rPr>
                        <a:t> </a:t>
                      </a:r>
                      <a:r>
                        <a:rPr lang="en" sz="1800" u="sng" dirty="0">
                          <a:solidFill>
                            <a:srgbClr val="3E5C6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Skor</a:t>
                      </a:r>
                      <a:endParaRPr sz="1400" u="none" strike="noStrike" cap="none" dirty="0">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64" name="Google Shape;164;p32"/>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 sz="3200" b="1" dirty="0">
                <a:solidFill>
                  <a:srgbClr val="991B1E"/>
                </a:solidFill>
                <a:latin typeface="Calibri"/>
                <a:ea typeface="Calibri"/>
                <a:cs typeface="Calibri"/>
                <a:sym typeface="Calibri"/>
              </a:rPr>
              <a:t>Put Down Those Roots: Card Matching Example</a:t>
            </a:r>
            <a:endParaRPr sz="3200" b="1" dirty="0">
              <a:solidFill>
                <a:srgbClr val="991B1E"/>
              </a:solidFill>
              <a:latin typeface="Calibri"/>
              <a:ea typeface="Calibri"/>
              <a:cs typeface="Calibri"/>
              <a:sym typeface="Calibri"/>
            </a:endParaRPr>
          </a:p>
        </p:txBody>
      </p:sp>
      <p:sp>
        <p:nvSpPr>
          <p:cNvPr id="165" name="Google Shape;165;p32"/>
          <p:cNvSpPr txBox="1"/>
          <p:nvPr/>
        </p:nvSpPr>
        <p:spPr>
          <a:xfrm>
            <a:off x="394074" y="1335000"/>
            <a:ext cx="8138223" cy="581700"/>
          </a:xfrm>
          <a:prstGeom prst="rect">
            <a:avLst/>
          </a:prstGeom>
          <a:noFill/>
          <a:ln>
            <a:noFill/>
          </a:ln>
        </p:spPr>
        <p:txBody>
          <a:bodyPr spcFirstLastPara="1" wrap="square" lIns="45700" tIns="45700" rIns="45700" bIns="45700" anchor="t" anchorCtr="0">
            <a:normAutofit fontScale="77500" lnSpcReduction="20000"/>
          </a:bodyPr>
          <a:lstStyle/>
          <a:p>
            <a:pPr marL="55562" lvl="0" indent="0" algn="l" rtl="0">
              <a:spcBef>
                <a:spcPts val="0"/>
              </a:spcBef>
              <a:spcAft>
                <a:spcPts val="0"/>
              </a:spcAft>
              <a:buNone/>
            </a:pPr>
            <a:r>
              <a:rPr lang="en" sz="2600" dirty="0">
                <a:latin typeface="Calibri"/>
                <a:ea typeface="Calibri"/>
                <a:cs typeface="Calibri"/>
                <a:sym typeface="Calibri"/>
              </a:rPr>
              <a:t>Let’s look at some common words and how their spelling and pronunciation shift across languages.</a:t>
            </a:r>
            <a:endParaRPr sz="26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33"/>
          <p:cNvSpPr txBox="1">
            <a:spLocks noGrp="1"/>
          </p:cNvSpPr>
          <p:nvPr>
            <p:ph type="body" idx="1"/>
          </p:nvPr>
        </p:nvSpPr>
        <p:spPr>
          <a:xfrm>
            <a:off x="457200" y="1309352"/>
            <a:ext cx="5020056" cy="3434100"/>
          </a:xfrm>
          <a:prstGeom prst="rect">
            <a:avLst/>
          </a:prstGeom>
        </p:spPr>
        <p:txBody>
          <a:bodyPr spcFirstLastPara="1" wrap="square" lIns="91425" tIns="45700" rIns="91425" bIns="45700" anchor="t" anchorCtr="0">
            <a:normAutofit/>
          </a:bodyPr>
          <a:lstStyle/>
          <a:p>
            <a:r>
              <a:rPr lang="en" dirty="0"/>
              <a:t>Match the English word with its 6 foreign counterparts.</a:t>
            </a:r>
            <a:endParaRPr dirty="0"/>
          </a:p>
          <a:p>
            <a:pPr marL="457200" lvl="0" indent="-393700" algn="l" rtl="0">
              <a:spcBef>
                <a:spcPts val="520"/>
              </a:spcBef>
              <a:spcAft>
                <a:spcPts val="0"/>
              </a:spcAft>
              <a:buSzPts val="2600"/>
              <a:buChar char="•"/>
            </a:pPr>
            <a:r>
              <a:rPr lang="en" dirty="0"/>
              <a:t>Pay attention to how the word is spelled and how it’s pronounced.</a:t>
            </a:r>
            <a:endParaRPr dirty="0"/>
          </a:p>
          <a:p>
            <a:pPr marL="457200" lvl="0" indent="-393700" algn="l" rtl="0">
              <a:spcBef>
                <a:spcPts val="520"/>
              </a:spcBef>
              <a:spcAft>
                <a:spcPts val="0"/>
              </a:spcAft>
              <a:buSzPts val="2600"/>
              <a:buChar char="•"/>
            </a:pPr>
            <a:r>
              <a:rPr lang="en" dirty="0"/>
              <a:t>It’s okay if you are unsure. Try your best!</a:t>
            </a:r>
            <a:endParaRPr dirty="0"/>
          </a:p>
        </p:txBody>
      </p:sp>
      <p:sp>
        <p:nvSpPr>
          <p:cNvPr id="170" name="Google Shape;170;p33"/>
          <p:cNvSpPr txBox="1">
            <a:spLocks noGrp="1"/>
          </p:cNvSpPr>
          <p:nvPr>
            <p:ph type="title"/>
          </p:nvPr>
        </p:nvSpPr>
        <p:spPr>
          <a:prstGeom prst="rect">
            <a:avLst/>
          </a:prstGeom>
        </p:spPr>
        <p:txBody>
          <a:bodyPr spcFirstLastPara="1" wrap="square" lIns="0" tIns="45700" rIns="0" bIns="0" anchor="b" anchorCtr="0">
            <a:normAutofit/>
          </a:bodyPr>
          <a:lstStyle/>
          <a:p>
            <a:pPr lvl="0"/>
            <a:r>
              <a:rPr lang="en" b="1" dirty="0"/>
              <a:t>Put Down Those Roots: Card Matching</a:t>
            </a:r>
            <a:endParaRPr b="1" dirty="0"/>
          </a:p>
        </p:txBody>
      </p:sp>
      <p:pic>
        <p:nvPicPr>
          <p:cNvPr id="172" name="Google Shape;172;p33"/>
          <p:cNvPicPr preferRelativeResize="0"/>
          <p:nvPr/>
        </p:nvPicPr>
        <p:blipFill>
          <a:blip r:embed="rId3">
            <a:alphaModFix/>
          </a:blip>
          <a:stretch>
            <a:fillRect/>
          </a:stretch>
        </p:blipFill>
        <p:spPr>
          <a:xfrm>
            <a:off x="5652600" y="1718381"/>
            <a:ext cx="3034200" cy="17067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311700" y="445025"/>
            <a:ext cx="8520600" cy="5727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b="1" dirty="0"/>
              <a:t>Put Down Those Roots: Card Matching</a:t>
            </a:r>
            <a:endParaRPr b="1" dirty="0"/>
          </a:p>
        </p:txBody>
      </p:sp>
      <p:graphicFrame>
        <p:nvGraphicFramePr>
          <p:cNvPr id="178" name="Google Shape;178;p34"/>
          <p:cNvGraphicFramePr/>
          <p:nvPr/>
        </p:nvGraphicFramePr>
        <p:xfrm>
          <a:off x="457200" y="1210610"/>
          <a:ext cx="8229625" cy="3673250"/>
        </p:xfrm>
        <a:graphic>
          <a:graphicData uri="http://schemas.openxmlformats.org/drawingml/2006/table">
            <a:tbl>
              <a:tblPr>
                <a:noFill/>
                <a:tableStyleId>{A7E32A6A-DDB8-4C75-8D09-2CEEA37FE45A}</a:tableStyleId>
              </a:tblPr>
              <a:tblGrid>
                <a:gridCol w="1175775">
                  <a:extLst>
                    <a:ext uri="{9D8B030D-6E8A-4147-A177-3AD203B41FA5}">
                      <a16:colId xmlns:a16="http://schemas.microsoft.com/office/drawing/2014/main" val="20000"/>
                    </a:ext>
                  </a:extLst>
                </a:gridCol>
                <a:gridCol w="1175775">
                  <a:extLst>
                    <a:ext uri="{9D8B030D-6E8A-4147-A177-3AD203B41FA5}">
                      <a16:colId xmlns:a16="http://schemas.microsoft.com/office/drawing/2014/main" val="20001"/>
                    </a:ext>
                  </a:extLst>
                </a:gridCol>
                <a:gridCol w="1240100">
                  <a:extLst>
                    <a:ext uri="{9D8B030D-6E8A-4147-A177-3AD203B41FA5}">
                      <a16:colId xmlns:a16="http://schemas.microsoft.com/office/drawing/2014/main" val="20002"/>
                    </a:ext>
                  </a:extLst>
                </a:gridCol>
                <a:gridCol w="1167750">
                  <a:extLst>
                    <a:ext uri="{9D8B030D-6E8A-4147-A177-3AD203B41FA5}">
                      <a16:colId xmlns:a16="http://schemas.microsoft.com/office/drawing/2014/main" val="20003"/>
                    </a:ext>
                  </a:extLst>
                </a:gridCol>
                <a:gridCol w="1159675">
                  <a:extLst>
                    <a:ext uri="{9D8B030D-6E8A-4147-A177-3AD203B41FA5}">
                      <a16:colId xmlns:a16="http://schemas.microsoft.com/office/drawing/2014/main" val="20004"/>
                    </a:ext>
                  </a:extLst>
                </a:gridCol>
                <a:gridCol w="1167350">
                  <a:extLst>
                    <a:ext uri="{9D8B030D-6E8A-4147-A177-3AD203B41FA5}">
                      <a16:colId xmlns:a16="http://schemas.microsoft.com/office/drawing/2014/main" val="20005"/>
                    </a:ext>
                  </a:extLst>
                </a:gridCol>
                <a:gridCol w="1143200">
                  <a:extLst>
                    <a:ext uri="{9D8B030D-6E8A-4147-A177-3AD203B41FA5}">
                      <a16:colId xmlns:a16="http://schemas.microsoft.com/office/drawing/2014/main" val="20006"/>
                    </a:ext>
                  </a:extLst>
                </a:gridCol>
              </a:tblGrid>
              <a:tr h="651450">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English</a:t>
                      </a:r>
                      <a:endParaRPr b="1">
                        <a:solidFill>
                          <a:schemeClr val="lt1"/>
                        </a:solidFill>
                      </a:endParaRPr>
                    </a:p>
                  </a:txBody>
                  <a:tcPr marL="73025" marR="73025" marT="73025" marB="730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Spanish</a:t>
                      </a:r>
                      <a:endParaRPr sz="1800" b="1" u="none" strike="noStrike" cap="none">
                        <a:solidFill>
                          <a:schemeClr val="lt1"/>
                        </a:solidFill>
                        <a:latin typeface="Calibri"/>
                        <a:ea typeface="Calibri"/>
                        <a:cs typeface="Calibri"/>
                        <a:sym typeface="Calibri"/>
                      </a:endParaRPr>
                    </a:p>
                  </a:txBody>
                  <a:tcPr marL="73025" marR="73025" marT="73025" marB="730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French</a:t>
                      </a:r>
                      <a:endParaRPr sz="1800" b="1" u="none" strike="noStrike" cap="none">
                        <a:solidFill>
                          <a:schemeClr val="lt1"/>
                        </a:solidFill>
                        <a:latin typeface="Calibri"/>
                        <a:ea typeface="Calibri"/>
                        <a:cs typeface="Calibri"/>
                        <a:sym typeface="Calibri"/>
                      </a:endParaRPr>
                    </a:p>
                  </a:txBody>
                  <a:tcPr marL="73025" marR="73025" marT="73025" marB="730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Portuguese</a:t>
                      </a:r>
                      <a:endParaRPr sz="1800" b="1" u="none" strike="noStrike" cap="none">
                        <a:solidFill>
                          <a:schemeClr val="lt1"/>
                        </a:solidFill>
                        <a:latin typeface="Calibri"/>
                        <a:ea typeface="Calibri"/>
                        <a:cs typeface="Calibri"/>
                        <a:sym typeface="Calibri"/>
                      </a:endParaRPr>
                    </a:p>
                  </a:txBody>
                  <a:tcPr marL="73025" marR="73025" marT="73025" marB="730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Afrikaans</a:t>
                      </a:r>
                      <a:endParaRPr sz="1800" b="1" u="none" strike="noStrike" cap="none">
                        <a:solidFill>
                          <a:schemeClr val="lt1"/>
                        </a:solidFill>
                        <a:latin typeface="Calibri"/>
                        <a:ea typeface="Calibri"/>
                        <a:cs typeface="Calibri"/>
                        <a:sym typeface="Calibri"/>
                      </a:endParaRPr>
                    </a:p>
                  </a:txBody>
                  <a:tcPr marL="73025" marR="73025" marT="73025" marB="730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endParaRPr b="1">
                        <a:solidFill>
                          <a:schemeClr val="lt1"/>
                        </a:solidFill>
                      </a:endParaRPr>
                    </a:p>
                    <a:p>
                      <a:pPr marL="0" lvl="0" indent="0" algn="ctr" rtl="0">
                        <a:spcBef>
                          <a:spcPts val="0"/>
                        </a:spcBef>
                        <a:spcAft>
                          <a:spcPts val="0"/>
                        </a:spcAft>
                        <a:buNone/>
                      </a:pPr>
                      <a:r>
                        <a:rPr lang="en" b="1">
                          <a:solidFill>
                            <a:schemeClr val="lt1"/>
                          </a:solidFill>
                        </a:rPr>
                        <a:t>German</a:t>
                      </a:r>
                      <a:endParaRPr b="1">
                        <a:solidFill>
                          <a:schemeClr val="lt1"/>
                        </a:solidFill>
                      </a:endParaRPr>
                    </a:p>
                  </a:txBody>
                  <a:tcPr marL="73025" marR="73025" marT="73025" marB="730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434343"/>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b="1">
                          <a:solidFill>
                            <a:schemeClr val="lt1"/>
                          </a:solidFill>
                        </a:rPr>
                        <a:t> </a:t>
                      </a:r>
                      <a:endParaRPr b="1">
                        <a:solidFill>
                          <a:schemeClr val="lt1"/>
                        </a:solidFill>
                      </a:endParaRPr>
                    </a:p>
                    <a:p>
                      <a:pPr marL="0" lvl="0" indent="0" algn="ctr" rtl="0">
                        <a:spcBef>
                          <a:spcPts val="0"/>
                        </a:spcBef>
                        <a:spcAft>
                          <a:spcPts val="0"/>
                        </a:spcAft>
                        <a:buNone/>
                      </a:pPr>
                      <a:r>
                        <a:rPr lang="en" b="1">
                          <a:solidFill>
                            <a:schemeClr val="lt1"/>
                          </a:solidFill>
                        </a:rPr>
                        <a:t>Swedish</a:t>
                      </a:r>
                      <a:endParaRPr b="1">
                        <a:solidFill>
                          <a:schemeClr val="lt1"/>
                        </a:solidFill>
                      </a:endParaRPr>
                    </a:p>
                  </a:txBody>
                  <a:tcPr marL="73025" marR="73025" marT="73025" marB="730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43434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29850">
                <a:tc>
                  <a:txBody>
                    <a:bodyPr/>
                    <a:lstStyle/>
                    <a:p>
                      <a:pPr marL="0" lvl="0" indent="0" algn="ctr" rtl="0">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Egg</a:t>
                      </a:r>
                      <a:endParaRPr sz="1400" u="none" strike="noStrike" cap="none"/>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434343"/>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1"/>
                  </a:ext>
                </a:extLst>
              </a:tr>
              <a:tr h="547575">
                <a:tc>
                  <a:txBody>
                    <a:bodyPr/>
                    <a:lstStyle/>
                    <a:p>
                      <a:pPr marL="0" lvl="0" indent="0" algn="ctr"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Bread</a:t>
                      </a:r>
                      <a:endParaRPr sz="1400" u="none" strike="noStrike" cap="none"/>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solidFill>
                            <a:srgbClr val="3E5C61"/>
                          </a:solidFill>
                          <a:latin typeface="Calibri"/>
                          <a:ea typeface="Calibri"/>
                          <a:cs typeface="Calibri"/>
                          <a:sym typeface="Calibri"/>
                        </a:rPr>
                        <a:t> </a:t>
                      </a: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2"/>
                  </a:ext>
                </a:extLst>
              </a:tr>
              <a:tr h="506600">
                <a:tc>
                  <a:txBody>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Milk</a:t>
                      </a:r>
                      <a:endParaRPr sz="1800">
                        <a:solidFill>
                          <a:schemeClr val="dk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800"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3"/>
                  </a:ext>
                </a:extLst>
              </a:tr>
              <a:tr h="506600">
                <a:tc>
                  <a:txBody>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Night</a:t>
                      </a:r>
                      <a:endParaRPr sz="1800">
                        <a:solidFill>
                          <a:schemeClr val="dk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800"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4"/>
                  </a:ext>
                </a:extLst>
              </a:tr>
              <a:tr h="438250">
                <a:tc>
                  <a:txBody>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School</a:t>
                      </a:r>
                      <a:endParaRPr sz="1800">
                        <a:solidFill>
                          <a:schemeClr val="dk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800"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5"/>
                  </a:ext>
                </a:extLst>
              </a:tr>
              <a:tr h="492925">
                <a:tc>
                  <a:txBody>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Sugar</a:t>
                      </a:r>
                      <a:endParaRPr sz="1800">
                        <a:solidFill>
                          <a:schemeClr val="dk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800" b="1"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lvl="0" indent="0" algn="l" rtl="0">
                        <a:spcBef>
                          <a:spcPts val="0"/>
                        </a:spcBef>
                        <a:spcAft>
                          <a:spcPts val="0"/>
                        </a:spcAft>
                        <a:buNone/>
                      </a:pPr>
                      <a:endParaRPr sz="1400" u="none" strike="noStrike" cap="none">
                        <a:solidFill>
                          <a:srgbClr val="3E5C61"/>
                        </a:solidFill>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800" u="none" strike="noStrike" cap="none">
                        <a:solidFill>
                          <a:srgbClr val="3E5C61"/>
                        </a:solidFill>
                        <a:latin typeface="Calibri"/>
                        <a:ea typeface="Calibri"/>
                        <a:cs typeface="Calibri"/>
                        <a:sym typeface="Calibri"/>
                      </a:endParaRPr>
                    </a:p>
                  </a:txBody>
                  <a:tcPr marL="73025" marR="73025" marT="73025" marB="73025">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ICAP</a:t>
            </a:r>
            <a:endParaRPr b="1" dirty="0"/>
          </a:p>
        </p:txBody>
      </p:sp>
      <p:pic>
        <p:nvPicPr>
          <p:cNvPr id="184" name="Google Shape;184;p35" title="K20 ICAP - Linguistics">
            <a:hlinkClick r:id="rId3"/>
          </p:cNvPr>
          <p:cNvPicPr preferRelativeResize="0"/>
          <p:nvPr/>
        </p:nvPicPr>
        <p:blipFill>
          <a:blip r:embed="rId4">
            <a:alphaModFix/>
          </a:blip>
          <a:stretch>
            <a:fillRect/>
          </a:stretch>
        </p:blipFill>
        <p:spPr>
          <a:xfrm>
            <a:off x="1790200" y="340600"/>
            <a:ext cx="5949750" cy="4462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3-2-1</a:t>
            </a:r>
            <a:endParaRPr b="1" dirty="0"/>
          </a:p>
        </p:txBody>
      </p:sp>
      <p:sp>
        <p:nvSpPr>
          <p:cNvPr id="190" name="Google Shape;190;p36"/>
          <p:cNvSpPr txBox="1">
            <a:spLocks noGrp="1"/>
          </p:cNvSpPr>
          <p:nvPr>
            <p:ph type="body" idx="1"/>
          </p:nvPr>
        </p:nvSpPr>
        <p:spPr>
          <a:prstGeom prst="rect">
            <a:avLst/>
          </a:prstGeom>
        </p:spPr>
        <p:txBody>
          <a:bodyPr spcFirstLastPara="1" wrap="square" lIns="91425" tIns="45700" rIns="91425" bIns="45700" anchor="t" anchorCtr="0">
            <a:normAutofit fontScale="92500" lnSpcReduction="20000"/>
          </a:bodyPr>
          <a:lstStyle/>
          <a:p>
            <a:pPr marL="0" lvl="0" indent="0" algn="l" rtl="0">
              <a:spcBef>
                <a:spcPts val="520"/>
              </a:spcBef>
              <a:spcAft>
                <a:spcPts val="0"/>
              </a:spcAft>
              <a:buNone/>
            </a:pPr>
            <a:endParaRPr dirty="0"/>
          </a:p>
          <a:p>
            <a:pPr marL="457200" lvl="0" indent="-381317" algn="l" rtl="0">
              <a:spcBef>
                <a:spcPts val="520"/>
              </a:spcBef>
              <a:spcAft>
                <a:spcPts val="0"/>
              </a:spcAft>
              <a:buSzPct val="100000"/>
              <a:buChar char="•"/>
            </a:pPr>
            <a:r>
              <a:rPr lang="en" dirty="0"/>
              <a:t>List 3 things you learned from the interview with the linguist. </a:t>
            </a:r>
            <a:endParaRPr dirty="0"/>
          </a:p>
          <a:p>
            <a:pPr marL="457200" lvl="0" indent="-381317" algn="l" rtl="0">
              <a:spcBef>
                <a:spcPts val="520"/>
              </a:spcBef>
              <a:spcAft>
                <a:spcPts val="0"/>
              </a:spcAft>
              <a:buSzPct val="100000"/>
              <a:buChar char="•"/>
            </a:pPr>
            <a:r>
              <a:rPr lang="en" dirty="0"/>
              <a:t>List 2 ways </a:t>
            </a:r>
            <a:r>
              <a:rPr lang="en"/>
              <a:t>you can use </a:t>
            </a:r>
            <a:r>
              <a:rPr lang="en" dirty="0"/>
              <a:t>what you have learned from this interview/lesson in school or in your personal life.</a:t>
            </a:r>
            <a:endParaRPr dirty="0"/>
          </a:p>
          <a:p>
            <a:pPr marL="457200" lvl="0" indent="-381317" algn="l" rtl="0">
              <a:spcBef>
                <a:spcPts val="520"/>
              </a:spcBef>
              <a:spcAft>
                <a:spcPts val="0"/>
              </a:spcAft>
              <a:buSzPct val="100000"/>
              <a:buChar char="•"/>
            </a:pPr>
            <a:r>
              <a:rPr lang="en" dirty="0"/>
              <a:t>Write one question you still have regarding the interview, careers in linguistics, or Greek &amp; Latin roots.</a:t>
            </a:r>
            <a:endParaRPr dirty="0"/>
          </a:p>
        </p:txBody>
      </p:sp>
      <p:pic>
        <p:nvPicPr>
          <p:cNvPr id="191" name="Google Shape;191;p36"/>
          <p:cNvPicPr preferRelativeResize="0"/>
          <p:nvPr/>
        </p:nvPicPr>
        <p:blipFill rotWithShape="1">
          <a:blip r:embed="rId3">
            <a:alphaModFix/>
          </a:blip>
          <a:srcRect t="1399" b="1399"/>
          <a:stretch/>
        </p:blipFill>
        <p:spPr>
          <a:xfrm>
            <a:off x="5652601" y="1415422"/>
            <a:ext cx="3034199" cy="3034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90" name="Google Shape;90;p21"/>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rmAutofit/>
          </a:bodyPr>
          <a:lstStyle/>
          <a:p>
            <a:pPr marL="0" lvl="0" indent="0" algn="l" rtl="0">
              <a:spcBef>
                <a:spcPts val="520"/>
              </a:spcBef>
              <a:spcAft>
                <a:spcPts val="0"/>
              </a:spcAft>
              <a:buNone/>
            </a:pPr>
            <a:r>
              <a:rPr lang="en"/>
              <a:t>Why is learning Greek and Latin roots and affixes valuable?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Lesson Objectives</a:t>
            </a:r>
            <a:endParaRPr/>
          </a:p>
        </p:txBody>
      </p:sp>
      <p:sp>
        <p:nvSpPr>
          <p:cNvPr id="96" name="Google Shape;96;p22"/>
          <p:cNvSpPr txBox="1">
            <a:spLocks noGrp="1"/>
          </p:cNvSpPr>
          <p:nvPr>
            <p:ph type="body" idx="1"/>
          </p:nvPr>
        </p:nvSpPr>
        <p:spPr>
          <a:xfrm>
            <a:off x="530352" y="2058577"/>
            <a:ext cx="7772400" cy="1406518"/>
          </a:xfrm>
          <a:prstGeom prst="rect">
            <a:avLst/>
          </a:prstGeom>
        </p:spPr>
        <p:txBody>
          <a:bodyPr spcFirstLastPara="1" wrap="square" lIns="45700" tIns="45700" rIns="45700" bIns="45700" anchor="t" anchorCtr="0">
            <a:normAutofit fontScale="85000" lnSpcReduction="20000"/>
          </a:bodyPr>
          <a:lstStyle/>
          <a:p>
            <a:pPr marL="457200" lvl="0" indent="-356552" algn="l" rtl="0">
              <a:spcBef>
                <a:spcPts val="520"/>
              </a:spcBef>
              <a:spcAft>
                <a:spcPts val="0"/>
              </a:spcAft>
              <a:buSzPct val="100000"/>
              <a:buChar char="•"/>
            </a:pPr>
            <a:r>
              <a:rPr lang="en" dirty="0"/>
              <a:t>Students use context clues to identify the meaning of a Greek or Latin root/prefix/suffix.</a:t>
            </a:r>
          </a:p>
          <a:p>
            <a:pPr marL="457200" lvl="0" indent="-356552" algn="l" rtl="0">
              <a:spcBef>
                <a:spcPts val="520"/>
              </a:spcBef>
              <a:spcAft>
                <a:spcPts val="0"/>
              </a:spcAft>
              <a:buSzPct val="100000"/>
              <a:buChar char="•"/>
            </a:pPr>
            <a:r>
              <a:rPr lang="en" dirty="0"/>
              <a:t>Students explore linguistic patterns across languages.</a:t>
            </a:r>
          </a:p>
          <a:p>
            <a:pPr marL="457200" lvl="0" indent="-356552" algn="l" rtl="0">
              <a:spcBef>
                <a:spcPts val="520"/>
              </a:spcBef>
              <a:spcAft>
                <a:spcPts val="0"/>
              </a:spcAft>
              <a:buSzPct val="100000"/>
              <a:buChar char="•"/>
            </a:pPr>
            <a:r>
              <a:rPr lang="en" dirty="0"/>
              <a:t>Students examine the role of linguistics in their everday lives.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Bell Ringer</a:t>
            </a:r>
            <a:endParaRPr b="1" dirty="0"/>
          </a:p>
        </p:txBody>
      </p:sp>
      <p:sp>
        <p:nvSpPr>
          <p:cNvPr id="102" name="Google Shape;102;p23"/>
          <p:cNvSpPr txBox="1">
            <a:spLocks noGrp="1"/>
          </p:cNvSpPr>
          <p:nvPr>
            <p:ph type="body" idx="1"/>
          </p:nvPr>
        </p:nvSpPr>
        <p:spPr>
          <a:xfrm>
            <a:off x="457200" y="1317938"/>
            <a:ext cx="2990088" cy="3448200"/>
          </a:xfrm>
          <a:prstGeom prst="rect">
            <a:avLst/>
          </a:prstGeom>
        </p:spPr>
        <p:txBody>
          <a:bodyPr spcFirstLastPara="1" wrap="square" lIns="91425" tIns="45700" rIns="91425" bIns="45700" anchor="t" anchorCtr="0">
            <a:normAutofit lnSpcReduction="10000"/>
          </a:bodyPr>
          <a:lstStyle/>
          <a:p>
            <a:pPr indent="-457200"/>
            <a:r>
              <a:rPr lang="en" dirty="0"/>
              <a:t>As we watch the video, write down 10 things you learned from this video.</a:t>
            </a:r>
            <a:endParaRPr dirty="0"/>
          </a:p>
          <a:p>
            <a:pPr indent="-457200"/>
            <a:r>
              <a:rPr lang="en" dirty="0"/>
              <a:t>What questions do you have about Greek and Latin roots and affixes?</a:t>
            </a:r>
            <a:endParaRPr dirty="0"/>
          </a:p>
        </p:txBody>
      </p:sp>
      <p:pic>
        <p:nvPicPr>
          <p:cNvPr id="103" name="Google Shape;103;p23" descr="Roots and affixes are the keys to unlocking so much of English's vocabulary. For a variety of Fun History Reasons™, many of the roots we use to make words in English are derived from Latin and Greek. Understanding those word-parts can make vocabulary a lot less frustrating and scary.&#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10;&#10;Donate or volunteer today! Donate here: https://www.khanacademy.org/donate?utm_source=youtube&amp;utm_medium=desc &#10;&#10;Volunteer here: https://www.khanacademy.org/contribute?utm_source=youtube&amp;utm_medium=desc&#10;&#10;Attributions:&#10;“crazy feet, sensible shoes” by Curlew licensed under a CC 3.0 Attribution-Noncommercial-NoDerivativeWorks license&#10;&#10;Other sound effects and music from non-copyrighted (Creative Commons Zero license) sources" title="Latin and Greek roots and affixes | Reading | Khan Academy">
            <a:hlinkClick r:id="rId3"/>
          </p:cNvPr>
          <p:cNvPicPr preferRelativeResize="0"/>
          <p:nvPr/>
        </p:nvPicPr>
        <p:blipFill>
          <a:blip r:embed="rId4">
            <a:alphaModFix/>
          </a:blip>
          <a:stretch>
            <a:fillRect/>
          </a:stretch>
        </p:blipFill>
        <p:spPr>
          <a:xfrm>
            <a:off x="3552446" y="1294362"/>
            <a:ext cx="4288536" cy="3216402"/>
          </a:xfrm>
          <a:prstGeom prst="rect">
            <a:avLst/>
          </a:prstGeom>
          <a:noFill/>
          <a:ln>
            <a:noFill/>
          </a:ln>
        </p:spPr>
      </p:pic>
      <p:pic>
        <p:nvPicPr>
          <p:cNvPr id="104" name="Google Shape;104;p23"/>
          <p:cNvPicPr preferRelativeResize="0"/>
          <p:nvPr/>
        </p:nvPicPr>
        <p:blipFill>
          <a:blip r:embed="rId5">
            <a:alphaModFix/>
          </a:blip>
          <a:stretch>
            <a:fillRect/>
          </a:stretch>
        </p:blipFill>
        <p:spPr>
          <a:xfrm>
            <a:off x="7449925" y="168946"/>
            <a:ext cx="1382375" cy="713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24"/>
          <p:cNvSpPr txBox="1">
            <a:spLocks noGrp="1"/>
          </p:cNvSpPr>
          <p:nvPr>
            <p:ph type="body" idx="1"/>
          </p:nvPr>
        </p:nvSpPr>
        <p:spPr>
          <a:prstGeom prst="rect">
            <a:avLst/>
          </a:prstGeom>
        </p:spPr>
        <p:txBody>
          <a:bodyPr spcFirstLastPara="1" wrap="square" lIns="91425" tIns="45700" rIns="91425" bIns="45700" anchor="t" anchorCtr="0">
            <a:normAutofit lnSpcReduction="10000"/>
          </a:bodyPr>
          <a:lstStyle/>
          <a:p>
            <a:r>
              <a:rPr lang="en" dirty="0"/>
              <a:t>Look at each row.</a:t>
            </a:r>
            <a:endParaRPr dirty="0"/>
          </a:p>
          <a:p>
            <a:pPr>
              <a:spcBef>
                <a:spcPts val="0"/>
              </a:spcBef>
            </a:pPr>
            <a:r>
              <a:rPr lang="en" dirty="0"/>
              <a:t>Review the word part in the first column and its examples in the second column.</a:t>
            </a:r>
            <a:endParaRPr dirty="0"/>
          </a:p>
          <a:p>
            <a:pPr lvl="1">
              <a:spcBef>
                <a:spcPts val="0"/>
              </a:spcBef>
              <a:buFont typeface="Wingdings" panose="05000000000000000000" pitchFamily="2" charset="2"/>
              <a:buChar char="§"/>
            </a:pPr>
            <a:r>
              <a:rPr lang="en" sz="2000" dirty="0"/>
              <a:t>What do all of these words have in common? </a:t>
            </a:r>
            <a:endParaRPr sz="2000" dirty="0"/>
          </a:p>
          <a:p>
            <a:pPr lvl="1">
              <a:spcBef>
                <a:spcPts val="0"/>
              </a:spcBef>
              <a:buFont typeface="Wingdings" panose="05000000000000000000" pitchFamily="2" charset="2"/>
              <a:buChar char="§"/>
            </a:pPr>
            <a:r>
              <a:rPr lang="en" sz="2000" dirty="0"/>
              <a:t>What does the word part mean?</a:t>
            </a:r>
            <a:endParaRPr sz="2000" dirty="0"/>
          </a:p>
          <a:p>
            <a:pPr>
              <a:spcBef>
                <a:spcPts val="0"/>
              </a:spcBef>
            </a:pPr>
            <a:r>
              <a:rPr lang="en" dirty="0"/>
              <a:t>Use a dictionary or thesaurus to look up the word examples if they are unfamiliar.</a:t>
            </a:r>
            <a:endParaRPr dirty="0"/>
          </a:p>
          <a:p>
            <a:pPr>
              <a:spcBef>
                <a:spcPts val="0"/>
              </a:spcBef>
            </a:pPr>
            <a:r>
              <a:rPr lang="en" dirty="0"/>
              <a:t>Write the meaning of the word part in the far right column. </a:t>
            </a:r>
            <a:endParaRPr dirty="0"/>
          </a:p>
        </p:txBody>
      </p:sp>
      <p:sp>
        <p:nvSpPr>
          <p:cNvPr id="109" name="Google Shape;109;p24"/>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It's ROOT-imentary Directions</a:t>
            </a:r>
            <a:endParaRPr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5"/>
          <p:cNvSpPr txBox="1">
            <a:spLocks noGrp="1"/>
          </p:cNvSpPr>
          <p:nvPr>
            <p:ph type="body" idx="1"/>
          </p:nvPr>
        </p:nvSpPr>
        <p:spPr>
          <a:xfrm>
            <a:off x="457200" y="2377440"/>
            <a:ext cx="7635240" cy="2366012"/>
          </a:xfrm>
          <a:prstGeom prst="rect">
            <a:avLst/>
          </a:prstGeom>
        </p:spPr>
        <p:txBody>
          <a:bodyPr spcFirstLastPara="1" wrap="square" lIns="91425" tIns="45700" rIns="91425" bIns="45700" anchor="t" anchorCtr="0">
            <a:noAutofit/>
          </a:bodyPr>
          <a:lstStyle/>
          <a:p>
            <a:pPr marL="0" lvl="0" indent="0" algn="l" rtl="0">
              <a:lnSpc>
                <a:spcPct val="95000"/>
              </a:lnSpc>
              <a:spcBef>
                <a:spcPts val="520"/>
              </a:spcBef>
              <a:spcAft>
                <a:spcPts val="0"/>
              </a:spcAft>
              <a:buSzPts val="935"/>
              <a:buNone/>
            </a:pPr>
            <a:r>
              <a:rPr lang="en" sz="1530" b="1" dirty="0"/>
              <a:t>Incredible</a:t>
            </a:r>
            <a:r>
              <a:rPr lang="en" sz="1530" dirty="0"/>
              <a:t> - Impossible to believe</a:t>
            </a:r>
            <a:endParaRPr sz="1530" dirty="0"/>
          </a:p>
          <a:p>
            <a:pPr marL="0" lvl="0" indent="0" algn="l" rtl="0">
              <a:lnSpc>
                <a:spcPct val="95000"/>
              </a:lnSpc>
              <a:spcBef>
                <a:spcPts val="520"/>
              </a:spcBef>
              <a:spcAft>
                <a:spcPts val="0"/>
              </a:spcAft>
              <a:buSzPts val="935"/>
              <a:buNone/>
            </a:pPr>
            <a:r>
              <a:rPr lang="en" sz="1530" b="1" dirty="0"/>
              <a:t>Credible</a:t>
            </a:r>
            <a:r>
              <a:rPr lang="en" sz="1530" dirty="0"/>
              <a:t> - Able to be believed; convincing</a:t>
            </a:r>
            <a:endParaRPr sz="1530" dirty="0"/>
          </a:p>
          <a:p>
            <a:pPr marL="0" lvl="0" indent="0" algn="l" rtl="0">
              <a:lnSpc>
                <a:spcPct val="95000"/>
              </a:lnSpc>
              <a:spcBef>
                <a:spcPts val="520"/>
              </a:spcBef>
              <a:spcAft>
                <a:spcPts val="0"/>
              </a:spcAft>
              <a:buSzPts val="935"/>
              <a:buNone/>
            </a:pPr>
            <a:r>
              <a:rPr lang="en" sz="1530" b="1" dirty="0"/>
              <a:t>Incredulous</a:t>
            </a:r>
            <a:r>
              <a:rPr lang="en" sz="1530" dirty="0"/>
              <a:t> - Unwilling or unable to believe something</a:t>
            </a:r>
            <a:endParaRPr sz="1530" dirty="0"/>
          </a:p>
          <a:p>
            <a:pPr marL="0" lvl="0" indent="0" algn="l" rtl="0">
              <a:lnSpc>
                <a:spcPct val="95000"/>
              </a:lnSpc>
              <a:spcBef>
                <a:spcPts val="520"/>
              </a:spcBef>
              <a:spcAft>
                <a:spcPts val="0"/>
              </a:spcAft>
              <a:buSzPts val="935"/>
              <a:buNone/>
            </a:pPr>
            <a:r>
              <a:rPr lang="en" sz="1530" b="1" dirty="0"/>
              <a:t>Sacred</a:t>
            </a:r>
            <a:r>
              <a:rPr lang="en" sz="1530" dirty="0"/>
              <a:t> - Highly valued and important; entitled to reverence and respect; of or relating to religion</a:t>
            </a:r>
            <a:endParaRPr sz="1530" dirty="0"/>
          </a:p>
          <a:p>
            <a:pPr marL="0" lvl="0" indent="0" algn="l" rtl="0">
              <a:lnSpc>
                <a:spcPct val="95000"/>
              </a:lnSpc>
              <a:spcBef>
                <a:spcPts val="520"/>
              </a:spcBef>
              <a:spcAft>
                <a:spcPts val="0"/>
              </a:spcAft>
              <a:buSzPts val="935"/>
              <a:buNone/>
            </a:pPr>
            <a:r>
              <a:rPr lang="en" sz="1530" b="1" dirty="0"/>
              <a:t>Credit </a:t>
            </a:r>
            <a:r>
              <a:rPr lang="en" sz="1530" dirty="0"/>
              <a:t>- The ability of a customer to obtain goods or services before payment, based on the trust that payment will be made in the future</a:t>
            </a:r>
            <a:endParaRPr sz="1530" dirty="0"/>
          </a:p>
          <a:p>
            <a:pPr marL="0" lvl="0" indent="0" algn="l" rtl="0">
              <a:lnSpc>
                <a:spcPct val="95000"/>
              </a:lnSpc>
              <a:spcBef>
                <a:spcPts val="520"/>
              </a:spcBef>
              <a:spcAft>
                <a:spcPts val="0"/>
              </a:spcAft>
              <a:buSzPts val="935"/>
              <a:buNone/>
            </a:pPr>
            <a:r>
              <a:rPr lang="en" sz="1530" b="1" dirty="0"/>
              <a:t>Accreditations</a:t>
            </a:r>
            <a:r>
              <a:rPr lang="en" sz="1530" dirty="0"/>
              <a:t> - The action or process of officially recognizing someone or something as having a particular status or being qualified to perform a particular activity</a:t>
            </a:r>
            <a:endParaRPr sz="1530" dirty="0"/>
          </a:p>
        </p:txBody>
      </p:sp>
      <p:sp>
        <p:nvSpPr>
          <p:cNvPr id="115" name="Google Shape;115;p25"/>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It's ROOT-imentary! Example:</a:t>
            </a:r>
            <a:endParaRPr b="1" dirty="0"/>
          </a:p>
        </p:txBody>
      </p:sp>
      <p:graphicFrame>
        <p:nvGraphicFramePr>
          <p:cNvPr id="117" name="Google Shape;117;p25"/>
          <p:cNvGraphicFramePr/>
          <p:nvPr>
            <p:extLst>
              <p:ext uri="{D42A27DB-BD31-4B8C-83A1-F6EECF244321}">
                <p14:modId xmlns:p14="http://schemas.microsoft.com/office/powerpoint/2010/main" val="282193969"/>
              </p:ext>
            </p:extLst>
          </p:nvPr>
        </p:nvGraphicFramePr>
        <p:xfrm>
          <a:off x="391176" y="1188780"/>
          <a:ext cx="8093425" cy="1188660"/>
        </p:xfrm>
        <a:graphic>
          <a:graphicData uri="http://schemas.openxmlformats.org/drawingml/2006/table">
            <a:tbl>
              <a:tblPr>
                <a:noFill/>
                <a:tableStyleId>{7376D1FD-0C3B-4277-875F-F10627804A35}</a:tableStyleId>
              </a:tblPr>
              <a:tblGrid>
                <a:gridCol w="1600800">
                  <a:extLst>
                    <a:ext uri="{9D8B030D-6E8A-4147-A177-3AD203B41FA5}">
                      <a16:colId xmlns:a16="http://schemas.microsoft.com/office/drawing/2014/main" val="20000"/>
                    </a:ext>
                  </a:extLst>
                </a:gridCol>
                <a:gridCol w="3794825">
                  <a:extLst>
                    <a:ext uri="{9D8B030D-6E8A-4147-A177-3AD203B41FA5}">
                      <a16:colId xmlns:a16="http://schemas.microsoft.com/office/drawing/2014/main" val="20001"/>
                    </a:ext>
                  </a:extLst>
                </a:gridCol>
                <a:gridCol w="2697800">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sz="1800" b="1">
                          <a:solidFill>
                            <a:schemeClr val="lt1"/>
                          </a:solidFill>
                        </a:rPr>
                        <a:t>Word Part</a:t>
                      </a:r>
                      <a:endParaRPr sz="1800" b="1">
                        <a:solidFill>
                          <a:schemeClr val="lt1"/>
                        </a:solidFill>
                      </a:endParaRPr>
                    </a:p>
                  </a:txBody>
                  <a:tcPr marL="91425" marR="91425" marT="91425" marB="91425">
                    <a:lnB w="9525" cap="flat" cmpd="sng">
                      <a:solidFill>
                        <a:srgbClr val="CCCCCC"/>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sz="1800" b="1" dirty="0">
                          <a:solidFill>
                            <a:schemeClr val="lt1"/>
                          </a:solidFill>
                        </a:rPr>
                        <a:t>Examples</a:t>
                      </a:r>
                      <a:endParaRPr sz="1800" b="1" dirty="0">
                        <a:solidFill>
                          <a:schemeClr val="lt1"/>
                        </a:solidFill>
                      </a:endParaRPr>
                    </a:p>
                  </a:txBody>
                  <a:tcPr marL="91425" marR="91425" marT="91425" marB="91425">
                    <a:lnB w="9525" cap="flat" cmpd="sng">
                      <a:solidFill>
                        <a:srgbClr val="CCCCCC"/>
                      </a:solidFill>
                      <a:prstDash val="solid"/>
                      <a:round/>
                      <a:headEnd type="none" w="sm" len="sm"/>
                      <a:tailEnd type="none" w="sm" len="sm"/>
                    </a:lnB>
                    <a:solidFill>
                      <a:srgbClr val="3E5C61"/>
                    </a:solidFill>
                  </a:tcPr>
                </a:tc>
                <a:tc>
                  <a:txBody>
                    <a:bodyPr/>
                    <a:lstStyle/>
                    <a:p>
                      <a:pPr marL="0" lvl="0" indent="0" algn="ctr" rtl="0">
                        <a:spcBef>
                          <a:spcPts val="0"/>
                        </a:spcBef>
                        <a:spcAft>
                          <a:spcPts val="0"/>
                        </a:spcAft>
                        <a:buNone/>
                      </a:pPr>
                      <a:r>
                        <a:rPr lang="en" sz="1800" b="1">
                          <a:solidFill>
                            <a:schemeClr val="lt1"/>
                          </a:solidFill>
                        </a:rPr>
                        <a:t>Meaning</a:t>
                      </a:r>
                      <a:endParaRPr sz="1800" b="1">
                        <a:solidFill>
                          <a:schemeClr val="lt1"/>
                        </a:solidFill>
                      </a:endParaRPr>
                    </a:p>
                  </a:txBody>
                  <a:tcPr marL="91425" marR="91425" marT="91425" marB="91425">
                    <a:lnB w="9525" cap="flat" cmpd="sng">
                      <a:solidFill>
                        <a:srgbClr val="CCCCCC"/>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 sz="1800" dirty="0">
                          <a:solidFill>
                            <a:schemeClr val="dk2"/>
                          </a:solidFill>
                        </a:rPr>
                        <a:t>Cred-</a:t>
                      </a:r>
                      <a:endParaRPr sz="1800" dirty="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800" dirty="0"/>
                        <a:t>Incredible, Credible, Incredulous, Sacred, Credit, Accreditations</a:t>
                      </a:r>
                      <a:endParaRPr sz="1800" dirty="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t>?</a:t>
                      </a:r>
                      <a:endParaRPr sz="1800" dirty="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6"/>
          <p:cNvSpPr txBox="1">
            <a:spLocks noGrp="1"/>
          </p:cNvSpPr>
          <p:nvPr>
            <p:ph type="body" idx="1"/>
          </p:nvPr>
        </p:nvSpPr>
        <p:spPr>
          <a:prstGeom prst="rect">
            <a:avLst/>
          </a:prstGeom>
        </p:spPr>
        <p:txBody>
          <a:bodyPr spcFirstLastPara="1" wrap="square" lIns="91425" tIns="45700" rIns="91425" bIns="45700" anchor="t" anchorCtr="0">
            <a:normAutofit fontScale="92500"/>
          </a:bodyPr>
          <a:lstStyle/>
          <a:p>
            <a:pPr marL="457200" lvl="0" indent="-393700" algn="l" rtl="0">
              <a:spcBef>
                <a:spcPts val="520"/>
              </a:spcBef>
              <a:spcAft>
                <a:spcPts val="0"/>
              </a:spcAft>
              <a:buSzPts val="2600"/>
              <a:buChar char="•"/>
            </a:pPr>
            <a:r>
              <a:rPr lang="en" dirty="0"/>
              <a:t>Work with a partner to complete the handout.</a:t>
            </a:r>
            <a:endParaRPr dirty="0"/>
          </a:p>
          <a:p>
            <a:pPr marL="457200" lvl="0" indent="-393700" algn="l" rtl="0">
              <a:spcBef>
                <a:spcPts val="0"/>
              </a:spcBef>
              <a:spcAft>
                <a:spcPts val="0"/>
              </a:spcAft>
              <a:buSzPts val="2600"/>
              <a:buChar char="•"/>
            </a:pPr>
            <a:r>
              <a:rPr lang="en" dirty="0"/>
              <a:t>Review the word part in the first column and its examples in the second column.</a:t>
            </a:r>
            <a:endParaRPr dirty="0"/>
          </a:p>
          <a:p>
            <a:pPr lvl="1" algn="l" rtl="0">
              <a:spcBef>
                <a:spcPts val="0"/>
              </a:spcBef>
              <a:spcAft>
                <a:spcPts val="0"/>
              </a:spcAft>
              <a:buSzPts val="1530"/>
              <a:buFont typeface="Wingdings" panose="05000000000000000000" pitchFamily="2" charset="2"/>
              <a:buChar char="§"/>
            </a:pPr>
            <a:r>
              <a:rPr lang="en" sz="2200" dirty="0"/>
              <a:t>What do all of these words have in common? </a:t>
            </a:r>
            <a:endParaRPr sz="2200" dirty="0"/>
          </a:p>
          <a:p>
            <a:pPr lvl="1" algn="l" rtl="0">
              <a:spcBef>
                <a:spcPts val="0"/>
              </a:spcBef>
              <a:spcAft>
                <a:spcPts val="0"/>
              </a:spcAft>
              <a:buSzPts val="1530"/>
              <a:buFont typeface="Wingdings" panose="05000000000000000000" pitchFamily="2" charset="2"/>
              <a:buChar char="§"/>
            </a:pPr>
            <a:r>
              <a:rPr lang="en" sz="2200" dirty="0"/>
              <a:t>What does the word part mean?</a:t>
            </a:r>
            <a:endParaRPr sz="2200" dirty="0"/>
          </a:p>
          <a:p>
            <a:pPr marL="457200" lvl="0" indent="-393700" algn="l" rtl="0">
              <a:spcBef>
                <a:spcPts val="0"/>
              </a:spcBef>
              <a:spcAft>
                <a:spcPts val="0"/>
              </a:spcAft>
              <a:buSzPts val="2600"/>
              <a:buChar char="•"/>
            </a:pPr>
            <a:r>
              <a:rPr lang="en" dirty="0"/>
              <a:t>Use a dictionary or thesaurus to look up the word examples if they are unfamiliar.</a:t>
            </a:r>
            <a:endParaRPr dirty="0"/>
          </a:p>
          <a:p>
            <a:pPr marL="457200" lvl="0" indent="-393700" algn="l" rtl="0">
              <a:spcBef>
                <a:spcPts val="0"/>
              </a:spcBef>
              <a:spcAft>
                <a:spcPts val="0"/>
              </a:spcAft>
              <a:buSzPts val="2600"/>
              <a:buChar char="•"/>
            </a:pPr>
            <a:r>
              <a:rPr lang="en" dirty="0"/>
              <a:t>Write the meaning of the word part in the far right column. </a:t>
            </a:r>
            <a:endParaRPr dirty="0"/>
          </a:p>
          <a:p>
            <a:pPr marL="457200" lvl="0" indent="-393700" algn="l" rtl="0">
              <a:spcBef>
                <a:spcPts val="0"/>
              </a:spcBef>
              <a:spcAft>
                <a:spcPts val="0"/>
              </a:spcAft>
              <a:buSzPts val="2600"/>
              <a:buChar char="•"/>
            </a:pPr>
            <a:r>
              <a:rPr lang="en" dirty="0"/>
              <a:t>We will spend 15 minutes on this activity.</a:t>
            </a:r>
            <a:endParaRPr dirty="0"/>
          </a:p>
        </p:txBody>
      </p:sp>
      <p:sp>
        <p:nvSpPr>
          <p:cNvPr id="122" name="Google Shape;122;p26"/>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It's ROOT-imentary</a:t>
            </a:r>
            <a:r>
              <a:rPr lang="en" dirty="0"/>
              <a: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27"/>
          <p:cNvSpPr txBox="1">
            <a:spLocks noGrp="1"/>
          </p:cNvSpPr>
          <p:nvPr>
            <p:ph type="body" idx="1"/>
          </p:nvPr>
        </p:nvSpPr>
        <p:spPr>
          <a:xfrm>
            <a:off x="457200" y="1309352"/>
            <a:ext cx="5687568"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 dirty="0"/>
              <a:t>Create a vocabulary acrostic word puzzle using the word part assigned.</a:t>
            </a:r>
            <a:endParaRPr dirty="0"/>
          </a:p>
          <a:p>
            <a:pPr marL="457200" lvl="0" indent="-381317" algn="l" rtl="0">
              <a:spcBef>
                <a:spcPts val="520"/>
              </a:spcBef>
              <a:spcAft>
                <a:spcPts val="0"/>
              </a:spcAft>
              <a:buSzPct val="100000"/>
              <a:buChar char="•"/>
            </a:pPr>
            <a:r>
              <a:rPr lang="en" dirty="0"/>
              <a:t>Write the word part and its meaning at the top of the paper. </a:t>
            </a:r>
            <a:endParaRPr dirty="0"/>
          </a:p>
          <a:p>
            <a:pPr marL="457200" lvl="0" indent="-381317" algn="l" rtl="0">
              <a:spcBef>
                <a:spcPts val="520"/>
              </a:spcBef>
              <a:spcAft>
                <a:spcPts val="0"/>
              </a:spcAft>
              <a:buSzPct val="100000"/>
              <a:buChar char="•"/>
            </a:pPr>
            <a:r>
              <a:rPr lang="en" dirty="0"/>
              <a:t>Write the word part vertically on the left side of the paper.</a:t>
            </a:r>
            <a:endParaRPr dirty="0"/>
          </a:p>
          <a:p>
            <a:pPr marL="457200" lvl="0" indent="-381317" algn="l" rtl="0">
              <a:spcBef>
                <a:spcPts val="520"/>
              </a:spcBef>
              <a:spcAft>
                <a:spcPts val="0"/>
              </a:spcAft>
              <a:buSzPct val="100000"/>
              <a:buChar char="•"/>
            </a:pPr>
            <a:r>
              <a:rPr lang="en" dirty="0"/>
              <a:t>Explain the meaning of the word part with examples that begin with the letters that make up the word part.</a:t>
            </a:r>
            <a:endParaRPr dirty="0"/>
          </a:p>
        </p:txBody>
      </p:sp>
      <p:sp>
        <p:nvSpPr>
          <p:cNvPr id="128" name="Google Shape;128;p27"/>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b="1" dirty="0"/>
              <a:t>Root of the Matter: Vocabulary Acrostics</a:t>
            </a:r>
            <a:endParaRPr b="1" dirty="0"/>
          </a:p>
        </p:txBody>
      </p:sp>
      <p:pic>
        <p:nvPicPr>
          <p:cNvPr id="130" name="Google Shape;130;p27"/>
          <p:cNvPicPr preferRelativeResize="0"/>
          <p:nvPr/>
        </p:nvPicPr>
        <p:blipFill>
          <a:blip r:embed="rId3">
            <a:alphaModFix/>
          </a:blip>
          <a:stretch>
            <a:fillRect/>
          </a:stretch>
        </p:blipFill>
        <p:spPr>
          <a:xfrm>
            <a:off x="5971836" y="1387990"/>
            <a:ext cx="3034199" cy="3034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A0C82-E415-3FD6-7236-7C1A75240C02}"/>
              </a:ext>
            </a:extLst>
          </p:cNvPr>
          <p:cNvSpPr>
            <a:spLocks noGrp="1"/>
          </p:cNvSpPr>
          <p:nvPr>
            <p:ph type="title"/>
          </p:nvPr>
        </p:nvSpPr>
        <p:spPr/>
        <p:txBody>
          <a:bodyPr>
            <a:normAutofit/>
          </a:bodyPr>
          <a:lstStyle/>
          <a:p>
            <a:r>
              <a:rPr lang="en-US" sz="2800" b="1" dirty="0"/>
              <a:t>Root of the Matter: Vocabulary Acrostics Example</a:t>
            </a:r>
          </a:p>
        </p:txBody>
      </p:sp>
      <p:sp>
        <p:nvSpPr>
          <p:cNvPr id="2" name="Text Placeholder 1">
            <a:extLst>
              <a:ext uri="{FF2B5EF4-FFF2-40B4-BE49-F238E27FC236}">
                <a16:creationId xmlns:a16="http://schemas.microsoft.com/office/drawing/2014/main" id="{22194FCC-60B8-8E60-60CF-0A592544A6AF}"/>
              </a:ext>
            </a:extLst>
          </p:cNvPr>
          <p:cNvSpPr>
            <a:spLocks noGrp="1"/>
          </p:cNvSpPr>
          <p:nvPr>
            <p:ph type="body" idx="4294967295"/>
          </p:nvPr>
        </p:nvSpPr>
        <p:spPr>
          <a:xfrm>
            <a:off x="209335" y="1311610"/>
            <a:ext cx="4038600" cy="3448050"/>
          </a:xfrm>
        </p:spPr>
        <p:txBody>
          <a:bodyPr>
            <a:normAutofit/>
          </a:bodyPr>
          <a:lstStyle/>
          <a:p>
            <a:r>
              <a:rPr lang="en-US" b="1" dirty="0"/>
              <a:t>Root: </a:t>
            </a:r>
            <a:r>
              <a:rPr lang="en-US" dirty="0"/>
              <a:t>PATH</a:t>
            </a:r>
          </a:p>
          <a:p>
            <a:r>
              <a:rPr lang="en-US" b="1" dirty="0"/>
              <a:t>Origin: </a:t>
            </a:r>
            <a:r>
              <a:rPr lang="en-US" dirty="0"/>
              <a:t>Greek​</a:t>
            </a:r>
          </a:p>
          <a:p>
            <a:r>
              <a:rPr lang="en-US" b="1" dirty="0"/>
              <a:t>Meaning: </a:t>
            </a:r>
            <a:r>
              <a:rPr lang="en-US" u="sng" dirty="0"/>
              <a:t>Feeling</a:t>
            </a:r>
            <a:r>
              <a:rPr lang="en-US" dirty="0"/>
              <a:t> or disease​</a:t>
            </a:r>
          </a:p>
          <a:p>
            <a:r>
              <a:rPr lang="en-US" b="1" dirty="0"/>
              <a:t>Examples: </a:t>
            </a:r>
            <a:r>
              <a:rPr lang="en-US" dirty="0"/>
              <a:t>Sympathy, apathy, empathy, sociopath, pathological​</a:t>
            </a:r>
          </a:p>
        </p:txBody>
      </p:sp>
      <p:sp>
        <p:nvSpPr>
          <p:cNvPr id="4" name="Text Placeholder 3">
            <a:extLst>
              <a:ext uri="{FF2B5EF4-FFF2-40B4-BE49-F238E27FC236}">
                <a16:creationId xmlns:a16="http://schemas.microsoft.com/office/drawing/2014/main" id="{C16D77A4-B574-AE5D-CA8B-5B66ED296C2B}"/>
              </a:ext>
            </a:extLst>
          </p:cNvPr>
          <p:cNvSpPr>
            <a:spLocks noGrp="1"/>
          </p:cNvSpPr>
          <p:nvPr>
            <p:ph type="body" idx="4294967295"/>
          </p:nvPr>
        </p:nvSpPr>
        <p:spPr>
          <a:xfrm>
            <a:off x="4079102" y="1246063"/>
            <a:ext cx="4715982" cy="3205621"/>
          </a:xfrm>
        </p:spPr>
        <p:txBody>
          <a:bodyPr>
            <a:normAutofit/>
          </a:bodyPr>
          <a:lstStyle/>
          <a:p>
            <a:pPr marL="63500" indent="0" algn="l" rtl="0" fontAlgn="base">
              <a:buNone/>
            </a:pPr>
            <a:r>
              <a:rPr lang="en-US" b="1" i="0" u="none" strike="noStrike" dirty="0">
                <a:solidFill>
                  <a:srgbClr val="000000"/>
                </a:solidFill>
                <a:effectLst/>
                <a:latin typeface="Calibri" panose="020F0502020204030204" pitchFamily="34" charset="0"/>
              </a:rPr>
              <a:t>P</a:t>
            </a:r>
            <a:r>
              <a:rPr lang="en-US" b="0" i="0" u="none" strike="noStrike" dirty="0">
                <a:solidFill>
                  <a:srgbClr val="000000"/>
                </a:solidFill>
                <a:effectLst/>
                <a:latin typeface="Calibri" panose="020F0502020204030204" pitchFamily="34" charset="0"/>
              </a:rPr>
              <a:t>assion</a:t>
            </a:r>
            <a:r>
              <a:rPr lang="en-US" sz="4400" b="0" i="0" dirty="0">
                <a:solidFill>
                  <a:srgbClr val="000000"/>
                </a:solidFill>
                <a:effectLst/>
                <a:latin typeface="Calibri" panose="020F0502020204030204" pitchFamily="34" charset="0"/>
              </a:rPr>
              <a:t>​</a:t>
            </a:r>
            <a:endParaRPr lang="en-US" sz="4400" b="0" i="0" dirty="0">
              <a:solidFill>
                <a:srgbClr val="000000"/>
              </a:solidFill>
              <a:effectLst/>
              <a:latin typeface="Segoe UI" panose="020B0502040204020203" pitchFamily="34" charset="0"/>
            </a:endParaRPr>
          </a:p>
          <a:p>
            <a:pPr marL="63500" indent="0" algn="l" rtl="0" fontAlgn="base">
              <a:buNone/>
            </a:pPr>
            <a:r>
              <a:rPr lang="en-US" b="1" i="0" u="none" strike="noStrike" dirty="0">
                <a:solidFill>
                  <a:srgbClr val="000000"/>
                </a:solidFill>
                <a:effectLst/>
                <a:latin typeface="Calibri" panose="020F0502020204030204" pitchFamily="34" charset="0"/>
              </a:rPr>
              <a:t>A</a:t>
            </a:r>
            <a:r>
              <a:rPr lang="en-US" b="0" i="0" u="none" strike="noStrike" dirty="0">
                <a:solidFill>
                  <a:srgbClr val="000000"/>
                </a:solidFill>
                <a:effectLst/>
                <a:latin typeface="Calibri" panose="020F0502020204030204" pitchFamily="34" charset="0"/>
              </a:rPr>
              <a:t>lways changing and evolving</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63500" indent="0" algn="l" rtl="0" fontAlgn="base">
              <a:buNone/>
            </a:pPr>
            <a:r>
              <a:rPr lang="en-US" b="1" i="0" u="none" strike="noStrike" dirty="0">
                <a:solidFill>
                  <a:srgbClr val="000000"/>
                </a:solidFill>
                <a:effectLst/>
                <a:latin typeface="Calibri" panose="020F0502020204030204" pitchFamily="34" charset="0"/>
              </a:rPr>
              <a:t>T</a:t>
            </a:r>
            <a:r>
              <a:rPr lang="en-US" b="0" i="0" u="none" strike="noStrike" dirty="0">
                <a:solidFill>
                  <a:srgbClr val="000000"/>
                </a:solidFill>
                <a:effectLst/>
                <a:latin typeface="Calibri" panose="020F0502020204030204" pitchFamily="34" charset="0"/>
              </a:rPr>
              <a:t>ies back to your mental state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63500" indent="0" algn="l" rtl="0" fontAlgn="base">
              <a:buNone/>
            </a:pPr>
            <a:r>
              <a:rPr lang="en-US" b="1" i="0" u="none" strike="noStrike" dirty="0">
                <a:solidFill>
                  <a:srgbClr val="000000"/>
                </a:solidFill>
                <a:effectLst/>
                <a:latin typeface="Calibri" panose="020F0502020204030204" pitchFamily="34" charset="0"/>
              </a:rPr>
              <a:t>H</a:t>
            </a:r>
            <a:r>
              <a:rPr lang="en-US" b="0" i="0" u="none" strike="noStrike" dirty="0">
                <a:solidFill>
                  <a:srgbClr val="000000"/>
                </a:solidFill>
                <a:effectLst/>
                <a:latin typeface="Calibri" panose="020F0502020204030204" pitchFamily="34" charset="0"/>
              </a:rPr>
              <a:t>appiness</a:t>
            </a:r>
            <a:r>
              <a:rPr lang="en-US" sz="2800" b="0" i="0" u="none" strike="noStrike"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endParaRPr lang="en-US" dirty="0"/>
          </a:p>
        </p:txBody>
      </p:sp>
      <p:pic>
        <p:nvPicPr>
          <p:cNvPr id="1028" name="Picture 4">
            <a:extLst>
              <a:ext uri="{FF2B5EF4-FFF2-40B4-BE49-F238E27FC236}">
                <a16:creationId xmlns:a16="http://schemas.microsoft.com/office/drawing/2014/main" id="{B67B1585-4FB1-1088-206E-C9EF430CD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395" y="3130581"/>
            <a:ext cx="2097157" cy="170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68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833</Words>
  <Application>Microsoft Office PowerPoint</Application>
  <PresentationFormat>On-screen Show (16:9)</PresentationFormat>
  <Paragraphs>134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Noto Sans Symbols</vt:lpstr>
      <vt:lpstr>Segoe UI</vt:lpstr>
      <vt:lpstr>Wingdings</vt:lpstr>
      <vt:lpstr>LEARN theme</vt:lpstr>
      <vt:lpstr>The Root of It Is . . .</vt:lpstr>
      <vt:lpstr>Essential Question</vt:lpstr>
      <vt:lpstr>Lesson Objectives</vt:lpstr>
      <vt:lpstr>Bell Ringer</vt:lpstr>
      <vt:lpstr>It's ROOT-imentary Directions</vt:lpstr>
      <vt:lpstr>It's ROOT-imentary! Example:</vt:lpstr>
      <vt:lpstr>It's ROOT-imentary!</vt:lpstr>
      <vt:lpstr>Root of the Matter: Vocabulary Acrostics</vt:lpstr>
      <vt:lpstr>Root of the Matter: Vocabulary Acrostics Example</vt:lpstr>
      <vt:lpstr>Root of the Matter: Vocabulary Acrostics Example</vt:lpstr>
      <vt:lpstr>Root of the Matter: Vocabulary Acrostics</vt:lpstr>
      <vt:lpstr>PowerPoint Presentation</vt:lpstr>
      <vt:lpstr>PowerPoint Presentation</vt:lpstr>
      <vt:lpstr>Put Down Those Roots: Card Matching</vt:lpstr>
      <vt:lpstr>Put Down Those Roots: Card Matching</vt:lpstr>
      <vt:lpstr>ICAP</vt:lpstr>
      <vt:lpstr>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Root of It Is . . .</dc:title>
  <dc:creator>profe</dc:creator>
  <cp:lastModifiedBy>McLeod Porter, Delma</cp:lastModifiedBy>
  <cp:revision>7</cp:revision>
  <dcterms:modified xsi:type="dcterms:W3CDTF">2023-03-24T13:06:48Z</dcterms:modified>
</cp:coreProperties>
</file>