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nstanti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nstantia-regular.fntdata"/><Relationship Id="rId21" Type="http://schemas.openxmlformats.org/officeDocument/2006/relationships/slide" Target="slides/slide16.xml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exels.com/photo/happy-multiracial-couple-hugging-on-waterfront-while-having-romantic-date-in-city-3775605/" TargetMode="External"/><Relationship Id="rId3" Type="http://schemas.openxmlformats.org/officeDocument/2006/relationships/hyperlink" Target="https://www.pexels.com/photo/happy-multiracial-couple-hugging-on-waterfront-while-having-romantic-date-in-city-3775605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ef050d85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ef050d8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ef050d8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ef050d8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029aa490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029aa49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ef050d85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ef050d85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029aa490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029aa49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a303bccc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4a303bccc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a303bccc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a303bccc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fc65f7bf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fc65f7bf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(2008). </a:t>
            </a:r>
            <a:r>
              <a:rPr i="1" lang="en">
                <a:solidFill>
                  <a:schemeClr val="dk1"/>
                </a:solidFill>
              </a:rPr>
              <a:t>YouTube</a:t>
            </a:r>
            <a:r>
              <a:rPr lang="en">
                <a:solidFill>
                  <a:schemeClr val="dk1"/>
                </a:solidFill>
              </a:rPr>
              <a:t>. Retrieved August 3, 2022, from https://youtu.be/IO9d2PpP7tQ.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fc65f7bf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fc65f7bf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fc65f7bf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fc65f7bf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ef050d8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ef050d8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Hammond, L. (2010). </a:t>
            </a:r>
            <a:r>
              <a:rPr i="1" lang="en">
                <a:solidFill>
                  <a:schemeClr val="dk1"/>
                </a:solidFill>
              </a:rPr>
              <a:t>Insomnia.</a:t>
            </a:r>
            <a:r>
              <a:rPr lang="en">
                <a:solidFill>
                  <a:schemeClr val="dk1"/>
                </a:solidFill>
              </a:rPr>
              <a:t> Flickr. Retrieved July 28, 2022, from https://www.flickr.com/photos/sleepyjeanie/5738474150.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a303bcc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14a303bcc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Image source: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https://www.pexels.com/photo/happy-multiracial-couple-hugging-on-waterfront-while-having-romantic-date-in-city-3775605/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a303bcc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14a303bccc5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029aa49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029aa49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ef050d8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ef050d8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8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883" lvl="1" marL="914400" marR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b="0" i="0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861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9562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8607" lvl="2" marL="1371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813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8129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97179" lvl="6" marL="3200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4325" lvl="7" marL="3657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4325" lvl="8" marL="4114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97179" lvl="6" marL="3200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4325" lvl="7" marL="3657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4325" lvl="8" marL="4114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4289" lvl="3" marL="1828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4289" lvl="3" marL="1828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4" type="body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6.png"/><Relationship Id="rId5" Type="http://schemas.openxmlformats.org/officeDocument/2006/relationships/hyperlink" Target="http://www.youtube.com/watch?v=hHqmk_9XVR0" TargetMode="External"/><Relationship Id="rId6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IO9d2PpP7tQ" TargetMode="External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5" Type="http://schemas.openxmlformats.org/officeDocument/2006/relationships/hyperlink" Target="http://www.youtube.com/watch?v=KUqHWMUljSw" TargetMode="External"/><Relationship Id="rId6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Gift of the Magi </a:t>
            </a:r>
            <a:endParaRPr/>
          </a:p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Madeline Hunter Lesson Version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Update the </a:t>
            </a:r>
            <a:r>
              <a:rPr lang="en"/>
              <a:t>Sentence!</a:t>
            </a:r>
            <a:endParaRPr/>
          </a:p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“</a:t>
            </a:r>
            <a:r>
              <a:rPr lang="en" sz="2000" strike="sngStrike"/>
              <a:t>Jim, darling</a:t>
            </a:r>
            <a:r>
              <a:rPr lang="en" sz="2000"/>
              <a:t> </a:t>
            </a:r>
            <a:r>
              <a:rPr b="1" lang="en" sz="2000">
                <a:solidFill>
                  <a:srgbClr val="980000"/>
                </a:solidFill>
              </a:rPr>
              <a:t>Honey</a:t>
            </a:r>
            <a:r>
              <a:rPr lang="en" sz="2000"/>
              <a:t>,” she cried, “don’t look at me </a:t>
            </a:r>
            <a:r>
              <a:rPr lang="en" sz="2000" strike="sngStrike"/>
              <a:t>that way</a:t>
            </a:r>
            <a:r>
              <a:rPr lang="en" sz="2000"/>
              <a:t> </a:t>
            </a:r>
            <a:r>
              <a:rPr b="1" lang="en" sz="2000">
                <a:solidFill>
                  <a:srgbClr val="980000"/>
                </a:solidFill>
              </a:rPr>
              <a:t>like that</a:t>
            </a:r>
            <a:r>
              <a:rPr lang="en" sz="2000"/>
              <a:t>. </a:t>
            </a:r>
            <a:r>
              <a:rPr lang="en" sz="2000" strike="sngStrike"/>
              <a:t>I had my hair cut off and sold because I couldn’t have lived through Christmas without giving you a present.</a:t>
            </a:r>
            <a:r>
              <a:rPr lang="en" sz="2000"/>
              <a:t>  </a:t>
            </a:r>
            <a:r>
              <a:rPr b="1" lang="en" sz="2000">
                <a:solidFill>
                  <a:srgbClr val="980000"/>
                </a:solidFill>
              </a:rPr>
              <a:t>I had to sell my wedding ring.  I just couldn't stand not getting you a present for Valentine’s Day</a:t>
            </a:r>
            <a:r>
              <a:rPr lang="en" sz="2000"/>
              <a:t>. </a:t>
            </a:r>
            <a:r>
              <a:rPr lang="en" sz="2000" strike="sngStrike"/>
              <a:t>It’ll grow out again—you won’t mind, will you? I just had to do it. My hair grows awfully fast.</a:t>
            </a:r>
            <a:r>
              <a:rPr lang="en" sz="2000"/>
              <a:t> </a:t>
            </a:r>
            <a:r>
              <a:rPr b="1" lang="en" sz="2000">
                <a:solidFill>
                  <a:srgbClr val="980000"/>
                </a:solidFill>
              </a:rPr>
              <a:t>We can get a silicone wedding band that’s cheaper for now.</a:t>
            </a:r>
            <a:r>
              <a:rPr lang="en" sz="2000"/>
              <a:t> </a:t>
            </a:r>
            <a:r>
              <a:rPr lang="en" sz="2000" strike="sngStrike"/>
              <a:t>Say ‘Merry Christmas!’ Jim, and let’s be happy. You don’t know what a nice—what a beautiful, nice gift I’ve got for you.</a:t>
            </a:r>
            <a:r>
              <a:rPr lang="en" sz="2000"/>
              <a:t> </a:t>
            </a:r>
            <a:r>
              <a:rPr b="1" lang="en" sz="2000">
                <a:solidFill>
                  <a:srgbClr val="980000"/>
                </a:solidFill>
              </a:rPr>
              <a:t>Say, ‘Happy Valentine’s Day!’ Jim, and let’s just enjoy our night.  I can’t wait to give you your gift.”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Sentence</a:t>
            </a:r>
            <a:endParaRPr/>
          </a:p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“Honey,” she cried, “don’t look at me like that.  I had to sell my wedding ring. I just couldn’t stand not getting you a present for Valentine’s Day.  We can get a silicone wedding band that’s cheaper for now.  It was too big of a ring for me anyways so I just had to do it . Say, ‘Happy Valentine’s Day!’ Jim, and let’s just enjoy our night.  I can’t wait to give you your gift.”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Doing and Why?</a:t>
            </a:r>
            <a:endParaRPr/>
          </a:p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Let’s make revisions together!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What revisions do we want to?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Why are we making these revisions?</a:t>
            </a:r>
            <a:endParaRPr/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64" y="1537874"/>
            <a:ext cx="3162836" cy="3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Sentence</a:t>
            </a:r>
            <a:endParaRPr/>
          </a:p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Jim drew a package from his overcoat pocket and threw it upon the table. “Don’t make any mistake, Dell,” he said, “about me. I don’t think there’s anything in the way of a haircut or a shave or a shampoo that could make me like my girl any less. But if you’ll unwrap that package you may see why you had me going a while at first.” White fingers and nimble tore at the string and paper. And then an ecstatic scream of joy; and then, alas! a quick feminine change to hysterical tears and wails, necessitating the immediate employment of all the comforting powers of the lord of the flat.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Doing and Why?</a:t>
            </a:r>
            <a:endParaRPr/>
          </a:p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Time to give it a try on your own!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What revisions do you want to?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Why are you making these revisions?</a:t>
            </a:r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64" y="1537874"/>
            <a:ext cx="3162836" cy="3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419113" y="390981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you think this couple is feeling? </a:t>
            </a:r>
            <a:endParaRPr/>
          </a:p>
        </p:txBody>
      </p:sp>
      <p:pic>
        <p:nvPicPr>
          <p:cNvPr id="164" name="Google Shape;1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026" y="631849"/>
            <a:ext cx="4925950" cy="32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2"/>
            <a:ext cx="9144001" cy="51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 title="Classroom Engagement Day 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5475" y="859275"/>
            <a:ext cx="6385700" cy="3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7866"/>
            <a:ext cx="6140281" cy="345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902"/>
            <a:ext cx="9144001" cy="514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wwBeTheAnswer.ca or 1-800-605-4375 for more info" id="78" name="Google Shape;78;p19" title="Sarah McLachlan SPCA Commerc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Questions</a:t>
            </a:r>
            <a:endParaRPr/>
          </a:p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What motivates people to take action?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we determine selfless actions?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Students will be able to:</a:t>
            </a:r>
            <a:endParaRPr/>
          </a:p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Understand character motivation.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Translate character’s motivations from “The Gift of the Magi,” into a written present day situation.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Gift of the Magi” by O. Henry</a:t>
            </a:r>
            <a:endParaRPr/>
          </a:p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read the story, highlight examples of character motivation.</a:t>
            </a:r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537875"/>
            <a:ext cx="3421599" cy="229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419113" y="390981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you think this couple is feeling? </a:t>
            </a:r>
            <a:endParaRPr/>
          </a:p>
        </p:txBody>
      </p:sp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026" y="631849"/>
            <a:ext cx="4925950" cy="32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2"/>
            <a:ext cx="9144001" cy="51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 title="Classroom Engagement Day 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8700" y="904675"/>
            <a:ext cx="6505500" cy="3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>
                <a:highlight>
                  <a:srgbClr val="00FFFF"/>
                </a:highlight>
              </a:rPr>
              <a:t>&lt;include QR and bit.ly for survey&gt;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11" name="Google Shape;111;p2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Survey</a:t>
            </a:r>
            <a:endParaRPr/>
          </a:p>
        </p:txBody>
      </p:sp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"/>
            <a:ext cx="9144001" cy="51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902"/>
            <a:ext cx="9144001" cy="514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Doing and Why?</a:t>
            </a:r>
            <a:endParaRPr/>
          </a:p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Listen and follow along to the revisions made to the sentence.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What revisions are being made?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Why are these revisions being made?</a:t>
            </a:r>
            <a:endParaRPr/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64" y="1537874"/>
            <a:ext cx="3162836" cy="3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</a:t>
            </a:r>
            <a:r>
              <a:rPr lang="en"/>
              <a:t> Sentence</a:t>
            </a:r>
            <a:endParaRPr/>
          </a:p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“Jim, darling,” she cried, “don’t look at me that way. I had my hair cut off and sold because I couldn’t have lived through Christmas without giving you a present. It’ll grow out again—you won’t mind, will you? I just had to do it. My hair grows awfully fast. Say ‘Merry Christmas!’ Jim, and let’s be happy. You don’t know what a nice—what a beautiful, nice gift I’ve got for you.”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