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 id="2147483666" r:id="rId3"/>
    <p:sldMasterId id="2147483683" r:id="rId4"/>
  </p:sldMasterIdLst>
  <p:notesMasterIdLst>
    <p:notesMasterId r:id="rId6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316" r:id="rId36"/>
    <p:sldId id="317" r:id="rId37"/>
    <p:sldId id="314" r:id="rId38"/>
    <p:sldId id="289" r:id="rId39"/>
    <p:sldId id="290" r:id="rId40"/>
    <p:sldId id="291" r:id="rId41"/>
    <p:sldId id="315"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287" r:id="rId63"/>
    <p:sldId id="288" r:id="rId64"/>
  </p:sldIdLst>
  <p:sldSz cx="9144000" cy="5143500" type="screen16x9"/>
  <p:notesSz cx="6858000" cy="9144000"/>
  <p:embeddedFontLst>
    <p:embeddedFont>
      <p:font typeface="Calibri" panose="020F0502020204030204" pitchFamily="34" charset="0"/>
      <p:regular r:id="rId66"/>
      <p:bold r:id="rId67"/>
      <p:italic r:id="rId68"/>
      <p:boldItalic r:id="rId69"/>
    </p:embeddedFont>
    <p:embeddedFont>
      <p:font typeface="Constantia" panose="02030602050306030303" pitchFamily="18" charset="0"/>
      <p:regular r:id="rId70"/>
      <p:bold r:id="rId71"/>
      <p:italic r:id="rId72"/>
      <p:boldItalic r:id="rId73"/>
    </p:embeddedFont>
    <p:embeddedFont>
      <p:font typeface="Georgia" panose="02040502050405020303" pitchFamily="18"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gT/Xw9tqfB92GI44MUHPjkOP3Z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3"/>
  </p:normalViewPr>
  <p:slideViewPr>
    <p:cSldViewPr snapToGrid="0" showGuides="1">
      <p:cViewPr varScale="1">
        <p:scale>
          <a:sx n="154" d="100"/>
          <a:sy n="154" d="100"/>
        </p:scale>
        <p:origin x="98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3.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9.fntdata"/><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7.fntdata"/><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5.fntdata"/><Relationship Id="rId75"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openxmlformats.org/officeDocument/2006/relationships/font" Target="fonts/font8.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1.fntdata"/><Relationship Id="rId7" Type="http://schemas.openxmlformats.org/officeDocument/2006/relationships/slide" Target="slides/slide3.xml"/><Relationship Id="rId71" Type="http://schemas.openxmlformats.org/officeDocument/2006/relationships/font" Target="fonts/font6.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43302d9027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43302d9027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43302d9027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43302d9027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43302d9027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43302d9027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43302d9027_0_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43302d9027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43302d9027_0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43302d9027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43302d9027_0_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43302d9027_0_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43302d9027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43302d9027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43302d9027_0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43302d9027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43302d9027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43302d9027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43302d9027_0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43302d9027_0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43302d9027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43302d9027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43302d9027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43302d9027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43302d9027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43302d9027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43302d9027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43302d9027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43302d9027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43302d9027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43302d9027_0_5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43302d9027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43302d9027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43302d9027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43302d9027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43302d9027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43302d9027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43302d9027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43302d9027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43302d9027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24d9bb0ee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6" name="Google Shape;226;g124d9bb0ee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43302d9027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43302d9027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43302d9027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43302d9027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a:t>Day 1 Student Survey - https://</a:t>
            </a:r>
            <a:r>
              <a:rPr lang="en-US" dirty="0" err="1"/>
              <a:t>www.youtube.com</a:t>
            </a:r>
            <a:r>
              <a:rPr lang="en-US" dirty="0"/>
              <a:t>/</a:t>
            </a:r>
            <a:r>
              <a:rPr lang="en-US" dirty="0" err="1"/>
              <a:t>watch?v</a:t>
            </a:r>
            <a:r>
              <a:rPr lang="en-US" dirty="0"/>
              <a:t>=</a:t>
            </a:r>
            <a:r>
              <a:rPr lang="en-US" dirty="0" err="1"/>
              <a:t>KUqHWMUljSw</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43302d9027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43302d9027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9431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43302d9027_0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43302d9027_0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43302d9027_0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43302d9027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43302d9027_0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43302d9027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43302d9027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43302d9027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40472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43302d9027_0_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43302d9027_0_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43302d9027_0_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43302d9027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1e52f4b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71e52f4b4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43302d9027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43302d9027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43302d9027_0_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43302d9027_0_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43302d9027_0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43302d9027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43302d9027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43302d9027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43302d9027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143302d9027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43302d9027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143302d9027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43302d9027_0_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43302d9027_0_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43302d9027_0_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43302d9027_0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43302d9027_0_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143302d9027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43302d9027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43302d9027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43302d9027_0_6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43302d9027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43302d9027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143302d902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43302d9027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43302d9027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43302d9027_0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43302d9027_0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43302d9027_0_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143302d9027_0_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43302d9027_0_7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43302d9027_0_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Webster, S. (2022). Cancel culture. K20 Center.</a:t>
            </a:r>
            <a:endParaRPr/>
          </a:p>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43302d9027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143302d9027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43302d9027_0_7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143302d9027_0_7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43302d9027_0_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143302d9027_0_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a:t>Day 2 Student Survey - https://</a:t>
            </a:r>
            <a:r>
              <a:rPr lang="en-US" dirty="0" err="1"/>
              <a:t>www.youtube.com</a:t>
            </a:r>
            <a:r>
              <a:rPr lang="en-US" dirty="0"/>
              <a:t>/</a:t>
            </a:r>
            <a:r>
              <a:rPr lang="en-US" dirty="0" err="1"/>
              <a:t>watch?v</a:t>
            </a:r>
            <a:r>
              <a:rPr lang="en-US"/>
              <a:t>=hHqmk_9XVR0&amp;t=2s</a:t>
            </a:r>
            <a:endParaRPr/>
          </a:p>
        </p:txBody>
      </p:sp>
    </p:spTree>
    <p:extLst>
      <p:ext uri="{BB962C8B-B14F-4D97-AF65-F5344CB8AC3E}">
        <p14:creationId xmlns:p14="http://schemas.microsoft.com/office/powerpoint/2010/main" val="307137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43302d9027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43302d9027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43302d9027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43302d9027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43302d9027_0_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43302d9027_0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43302d9027_0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43302d9027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74"/>
        <p:cNvGrpSpPr/>
        <p:nvPr/>
      </p:nvGrpSpPr>
      <p:grpSpPr>
        <a:xfrm>
          <a:off x="0" y="0"/>
          <a:ext cx="0" cy="0"/>
          <a:chOff x="0" y="0"/>
          <a:chExt cx="0" cy="0"/>
        </a:xfrm>
      </p:grpSpPr>
      <p:sp>
        <p:nvSpPr>
          <p:cNvPr id="75" name="Google Shape;75;g143302d9027_0_78"/>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marR="0" lvl="0" algn="l" rtl="0">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76" name="Google Shape;76;g143302d9027_0_78"/>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7" lvl="0" algn="l" rtl="0">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rtl="0">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rtl="0">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rtl="0">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rtl="0">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rtl="0">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rtl="0">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rtl="0">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rtl="0">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77" name="Google Shape;77;g143302d9027_0_7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78"/>
        <p:cNvGrpSpPr/>
        <p:nvPr/>
      </p:nvGrpSpPr>
      <p:grpSpPr>
        <a:xfrm>
          <a:off x="0" y="0"/>
          <a:ext cx="0" cy="0"/>
          <a:chOff x="0" y="0"/>
          <a:chExt cx="0" cy="0"/>
        </a:xfrm>
      </p:grpSpPr>
      <p:sp>
        <p:nvSpPr>
          <p:cNvPr id="79" name="Google Shape;79;g143302d9027_0_82"/>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0" name="Google Shape;80;g143302d9027_0_82"/>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marR="0" lvl="0" indent="-228600" algn="l" rtl="0">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rtl="0">
              <a:lnSpc>
                <a:spcPct val="100000"/>
              </a:lnSpc>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rtl="0">
              <a:lnSpc>
                <a:spcPct val="100000"/>
              </a:lnSpc>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81" name="Google Shape;81;g143302d9027_0_8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g143302d9027_0_8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4" name="Google Shape;84;g143302d9027_0_8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85" name="Google Shape;85;g143302d9027_0_8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g143302d9027_0_90"/>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pic>
        <p:nvPicPr>
          <p:cNvPr id="88" name="Google Shape;88;g143302d9027_0_9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0"/>
        <p:cNvGrpSpPr/>
        <p:nvPr/>
      </p:nvGrpSpPr>
      <p:grpSpPr>
        <a:xfrm>
          <a:off x="0" y="0"/>
          <a:ext cx="0" cy="0"/>
          <a:chOff x="0" y="0"/>
          <a:chExt cx="0" cy="0"/>
        </a:xfrm>
      </p:grpSpPr>
      <p:sp>
        <p:nvSpPr>
          <p:cNvPr id="11" name="Google Shape;11;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
        <p:cNvGrpSpPr/>
        <p:nvPr/>
      </p:nvGrpSpPr>
      <p:grpSpPr>
        <a:xfrm>
          <a:off x="0" y="0"/>
          <a:ext cx="0" cy="0"/>
          <a:chOff x="0" y="0"/>
          <a:chExt cx="0" cy="0"/>
        </a:xfrm>
      </p:grpSpPr>
      <p:sp>
        <p:nvSpPr>
          <p:cNvPr id="90" name="Google Shape;90;g143302d9027_0_9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1" name="Google Shape;91;g143302d9027_0_93"/>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rtl="0">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rtl="0">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92" name="Google Shape;92;g143302d9027_0_93"/>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rtl="0">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rtl="0">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93" name="Google Shape;93;g143302d9027_0_9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94"/>
        <p:cNvGrpSpPr/>
        <p:nvPr/>
      </p:nvGrpSpPr>
      <p:grpSpPr>
        <a:xfrm>
          <a:off x="0" y="0"/>
          <a:ext cx="0" cy="0"/>
          <a:chOff x="0" y="0"/>
          <a:chExt cx="0" cy="0"/>
        </a:xfrm>
      </p:grpSpPr>
      <p:sp>
        <p:nvSpPr>
          <p:cNvPr id="95" name="Google Shape;95;g143302d9027_0_9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6" name="Google Shape;96;g143302d9027_0_9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97" name="Google Shape;97;g143302d9027_0_9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8"/>
        <p:cNvGrpSpPr/>
        <p:nvPr/>
      </p:nvGrpSpPr>
      <p:grpSpPr>
        <a:xfrm>
          <a:off x="0" y="0"/>
          <a:ext cx="0" cy="0"/>
          <a:chOff x="0" y="0"/>
          <a:chExt cx="0" cy="0"/>
        </a:xfrm>
      </p:grpSpPr>
      <p:sp>
        <p:nvSpPr>
          <p:cNvPr id="99" name="Google Shape;99;g143302d9027_0_10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g143302d9027_0_102"/>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01" name="Google Shape;101;g143302d9027_0_102"/>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02" name="Google Shape;102;g143302d9027_0_102"/>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03" name="Google Shape;103;g143302d9027_0_102"/>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04" name="Google Shape;104;g143302d9027_0_10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pic>
        <p:nvPicPr>
          <p:cNvPr id="106" name="Google Shape;106;g143302d9027_0_109"/>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7"/>
        <p:cNvGrpSpPr/>
        <p:nvPr/>
      </p:nvGrpSpPr>
      <p:grpSpPr>
        <a:xfrm>
          <a:off x="0" y="0"/>
          <a:ext cx="0" cy="0"/>
          <a:chOff x="0" y="0"/>
          <a:chExt cx="0" cy="0"/>
        </a:xfrm>
      </p:grpSpPr>
      <p:pic>
        <p:nvPicPr>
          <p:cNvPr id="108" name="Google Shape;108;g143302d9027_0_1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09"/>
        <p:cNvGrpSpPr/>
        <p:nvPr/>
      </p:nvGrpSpPr>
      <p:grpSpPr>
        <a:xfrm>
          <a:off x="0" y="0"/>
          <a:ext cx="0" cy="0"/>
          <a:chOff x="0" y="0"/>
          <a:chExt cx="0" cy="0"/>
        </a:xfrm>
      </p:grpSpPr>
      <p:pic>
        <p:nvPicPr>
          <p:cNvPr id="110" name="Google Shape;110;g143302d9027_0_1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1"/>
        <p:cNvGrpSpPr/>
        <p:nvPr/>
      </p:nvGrpSpPr>
      <p:grpSpPr>
        <a:xfrm>
          <a:off x="0" y="0"/>
          <a:ext cx="0" cy="0"/>
          <a:chOff x="0" y="0"/>
          <a:chExt cx="0" cy="0"/>
        </a:xfrm>
      </p:grpSpPr>
      <p:sp>
        <p:nvSpPr>
          <p:cNvPr id="112" name="Google Shape;112;g143302d9027_0_115"/>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marR="0" lvl="0" indent="-228600" algn="l" rtl="0">
              <a:lnSpc>
                <a:spcPct val="100000"/>
              </a:lnSpc>
              <a:spcBef>
                <a:spcPts val="420"/>
              </a:spcBef>
              <a:spcAft>
                <a:spcPts val="0"/>
              </a:spcAft>
              <a:buClr>
                <a:schemeClr val="accent4"/>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33883" algn="l" rtl="0">
              <a:lnSpc>
                <a:spcPct val="100000"/>
              </a:lnSpc>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rtl="0">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13" name="Google Shape;113;g143302d9027_0_11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14" name="Google Shape;114;g143302d9027_0_115"/>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marR="0" lvl="0" indent="-342900" algn="l" rtl="0">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rtl="0">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rtl="0">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rtl="0">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rtl="0">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15" name="Google Shape;115;g143302d9027_0_1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16"/>
        <p:cNvGrpSpPr/>
        <p:nvPr/>
      </p:nvGrpSpPr>
      <p:grpSpPr>
        <a:xfrm>
          <a:off x="0" y="0"/>
          <a:ext cx="0" cy="0"/>
          <a:chOff x="0" y="0"/>
          <a:chExt cx="0" cy="0"/>
        </a:xfrm>
      </p:grpSpPr>
      <p:sp>
        <p:nvSpPr>
          <p:cNvPr id="117" name="Google Shape;117;g143302d9027_0_120"/>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marR="0" lvl="0" algn="l" rtl="0">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18" name="Google Shape;118;g143302d9027_0_120"/>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rtl="0">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119" name="Google Shape;119;g143302d9027_0_120"/>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rtl="0">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120" name="Google Shape;120;g143302d9027_0_1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21"/>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22"/>
        <p:cNvGrpSpPr/>
        <p:nvPr/>
      </p:nvGrpSpPr>
      <p:grpSpPr>
        <a:xfrm>
          <a:off x="0" y="0"/>
          <a:ext cx="0" cy="0"/>
          <a:chOff x="0" y="0"/>
          <a:chExt cx="0" cy="0"/>
        </a:xfrm>
      </p:grpSpPr>
      <p:sp>
        <p:nvSpPr>
          <p:cNvPr id="123" name="Google Shape;123;g143302d9027_0_1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24" name="Google Shape;124;g143302d9027_0_1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25" name="Google Shape;125;g143302d9027_0_1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
        <p:cNvGrpSpPr/>
        <p:nvPr/>
      </p:nvGrpSpPr>
      <p:grpSpPr>
        <a:xfrm>
          <a:off x="0" y="0"/>
          <a:ext cx="0" cy="0"/>
          <a:chOff x="0" y="0"/>
          <a:chExt cx="0" cy="0"/>
        </a:xfrm>
      </p:grpSpPr>
      <p:pic>
        <p:nvPicPr>
          <p:cNvPr id="19" name="Google Shape;19;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26"/>
        <p:cNvGrpSpPr/>
        <p:nvPr/>
      </p:nvGrpSpPr>
      <p:grpSpPr>
        <a:xfrm>
          <a:off x="0" y="0"/>
          <a:ext cx="0" cy="0"/>
          <a:chOff x="0" y="0"/>
          <a:chExt cx="0" cy="0"/>
        </a:xfrm>
      </p:grpSpPr>
      <p:sp>
        <p:nvSpPr>
          <p:cNvPr id="127" name="Google Shape;127;g143302d9027_0_1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28" name="Google Shape;128;g143302d9027_0_1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29" name="Google Shape;129;g143302d9027_0_1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30"/>
        <p:cNvGrpSpPr/>
        <p:nvPr/>
      </p:nvGrpSpPr>
      <p:grpSpPr>
        <a:xfrm>
          <a:off x="0" y="0"/>
          <a:ext cx="0" cy="0"/>
          <a:chOff x="0" y="0"/>
          <a:chExt cx="0" cy="0"/>
        </a:xfrm>
      </p:grpSpPr>
      <p:sp>
        <p:nvSpPr>
          <p:cNvPr id="131" name="Google Shape;131;g143302d9027_0_134"/>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55600" algn="l" rtl="0">
              <a:lnSpc>
                <a:spcPct val="100000"/>
              </a:lnSpc>
              <a:spcBef>
                <a:spcPts val="400"/>
              </a:spcBef>
              <a:spcAft>
                <a:spcPts val="0"/>
              </a:spcAft>
              <a:buSzPts val="2000"/>
              <a:buFont typeface="Arial"/>
              <a:buChar char="•"/>
              <a:defRPr sz="2000"/>
            </a:lvl2pPr>
            <a:lvl3pPr marL="1371600" lvl="2" indent="-336550" algn="l" rtl="0">
              <a:lnSpc>
                <a:spcPct val="100000"/>
              </a:lnSpc>
              <a:spcBef>
                <a:spcPts val="340"/>
              </a:spcBef>
              <a:spcAft>
                <a:spcPts val="0"/>
              </a:spcAft>
              <a:buSzPts val="1700"/>
              <a:buFont typeface="Arial"/>
              <a:buChar char="•"/>
              <a:defRPr sz="1700"/>
            </a:lvl3pPr>
            <a:lvl4pPr marL="1828800" lvl="3" indent="-323850" algn="l" rtl="0">
              <a:lnSpc>
                <a:spcPct val="100000"/>
              </a:lnSpc>
              <a:spcBef>
                <a:spcPts val="300"/>
              </a:spcBef>
              <a:spcAft>
                <a:spcPts val="0"/>
              </a:spcAft>
              <a:buSzPts val="1500"/>
              <a:buFont typeface="Arial"/>
              <a:buChar char="•"/>
              <a:defRPr/>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32" name="Google Shape;132;g143302d9027_0_13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3" name="Google Shape;133;g143302d9027_0_13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137"/>
        <p:cNvGrpSpPr/>
        <p:nvPr/>
      </p:nvGrpSpPr>
      <p:grpSpPr>
        <a:xfrm>
          <a:off x="0" y="0"/>
          <a:ext cx="0" cy="0"/>
          <a:chOff x="0" y="0"/>
          <a:chExt cx="0" cy="0"/>
        </a:xfrm>
      </p:grpSpPr>
      <p:pic>
        <p:nvPicPr>
          <p:cNvPr id="138" name="Google Shape;138;g143302d9027_0_358"/>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9"/>
        <p:cNvGrpSpPr/>
        <p:nvPr/>
      </p:nvGrpSpPr>
      <p:grpSpPr>
        <a:xfrm>
          <a:off x="0" y="0"/>
          <a:ext cx="0" cy="0"/>
          <a:chOff x="0" y="0"/>
          <a:chExt cx="0" cy="0"/>
        </a:xfrm>
      </p:grpSpPr>
      <p:sp>
        <p:nvSpPr>
          <p:cNvPr id="140" name="Google Shape;140;g143302d9027_0_360"/>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55600" algn="l" rtl="0">
              <a:lnSpc>
                <a:spcPct val="100000"/>
              </a:lnSpc>
              <a:spcBef>
                <a:spcPts val="400"/>
              </a:spcBef>
              <a:spcAft>
                <a:spcPts val="0"/>
              </a:spcAft>
              <a:buSzPts val="2000"/>
              <a:buFont typeface="Arial"/>
              <a:buChar char="•"/>
              <a:defRPr sz="2000"/>
            </a:lvl2pPr>
            <a:lvl3pPr marL="1371600" lvl="2" indent="-336550" algn="l" rtl="0">
              <a:lnSpc>
                <a:spcPct val="100000"/>
              </a:lnSpc>
              <a:spcBef>
                <a:spcPts val="340"/>
              </a:spcBef>
              <a:spcAft>
                <a:spcPts val="0"/>
              </a:spcAft>
              <a:buSzPts val="1700"/>
              <a:buFont typeface="Arial"/>
              <a:buChar char="•"/>
              <a:defRPr sz="1700"/>
            </a:lvl3pPr>
            <a:lvl4pPr marL="1828800" lvl="3" indent="-323850" algn="l" rtl="0">
              <a:lnSpc>
                <a:spcPct val="100000"/>
              </a:lnSpc>
              <a:spcBef>
                <a:spcPts val="300"/>
              </a:spcBef>
              <a:spcAft>
                <a:spcPts val="0"/>
              </a:spcAft>
              <a:buSzPts val="1500"/>
              <a:buFont typeface="Arial"/>
              <a:buChar char="•"/>
              <a:defRPr/>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41" name="Google Shape;141;g143302d9027_0_36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42" name="Google Shape;142;g143302d9027_0_36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3"/>
        <p:cNvGrpSpPr/>
        <p:nvPr/>
      </p:nvGrpSpPr>
      <p:grpSpPr>
        <a:xfrm>
          <a:off x="0" y="0"/>
          <a:ext cx="0" cy="0"/>
          <a:chOff x="0" y="0"/>
          <a:chExt cx="0" cy="0"/>
        </a:xfrm>
      </p:grpSpPr>
      <p:pic>
        <p:nvPicPr>
          <p:cNvPr id="144" name="Google Shape;144;g143302d9027_0_36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45" name="Google Shape;145;g143302d9027_0_36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6" name="Google Shape;146;g143302d9027_0_364"/>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47" name="Google Shape;147;g143302d9027_0_364"/>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48"/>
        <p:cNvGrpSpPr/>
        <p:nvPr/>
      </p:nvGrpSpPr>
      <p:grpSpPr>
        <a:xfrm>
          <a:off x="0" y="0"/>
          <a:ext cx="0" cy="0"/>
          <a:chOff x="0" y="0"/>
          <a:chExt cx="0" cy="0"/>
        </a:xfrm>
      </p:grpSpPr>
      <p:pic>
        <p:nvPicPr>
          <p:cNvPr id="149" name="Google Shape;149;g143302d9027_0_36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50" name="Google Shape;150;g143302d9027_0_36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g143302d9027_0_369"/>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52" name="Google Shape;152;g143302d9027_0_369"/>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153"/>
        <p:cNvGrpSpPr/>
        <p:nvPr/>
      </p:nvGrpSpPr>
      <p:grpSpPr>
        <a:xfrm>
          <a:off x="0" y="0"/>
          <a:ext cx="0" cy="0"/>
          <a:chOff x="0" y="0"/>
          <a:chExt cx="0" cy="0"/>
        </a:xfrm>
      </p:grpSpPr>
      <p:sp>
        <p:nvSpPr>
          <p:cNvPr id="154" name="Google Shape;154;g143302d9027_0_374"/>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55" name="Google Shape;155;g143302d9027_0_37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56" name="Google Shape;156;g143302d9027_0_37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7" name="Google Shape;157;g143302d9027_0_374"/>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520"/>
              </a:spcBef>
              <a:spcAft>
                <a:spcPts val="0"/>
              </a:spcAft>
              <a:buSzPts val="2600"/>
              <a:buNone/>
              <a:defRPr b="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58" name="Google Shape;158;g143302d9027_0_374"/>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320"/>
              </a:spcBef>
              <a:spcAft>
                <a:spcPts val="0"/>
              </a:spcAft>
              <a:buSzPts val="1600"/>
              <a:buNone/>
              <a:defRPr sz="1600" b="1" i="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pic>
        <p:nvPicPr>
          <p:cNvPr id="159" name="Google Shape;159;g143302d9027_0_374" descr="A picture containing icon&#10;&#10;Description automatically generated"/>
          <p:cNvPicPr preferRelativeResize="0"/>
          <p:nvPr/>
        </p:nvPicPr>
        <p:blipFill rotWithShape="1">
          <a:blip r:embed="rId3">
            <a:alphaModFix/>
          </a:blip>
          <a:srcRect l="34180" t="21570" r="32616" b="56089"/>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60"/>
        <p:cNvGrpSpPr/>
        <p:nvPr/>
      </p:nvGrpSpPr>
      <p:grpSpPr>
        <a:xfrm>
          <a:off x="0" y="0"/>
          <a:ext cx="0" cy="0"/>
          <a:chOff x="0" y="0"/>
          <a:chExt cx="0" cy="0"/>
        </a:xfrm>
      </p:grpSpPr>
      <p:sp>
        <p:nvSpPr>
          <p:cNvPr id="161" name="Google Shape;161;g143302d9027_0_381"/>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2" name="Google Shape;162;g143302d9027_0_381"/>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163" name="Google Shape;163;g143302d9027_0_38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164"/>
        <p:cNvGrpSpPr/>
        <p:nvPr/>
      </p:nvGrpSpPr>
      <p:grpSpPr>
        <a:xfrm>
          <a:off x="0" y="0"/>
          <a:ext cx="0" cy="0"/>
          <a:chOff x="0" y="0"/>
          <a:chExt cx="0" cy="0"/>
        </a:xfrm>
      </p:grpSpPr>
      <p:sp>
        <p:nvSpPr>
          <p:cNvPr id="165" name="Google Shape;165;g143302d9027_0_385"/>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Calibri"/>
              <a:buAutoNum type="arabicPeriod"/>
              <a:defRPr sz="2600"/>
            </a:lvl1pPr>
            <a:lvl2pPr marL="914400" lvl="1" indent="-355600" algn="l" rtl="0">
              <a:lnSpc>
                <a:spcPct val="100000"/>
              </a:lnSpc>
              <a:spcBef>
                <a:spcPts val="400"/>
              </a:spcBef>
              <a:spcAft>
                <a:spcPts val="0"/>
              </a:spcAft>
              <a:buClr>
                <a:schemeClr val="accent4"/>
              </a:buClr>
              <a:buSzPts val="2000"/>
              <a:buFont typeface="Calibri"/>
              <a:buAutoNum type="alphaLcParenR"/>
              <a:defRPr sz="2000"/>
            </a:lvl2pPr>
            <a:lvl3pPr marL="1371600" lvl="2" indent="-336550" algn="l" rtl="0">
              <a:lnSpc>
                <a:spcPct val="100000"/>
              </a:lnSpc>
              <a:spcBef>
                <a:spcPts val="340"/>
              </a:spcBef>
              <a:spcAft>
                <a:spcPts val="0"/>
              </a:spcAft>
              <a:buClr>
                <a:schemeClr val="accent4"/>
              </a:buClr>
              <a:buSzPts val="1700"/>
              <a:buFont typeface="Calibri"/>
              <a:buAutoNum type="romanLcPeriod"/>
              <a:defRPr sz="1700"/>
            </a:lvl3pPr>
            <a:lvl4pPr marL="1828800" lvl="3" indent="-323850" algn="l" rtl="0">
              <a:lnSpc>
                <a:spcPct val="100000"/>
              </a:lnSpc>
              <a:spcBef>
                <a:spcPts val="300"/>
              </a:spcBef>
              <a:spcAft>
                <a:spcPts val="0"/>
              </a:spcAft>
              <a:buSzPts val="1500"/>
              <a:buFont typeface="Calibri"/>
              <a:buAutoNum type="arabicPeriod"/>
              <a:defRPr/>
            </a:lvl4pPr>
            <a:lvl5pPr marL="2286000" lvl="4" indent="-314325" algn="l" rtl="0">
              <a:lnSpc>
                <a:spcPct val="100000"/>
              </a:lnSpc>
              <a:spcBef>
                <a:spcPts val="270"/>
              </a:spcBef>
              <a:spcAft>
                <a:spcPts val="0"/>
              </a:spcAft>
              <a:buSzPts val="1350"/>
              <a:buFont typeface="Calibri"/>
              <a:buAutoNum type="arabicPeriod"/>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66" name="Google Shape;166;g143302d9027_0_38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7" name="Google Shape;167;g143302d9027_0_38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68"/>
        <p:cNvGrpSpPr/>
        <p:nvPr/>
      </p:nvGrpSpPr>
      <p:grpSpPr>
        <a:xfrm>
          <a:off x="0" y="0"/>
          <a:ext cx="0" cy="0"/>
          <a:chOff x="0" y="0"/>
          <a:chExt cx="0" cy="0"/>
        </a:xfrm>
      </p:grpSpPr>
      <p:sp>
        <p:nvSpPr>
          <p:cNvPr id="169" name="Google Shape;169;g143302d9027_0_38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0" name="Google Shape;170;g143302d9027_0_389"/>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71" name="Google Shape;171;g143302d9027_0_38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5" name="Google Shape;25;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6" name="Google Shape;26;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2"/>
        <p:cNvGrpSpPr/>
        <p:nvPr/>
      </p:nvGrpSpPr>
      <p:grpSpPr>
        <a:xfrm>
          <a:off x="0" y="0"/>
          <a:ext cx="0" cy="0"/>
          <a:chOff x="0" y="0"/>
          <a:chExt cx="0" cy="0"/>
        </a:xfrm>
      </p:grpSpPr>
      <p:sp>
        <p:nvSpPr>
          <p:cNvPr id="173" name="Google Shape;173;g143302d9027_0_393"/>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4" name="Google Shape;174;g143302d9027_0_393"/>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75" name="Google Shape;175;g143302d9027_0_39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76" name="Google Shape;176;g143302d9027_0_393"/>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77"/>
        <p:cNvGrpSpPr/>
        <p:nvPr/>
      </p:nvGrpSpPr>
      <p:grpSpPr>
        <a:xfrm>
          <a:off x="0" y="0"/>
          <a:ext cx="0" cy="0"/>
          <a:chOff x="0" y="0"/>
          <a:chExt cx="0" cy="0"/>
        </a:xfrm>
      </p:grpSpPr>
      <p:sp>
        <p:nvSpPr>
          <p:cNvPr id="178" name="Google Shape;178;g143302d9027_0_39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9" name="Google Shape;179;g143302d9027_0_398"/>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80" name="Google Shape;180;g143302d9027_0_398"/>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81" name="Google Shape;181;g143302d9027_0_398"/>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82" name="Google Shape;182;g143302d9027_0_39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83" name="Google Shape;183;g143302d9027_0_398"/>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184"/>
        <p:cNvGrpSpPr/>
        <p:nvPr/>
      </p:nvGrpSpPr>
      <p:grpSpPr>
        <a:xfrm>
          <a:off x="0" y="0"/>
          <a:ext cx="0" cy="0"/>
          <a:chOff x="0" y="0"/>
          <a:chExt cx="0" cy="0"/>
        </a:xfrm>
      </p:grpSpPr>
      <p:sp>
        <p:nvSpPr>
          <p:cNvPr id="185" name="Google Shape;185;g143302d9027_0_405"/>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86" name="Google Shape;186;g143302d9027_0_405"/>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30200" algn="l" rtl="0">
              <a:lnSpc>
                <a:spcPct val="100000"/>
              </a:lnSpc>
              <a:spcBef>
                <a:spcPts val="320"/>
              </a:spcBef>
              <a:spcAft>
                <a:spcPts val="0"/>
              </a:spcAft>
              <a:buSzPts val="1600"/>
              <a:buFont typeface="Arial"/>
              <a:buChar char="•"/>
              <a:defRPr sz="1600"/>
            </a:lvl2pPr>
            <a:lvl3pPr marL="1371600" lvl="2" indent="-317500" algn="l" rtl="0">
              <a:lnSpc>
                <a:spcPct val="100000"/>
              </a:lnSpc>
              <a:spcBef>
                <a:spcPts val="280"/>
              </a:spcBef>
              <a:spcAft>
                <a:spcPts val="0"/>
              </a:spcAft>
              <a:buSzPts val="1400"/>
              <a:buFont typeface="Arial"/>
              <a:buChar char="•"/>
              <a:defRPr sz="1400"/>
            </a:lvl3pPr>
            <a:lvl4pPr marL="1828800" lvl="3" indent="-311150" algn="l" rtl="0">
              <a:lnSpc>
                <a:spcPct val="100000"/>
              </a:lnSpc>
              <a:spcBef>
                <a:spcPts val="260"/>
              </a:spcBef>
              <a:spcAft>
                <a:spcPts val="0"/>
              </a:spcAft>
              <a:buSzPts val="1300"/>
              <a:buFont typeface="Arial"/>
              <a:buChar char="•"/>
              <a:defRPr sz="13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87" name="Google Shape;187;g143302d9027_0_40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88" name="Google Shape;188;g143302d9027_0_40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189"/>
        <p:cNvGrpSpPr/>
        <p:nvPr/>
      </p:nvGrpSpPr>
      <p:grpSpPr>
        <a:xfrm>
          <a:off x="0" y="0"/>
          <a:ext cx="0" cy="0"/>
          <a:chOff x="0" y="0"/>
          <a:chExt cx="0" cy="0"/>
        </a:xfrm>
      </p:grpSpPr>
      <p:pic>
        <p:nvPicPr>
          <p:cNvPr id="190" name="Google Shape;190;g143302d9027_0_4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91" name="Google Shape;191;g143302d9027_0_410"/>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192" name="Google Shape;192;g143302d9027_0_41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93"/>
        <p:cNvGrpSpPr/>
        <p:nvPr/>
      </p:nvGrpSpPr>
      <p:grpSpPr>
        <a:xfrm>
          <a:off x="0" y="0"/>
          <a:ext cx="0" cy="0"/>
          <a:chOff x="0" y="0"/>
          <a:chExt cx="0" cy="0"/>
        </a:xfrm>
      </p:grpSpPr>
      <p:pic>
        <p:nvPicPr>
          <p:cNvPr id="194" name="Google Shape;194;g143302d9027_0_4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95" name="Google Shape;195;g143302d9027_0_4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96"/>
        <p:cNvGrpSpPr/>
        <p:nvPr/>
      </p:nvGrpSpPr>
      <p:grpSpPr>
        <a:xfrm>
          <a:off x="0" y="0"/>
          <a:ext cx="0" cy="0"/>
          <a:chOff x="0" y="0"/>
          <a:chExt cx="0" cy="0"/>
        </a:xfrm>
      </p:grpSpPr>
      <p:pic>
        <p:nvPicPr>
          <p:cNvPr id="197" name="Google Shape;197;g143302d9027_0_41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98" name="Google Shape;198;g143302d9027_0_41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99"/>
        <p:cNvGrpSpPr/>
        <p:nvPr/>
      </p:nvGrpSpPr>
      <p:grpSpPr>
        <a:xfrm>
          <a:off x="0" y="0"/>
          <a:ext cx="0" cy="0"/>
          <a:chOff x="0" y="0"/>
          <a:chExt cx="0" cy="0"/>
        </a:xfrm>
      </p:grpSpPr>
      <p:pic>
        <p:nvPicPr>
          <p:cNvPr id="200" name="Google Shape;200;g143302d9027_0_4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201"/>
        <p:cNvGrpSpPr/>
        <p:nvPr/>
      </p:nvGrpSpPr>
      <p:grpSpPr>
        <a:xfrm>
          <a:off x="0" y="0"/>
          <a:ext cx="0" cy="0"/>
          <a:chOff x="0" y="0"/>
          <a:chExt cx="0" cy="0"/>
        </a:xfrm>
      </p:grpSpPr>
      <p:pic>
        <p:nvPicPr>
          <p:cNvPr id="202" name="Google Shape;202;g143302d9027_0_4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203"/>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trategy v1 1">
  <p:cSld name="Strategy v1_1">
    <p:spTree>
      <p:nvGrpSpPr>
        <p:cNvPr id="1" name="Shape 204"/>
        <p:cNvGrpSpPr/>
        <p:nvPr/>
      </p:nvGrpSpPr>
      <p:grpSpPr>
        <a:xfrm>
          <a:off x="0" y="0"/>
          <a:ext cx="0" cy="0"/>
          <a:chOff x="0" y="0"/>
          <a:chExt cx="0" cy="0"/>
        </a:xfrm>
      </p:grpSpPr>
      <p:pic>
        <p:nvPicPr>
          <p:cNvPr id="205" name="Google Shape;205;g143302d9027_0_4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06" name="Google Shape;206;g143302d9027_0_4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7" name="Google Shape;207;g143302d9027_0_425"/>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08" name="Google Shape;208;g143302d9027_0_425"/>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7"/>
        <p:cNvGrpSpPr/>
        <p:nvPr/>
      </p:nvGrpSpPr>
      <p:grpSpPr>
        <a:xfrm>
          <a:off x="0" y="0"/>
          <a:ext cx="0" cy="0"/>
          <a:chOff x="0" y="0"/>
          <a:chExt cx="0" cy="0"/>
        </a:xfrm>
      </p:grpSpPr>
      <p:sp>
        <p:nvSpPr>
          <p:cNvPr id="28" name="Google Shape;28;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0" name="Google Shape;30;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trategy v1 2">
  <p:cSld name="Strategy v1_2">
    <p:spTree>
      <p:nvGrpSpPr>
        <p:cNvPr id="1" name="Shape 209"/>
        <p:cNvGrpSpPr/>
        <p:nvPr/>
      </p:nvGrpSpPr>
      <p:grpSpPr>
        <a:xfrm>
          <a:off x="0" y="0"/>
          <a:ext cx="0" cy="0"/>
          <a:chOff x="0" y="0"/>
          <a:chExt cx="0" cy="0"/>
        </a:xfrm>
      </p:grpSpPr>
      <p:pic>
        <p:nvPicPr>
          <p:cNvPr id="210" name="Google Shape;210;g143302d9027_0_43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1" name="Google Shape;211;g143302d9027_0_43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2" name="Google Shape;212;g143302d9027_0_430"/>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13" name="Google Shape;213;g143302d9027_0_430"/>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5" name="Google Shape;35;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5" name="Google Shape;45;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3.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4.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71"/>
        <p:cNvGrpSpPr/>
        <p:nvPr/>
      </p:nvGrpSpPr>
      <p:grpSpPr>
        <a:xfrm>
          <a:off x="0" y="0"/>
          <a:ext cx="0" cy="0"/>
          <a:chOff x="0" y="0"/>
          <a:chExt cx="0" cy="0"/>
        </a:xfrm>
      </p:grpSpPr>
      <p:sp>
        <p:nvSpPr>
          <p:cNvPr id="72" name="Google Shape;72;g143302d9027_0_7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 name="Google Shape;73;g143302d9027_0_75"/>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34"/>
        <p:cNvGrpSpPr/>
        <p:nvPr/>
      </p:nvGrpSpPr>
      <p:grpSpPr>
        <a:xfrm>
          <a:off x="0" y="0"/>
          <a:ext cx="0" cy="0"/>
          <a:chOff x="0" y="0"/>
          <a:chExt cx="0" cy="0"/>
        </a:xfrm>
      </p:grpSpPr>
      <p:sp>
        <p:nvSpPr>
          <p:cNvPr id="135" name="Google Shape;135;g143302d9027_0_35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6" name="Google Shape;136;g143302d9027_0_355"/>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ideo" Target="https://www.youtube.com/embed/KUqHWMUljSw?feature=oembed"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it.ly/day1-k20Lesson" TargetMode="Externa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video" Target="https://www.youtube.com/embed/hHqmk_9XVR0?feature=oembed" TargetMode="External"/><Relationship Id="rId5" Type="http://schemas.openxmlformats.org/officeDocument/2006/relationships/image" Target="../media/image8.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bit.ly/day2-k20lesson" TargetMode="Externa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43302d9027_0_46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1C3C58"/>
                </a:solidFill>
              </a:rPr>
              <a:t>[</a:t>
            </a:r>
            <a:r>
              <a:rPr lang="en-US" dirty="0" err="1">
                <a:solidFill>
                  <a:srgbClr val="1C3C58"/>
                </a:solidFill>
              </a:rPr>
              <a:t>kəˈlōkwēəˌlizəm</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Informal piece of dialogue or turn of phrase that used in everyday conversation</a:t>
            </a:r>
            <a:endParaRPr dirty="0"/>
          </a:p>
          <a:p>
            <a:pPr marL="457200" lvl="0" indent="-393700" algn="l" rtl="0">
              <a:spcBef>
                <a:spcPts val="520"/>
              </a:spcBef>
              <a:spcAft>
                <a:spcPts val="0"/>
              </a:spcAft>
              <a:buSzPts val="2600"/>
              <a:buAutoNum type="arabicPeriod"/>
            </a:pPr>
            <a:r>
              <a:rPr lang="en-US" dirty="0"/>
              <a:t>A word or phrase that is not formal or literary, typically one used in ordinary or familiar conversation</a:t>
            </a:r>
            <a:endParaRPr dirty="0"/>
          </a:p>
          <a:p>
            <a:pPr marL="457200" lvl="0" indent="-393700" algn="l" rtl="0">
              <a:spcBef>
                <a:spcPts val="520"/>
              </a:spcBef>
              <a:spcAft>
                <a:spcPts val="0"/>
              </a:spcAft>
              <a:buSzPts val="2600"/>
              <a:buAutoNum type="arabicPeriod"/>
            </a:pPr>
            <a:r>
              <a:rPr lang="en-US" dirty="0"/>
              <a:t>The use of ordinary or familiar words or phrases</a:t>
            </a:r>
            <a:endParaRPr dirty="0"/>
          </a:p>
        </p:txBody>
      </p:sp>
      <p:sp>
        <p:nvSpPr>
          <p:cNvPr id="272" name="Google Shape;272;g143302d9027_0_46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Colloquialism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143302d9027_0_47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1C3C58"/>
                </a:solidFill>
              </a:rPr>
              <a:t>[ˈ</a:t>
            </a:r>
            <a:r>
              <a:rPr lang="en-US" dirty="0" err="1">
                <a:solidFill>
                  <a:srgbClr val="1C3C58"/>
                </a:solidFill>
              </a:rPr>
              <a:t>dikSH</a:t>
            </a:r>
            <a:r>
              <a:rPr lang="en-US" dirty="0">
                <a:solidFill>
                  <a:srgbClr val="1C3C58"/>
                </a:solidFill>
              </a:rPr>
              <a:t>(</a:t>
            </a:r>
            <a:r>
              <a:rPr lang="en-US" dirty="0" err="1">
                <a:solidFill>
                  <a:srgbClr val="1C3C58"/>
                </a:solidFill>
              </a:rPr>
              <a:t>ə</a:t>
            </a:r>
            <a:r>
              <a:rPr lang="en-US" dirty="0">
                <a:solidFill>
                  <a:srgbClr val="1C3C58"/>
                </a:solidFill>
              </a:rPr>
              <a:t>)n]</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Word choice and speaking style of a writer or character</a:t>
            </a:r>
            <a:endParaRPr dirty="0"/>
          </a:p>
          <a:p>
            <a:pPr marL="457200" lvl="0" indent="-393700" algn="l" rtl="0">
              <a:spcBef>
                <a:spcPts val="520"/>
              </a:spcBef>
              <a:spcAft>
                <a:spcPts val="0"/>
              </a:spcAft>
              <a:buSzPts val="2600"/>
              <a:buAutoNum type="arabicPeriod"/>
            </a:pPr>
            <a:r>
              <a:rPr lang="en-US" dirty="0"/>
              <a:t>The choice and use of words and phrases in speech or writing</a:t>
            </a:r>
            <a:endParaRPr dirty="0"/>
          </a:p>
          <a:p>
            <a:pPr marL="457200" lvl="0" indent="-393700" algn="l" rtl="0">
              <a:spcBef>
                <a:spcPts val="520"/>
              </a:spcBef>
              <a:spcAft>
                <a:spcPts val="0"/>
              </a:spcAft>
              <a:buSzPts val="2600"/>
              <a:buAutoNum type="arabicPeriod"/>
            </a:pPr>
            <a:r>
              <a:rPr lang="en-US" dirty="0"/>
              <a:t>The style of enunciation in speaking or singing</a:t>
            </a:r>
            <a:endParaRPr dirty="0"/>
          </a:p>
        </p:txBody>
      </p:sp>
      <p:sp>
        <p:nvSpPr>
          <p:cNvPr id="278" name="Google Shape;278;g143302d9027_0_47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Diction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143302d9027_0_48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1C3C58"/>
                </a:solidFill>
              </a:rPr>
              <a:t>[</a:t>
            </a:r>
            <a:r>
              <a:rPr lang="en-US" dirty="0" err="1">
                <a:solidFill>
                  <a:srgbClr val="1C3C58"/>
                </a:solidFill>
              </a:rPr>
              <a:t>əˈpifənē</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0" lvl="0" indent="0" algn="l" rtl="0">
              <a:spcBef>
                <a:spcPts val="520"/>
              </a:spcBef>
              <a:spcAft>
                <a:spcPts val="0"/>
              </a:spcAft>
              <a:buNone/>
            </a:pPr>
            <a:r>
              <a:rPr lang="en-US" dirty="0"/>
              <a:t>Moment of sudden realization or insight by a character</a:t>
            </a:r>
            <a:endParaRPr dirty="0"/>
          </a:p>
        </p:txBody>
      </p:sp>
      <p:sp>
        <p:nvSpPr>
          <p:cNvPr id="284" name="Google Shape;284;g143302d9027_0_48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Epiphany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143302d9027_0_486"/>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1C3C58"/>
                </a:solidFill>
              </a:rPr>
              <a:t>[</a:t>
            </a:r>
            <a:r>
              <a:rPr lang="en-US" dirty="0" err="1">
                <a:solidFill>
                  <a:srgbClr val="1C3C58"/>
                </a:solidFill>
              </a:rPr>
              <a:t>fôrˈSHadō</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verb</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Hinting at future or subsequent events to come to build tension in a narrative</a:t>
            </a:r>
            <a:endParaRPr dirty="0"/>
          </a:p>
          <a:p>
            <a:pPr marL="457200" lvl="0" indent="-393700" algn="l" rtl="0">
              <a:spcBef>
                <a:spcPts val="520"/>
              </a:spcBef>
              <a:spcAft>
                <a:spcPts val="0"/>
              </a:spcAft>
              <a:buSzPts val="2600"/>
              <a:buFont typeface="Arial"/>
              <a:buAutoNum type="arabicPeriod"/>
            </a:pPr>
            <a:r>
              <a:rPr lang="en-US" dirty="0"/>
              <a:t>Be a warning or indication of (a future event)</a:t>
            </a:r>
            <a:endParaRPr dirty="0"/>
          </a:p>
          <a:p>
            <a:pPr marL="0" lvl="0" indent="0" algn="l" rtl="0">
              <a:spcBef>
                <a:spcPts val="520"/>
              </a:spcBef>
              <a:spcAft>
                <a:spcPts val="0"/>
              </a:spcAft>
              <a:buNone/>
            </a:pPr>
            <a:endParaRPr dirty="0"/>
          </a:p>
        </p:txBody>
      </p:sp>
      <p:sp>
        <p:nvSpPr>
          <p:cNvPr id="290" name="Google Shape;290;g143302d9027_0_48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Foreshadowing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143302d9027_0_493"/>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1C3C58"/>
                </a:solidFill>
              </a:rPr>
              <a:t>[</a:t>
            </a:r>
            <a:r>
              <a:rPr lang="en-US" dirty="0" err="1">
                <a:solidFill>
                  <a:srgbClr val="1C3C58"/>
                </a:solidFill>
              </a:rPr>
              <a:t>hīˈpərbəlē</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Statement that is obviously and intentionally exaggerated</a:t>
            </a:r>
            <a:endParaRPr dirty="0"/>
          </a:p>
          <a:p>
            <a:pPr marL="457200" lvl="0" indent="-393700" algn="l" rtl="0">
              <a:spcBef>
                <a:spcPts val="520"/>
              </a:spcBef>
              <a:spcAft>
                <a:spcPts val="0"/>
              </a:spcAft>
              <a:buSzPts val="2600"/>
              <a:buFont typeface="Arial"/>
              <a:buAutoNum type="arabicPeriod"/>
            </a:pPr>
            <a:r>
              <a:rPr lang="en-US" dirty="0"/>
              <a:t>Exaggerated statements or claims not meant to be taken literally</a:t>
            </a:r>
            <a:endParaRPr dirty="0"/>
          </a:p>
          <a:p>
            <a:pPr marL="0" lvl="0" indent="0" algn="l" rtl="0">
              <a:spcBef>
                <a:spcPts val="520"/>
              </a:spcBef>
              <a:spcAft>
                <a:spcPts val="0"/>
              </a:spcAft>
              <a:buNone/>
            </a:pPr>
            <a:endParaRPr dirty="0"/>
          </a:p>
        </p:txBody>
      </p:sp>
      <p:sp>
        <p:nvSpPr>
          <p:cNvPr id="296" name="Google Shape;296;g143302d9027_0_49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Hyperbole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143302d9027_0_50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lnSpcReduction="10000"/>
          </a:bodyPr>
          <a:lstStyle/>
          <a:p>
            <a:pPr marL="0" lvl="0" indent="0" algn="l" rtl="0">
              <a:spcBef>
                <a:spcPts val="520"/>
              </a:spcBef>
              <a:spcAft>
                <a:spcPts val="0"/>
              </a:spcAft>
              <a:buNone/>
            </a:pPr>
            <a:r>
              <a:rPr lang="en-US" dirty="0">
                <a:solidFill>
                  <a:srgbClr val="1C3C58"/>
                </a:solidFill>
              </a:rPr>
              <a:t>[ˈ</a:t>
            </a:r>
            <a:r>
              <a:rPr lang="en-US" dirty="0" err="1">
                <a:solidFill>
                  <a:srgbClr val="1C3C58"/>
                </a:solidFill>
              </a:rPr>
              <a:t>idēəm</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Figure of speech that is indecipherable based on the words alone, but which has metaphorical or symbolic meaning</a:t>
            </a:r>
            <a:endParaRPr dirty="0"/>
          </a:p>
          <a:p>
            <a:pPr marL="457200" lvl="0" indent="-393700" algn="l" rtl="0">
              <a:spcBef>
                <a:spcPts val="520"/>
              </a:spcBef>
              <a:spcAft>
                <a:spcPts val="0"/>
              </a:spcAft>
              <a:buSzPts val="2600"/>
              <a:buFont typeface="Arial"/>
              <a:buAutoNum type="arabicPeriod"/>
            </a:pPr>
            <a:r>
              <a:rPr lang="en-US" dirty="0"/>
              <a:t>A group of words established by usage as having a meaning not deducible from those of the individual words</a:t>
            </a:r>
            <a:endParaRPr dirty="0"/>
          </a:p>
        </p:txBody>
      </p:sp>
      <p:sp>
        <p:nvSpPr>
          <p:cNvPr id="302" name="Google Shape;302;g143302d9027_0_50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Idiom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143302d9027_0_50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1C3C58"/>
                </a:solidFill>
              </a:rPr>
              <a:t>[ˈ</a:t>
            </a:r>
            <a:r>
              <a:rPr lang="en-US" dirty="0" err="1">
                <a:solidFill>
                  <a:srgbClr val="1C3C58"/>
                </a:solidFill>
              </a:rPr>
              <a:t>imij</a:t>
            </a:r>
            <a:r>
              <a:rPr lang="en-US" dirty="0">
                <a:solidFill>
                  <a:srgbClr val="1C3C58"/>
                </a:solidFill>
              </a:rPr>
              <a:t>(</a:t>
            </a:r>
            <a:r>
              <a:rPr lang="en-US" dirty="0" err="1">
                <a:solidFill>
                  <a:srgbClr val="1C3C58"/>
                </a:solidFill>
              </a:rPr>
              <a:t>ə</a:t>
            </a:r>
            <a:r>
              <a:rPr lang="en-US" dirty="0">
                <a:solidFill>
                  <a:srgbClr val="1C3C58"/>
                </a:solidFill>
              </a:rPr>
              <a:t>)</a:t>
            </a:r>
            <a:r>
              <a:rPr lang="en-US" dirty="0" err="1">
                <a:solidFill>
                  <a:srgbClr val="1C3C58"/>
                </a:solidFill>
              </a:rPr>
              <a:t>rē</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Compilation of sensory details which enables the reader to visualize the event</a:t>
            </a:r>
            <a:endParaRPr dirty="0"/>
          </a:p>
          <a:p>
            <a:pPr marL="457200" lvl="0" indent="-393700" algn="l" rtl="0">
              <a:spcBef>
                <a:spcPts val="520"/>
              </a:spcBef>
              <a:spcAft>
                <a:spcPts val="0"/>
              </a:spcAft>
              <a:buSzPts val="2600"/>
              <a:buFont typeface="Arial"/>
              <a:buAutoNum type="arabicPeriod"/>
            </a:pPr>
            <a:r>
              <a:rPr lang="en-US" dirty="0"/>
              <a:t>Visually descriptive or figurative language, especially in a literary work</a:t>
            </a:r>
            <a:endParaRPr dirty="0"/>
          </a:p>
        </p:txBody>
      </p:sp>
      <p:sp>
        <p:nvSpPr>
          <p:cNvPr id="308" name="Google Shape;308;g143302d9027_0_50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Imagery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43302d9027_0_516"/>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lnSpcReduction="10000"/>
          </a:bodyPr>
          <a:lstStyle/>
          <a:p>
            <a:pPr marL="0" lvl="0" indent="0" algn="l" rtl="0">
              <a:spcBef>
                <a:spcPts val="520"/>
              </a:spcBef>
              <a:spcAft>
                <a:spcPts val="0"/>
              </a:spcAft>
              <a:buNone/>
            </a:pPr>
            <a:r>
              <a:rPr lang="en-US" dirty="0">
                <a:solidFill>
                  <a:srgbClr val="1C3C58"/>
                </a:solidFill>
              </a:rPr>
              <a:t>[ˈ</a:t>
            </a:r>
            <a:r>
              <a:rPr lang="en-US" dirty="0" err="1">
                <a:solidFill>
                  <a:srgbClr val="1C3C58"/>
                </a:solidFill>
              </a:rPr>
              <a:t>īrənē</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The opposite of what is expected to happen. This can occur in language, in situations, or in the behavior of characters</a:t>
            </a:r>
            <a:endParaRPr dirty="0"/>
          </a:p>
          <a:p>
            <a:pPr marL="457200" lvl="0" indent="-393700" algn="l" rtl="0">
              <a:spcBef>
                <a:spcPts val="520"/>
              </a:spcBef>
              <a:spcAft>
                <a:spcPts val="0"/>
              </a:spcAft>
              <a:buSzPts val="2600"/>
              <a:buFont typeface="Arial"/>
              <a:buAutoNum type="arabicPeriod"/>
            </a:pPr>
            <a:r>
              <a:rPr lang="en-US" dirty="0"/>
              <a:t>The expression of one's meaning by using language that normally signifies the opposite, typically for humorous or emphatic effect</a:t>
            </a:r>
            <a:endParaRPr dirty="0"/>
          </a:p>
        </p:txBody>
      </p:sp>
      <p:sp>
        <p:nvSpPr>
          <p:cNvPr id="314" name="Google Shape;314;g143302d9027_0_51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Irony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143302d9027_0_523"/>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1C3C58"/>
                </a:solidFill>
              </a:rPr>
              <a:t>[ˈ</a:t>
            </a:r>
            <a:r>
              <a:rPr lang="en-US" dirty="0" err="1">
                <a:solidFill>
                  <a:srgbClr val="1C3C58"/>
                </a:solidFill>
              </a:rPr>
              <a:t>siməlē</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Comparison between objects, events, or people, which uses “like” or “as”</a:t>
            </a:r>
            <a:endParaRPr dirty="0"/>
          </a:p>
          <a:p>
            <a:pPr marL="457200" lvl="0" indent="-393700" algn="l" rtl="0">
              <a:spcBef>
                <a:spcPts val="520"/>
              </a:spcBef>
              <a:spcAft>
                <a:spcPts val="0"/>
              </a:spcAft>
              <a:buSzPts val="2600"/>
              <a:buFont typeface="Arial"/>
              <a:buAutoNum type="arabicPeriod"/>
            </a:pPr>
            <a:r>
              <a:rPr lang="en-US" dirty="0"/>
              <a:t>A figure of speech involving the comparison of one thing with another thing of a different kind, used to make a description more emphatic or vivid</a:t>
            </a:r>
            <a:endParaRPr dirty="0"/>
          </a:p>
        </p:txBody>
      </p:sp>
      <p:sp>
        <p:nvSpPr>
          <p:cNvPr id="320" name="Google Shape;320;g143302d9027_0_52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Simile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143302d9027_0_53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1C3C58"/>
                </a:solidFill>
              </a:rPr>
              <a:t>[ˌ</a:t>
            </a:r>
            <a:r>
              <a:rPr lang="en-US" dirty="0" err="1">
                <a:solidFill>
                  <a:srgbClr val="1C3C58"/>
                </a:solidFill>
              </a:rPr>
              <a:t>jəkstəpəˈziSH</a:t>
            </a:r>
            <a:r>
              <a:rPr lang="en-US" dirty="0">
                <a:solidFill>
                  <a:srgbClr val="1C3C58"/>
                </a:solidFill>
              </a:rPr>
              <a:t>(</a:t>
            </a:r>
            <a:r>
              <a:rPr lang="en-US" dirty="0" err="1">
                <a:solidFill>
                  <a:srgbClr val="1C3C58"/>
                </a:solidFill>
              </a:rPr>
              <a:t>ə</a:t>
            </a:r>
            <a:r>
              <a:rPr lang="en-US" dirty="0">
                <a:solidFill>
                  <a:srgbClr val="1C3C58"/>
                </a:solidFill>
              </a:rPr>
              <a:t>)n]</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Ideas, people, images, or object placed next to one another to highlight their differences and similarities </a:t>
            </a:r>
            <a:endParaRPr dirty="0"/>
          </a:p>
          <a:p>
            <a:pPr marL="457200" lvl="0" indent="-393700" algn="l" rtl="0">
              <a:spcBef>
                <a:spcPts val="520"/>
              </a:spcBef>
              <a:spcAft>
                <a:spcPts val="0"/>
              </a:spcAft>
              <a:buSzPts val="2600"/>
              <a:buFont typeface="Arial"/>
              <a:buAutoNum type="arabicPeriod"/>
            </a:pPr>
            <a:r>
              <a:rPr lang="en-US" dirty="0"/>
              <a:t>The fact of two things being seen or placed close together with contrasting effect</a:t>
            </a:r>
            <a:endParaRPr dirty="0"/>
          </a:p>
        </p:txBody>
      </p:sp>
      <p:sp>
        <p:nvSpPr>
          <p:cNvPr id="326" name="Google Shape;326;g143302d9027_0_5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Juxtaposition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
          <p:cNvSpPr txBox="1">
            <a:spLocks noGrp="1"/>
          </p:cNvSpPr>
          <p:nvPr>
            <p:ph type="ctrTitle"/>
          </p:nvPr>
        </p:nvSpPr>
        <p:spPr>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From Apples to Oranges</a:t>
            </a:r>
            <a:endParaRPr/>
          </a:p>
        </p:txBody>
      </p:sp>
      <p:sp>
        <p:nvSpPr>
          <p:cNvPr id="223" name="Google Shape;223;p2"/>
          <p:cNvSpPr txBox="1">
            <a:spLocks noGrp="1"/>
          </p:cNvSpPr>
          <p:nvPr>
            <p:ph type="subTitle" idx="1"/>
          </p:nvPr>
        </p:nvSpPr>
        <p:spPr>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a:t>Examining Literary Devices</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143302d9027_0_53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1C3C58"/>
                </a:solidFill>
              </a:rPr>
              <a:t>[ˈ</a:t>
            </a:r>
            <a:r>
              <a:rPr lang="en-US" dirty="0" err="1">
                <a:solidFill>
                  <a:srgbClr val="1C3C58"/>
                </a:solidFill>
              </a:rPr>
              <a:t>medəˌfôr</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Exact comparison between two unrelated things; used for dramatic or poetic effect, does not use “like” or “as”</a:t>
            </a:r>
            <a:endParaRPr dirty="0"/>
          </a:p>
          <a:p>
            <a:pPr marL="457200" lvl="0" indent="-393700" algn="l" rtl="0">
              <a:spcBef>
                <a:spcPts val="520"/>
              </a:spcBef>
              <a:spcAft>
                <a:spcPts val="0"/>
              </a:spcAft>
              <a:buSzPts val="2600"/>
              <a:buFont typeface="Arial"/>
              <a:buAutoNum type="arabicPeriod"/>
            </a:pPr>
            <a:r>
              <a:rPr lang="en-US" dirty="0"/>
              <a:t>A figure of speech in which a word or phrase is applied to an object or action to which it is not literally applicable</a:t>
            </a:r>
            <a:endParaRPr dirty="0"/>
          </a:p>
        </p:txBody>
      </p:sp>
      <p:sp>
        <p:nvSpPr>
          <p:cNvPr id="332" name="Google Shape;332;g143302d9027_0_53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Metaphor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143302d9027_0_545"/>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1C3C58"/>
                </a:solidFill>
              </a:rPr>
              <a:t>[</a:t>
            </a:r>
            <a:r>
              <a:rPr lang="en-US" dirty="0" err="1">
                <a:solidFill>
                  <a:srgbClr val="1C3C58"/>
                </a:solidFill>
              </a:rPr>
              <a:t>mo͞od</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General feeling the narrator evokes in the reader through the atmosphere, descriptions, and other features</a:t>
            </a:r>
            <a:endParaRPr dirty="0"/>
          </a:p>
          <a:p>
            <a:pPr marL="457200" lvl="0" indent="-393700" algn="l" rtl="0">
              <a:spcBef>
                <a:spcPts val="520"/>
              </a:spcBef>
              <a:spcAft>
                <a:spcPts val="0"/>
              </a:spcAft>
              <a:buSzPts val="2600"/>
              <a:buFont typeface="Arial"/>
              <a:buAutoNum type="arabicPeriod"/>
            </a:pPr>
            <a:r>
              <a:rPr lang="en-US" dirty="0"/>
              <a:t>A temporary state of mind or feeling</a:t>
            </a:r>
            <a:endParaRPr dirty="0"/>
          </a:p>
        </p:txBody>
      </p:sp>
      <p:sp>
        <p:nvSpPr>
          <p:cNvPr id="338" name="Google Shape;338;g143302d9027_0_54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Mood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143302d9027_0_55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1C3C58"/>
                </a:solidFill>
              </a:rPr>
              <a:t>[ˌ</a:t>
            </a:r>
            <a:r>
              <a:rPr lang="en-US" dirty="0" err="1">
                <a:solidFill>
                  <a:srgbClr val="1C3C58"/>
                </a:solidFill>
              </a:rPr>
              <a:t>änəˌmadəˈpēə</a:t>
            </a:r>
            <a:r>
              <a:rPr lang="en-US" dirty="0">
                <a:solidFill>
                  <a:srgbClr val="1C3C58"/>
                </a:solidFill>
              </a:rPr>
              <a:t>,ˌ</a:t>
            </a:r>
            <a:r>
              <a:rPr lang="en-US" dirty="0" err="1">
                <a:solidFill>
                  <a:srgbClr val="1C3C58"/>
                </a:solidFill>
              </a:rPr>
              <a:t>änəˌmädəˈpēə</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Word that it is closely associated or identical to the sound it describes</a:t>
            </a:r>
            <a:endParaRPr dirty="0"/>
          </a:p>
          <a:p>
            <a:pPr marL="457200" lvl="0" indent="-393700" algn="l" rtl="0">
              <a:spcBef>
                <a:spcPts val="520"/>
              </a:spcBef>
              <a:spcAft>
                <a:spcPts val="0"/>
              </a:spcAft>
              <a:buSzPts val="2600"/>
              <a:buFont typeface="Arial"/>
              <a:buAutoNum type="arabicPeriod"/>
            </a:pPr>
            <a:r>
              <a:rPr lang="en-US" dirty="0"/>
              <a:t>The formation of a word from a sound associated with what is named</a:t>
            </a:r>
            <a:endParaRPr dirty="0"/>
          </a:p>
        </p:txBody>
      </p:sp>
      <p:sp>
        <p:nvSpPr>
          <p:cNvPr id="344" name="Google Shape;344;g143302d9027_0_55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Onomatopoeia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143302d9027_0_55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1C3C58"/>
                </a:solidFill>
              </a:rPr>
              <a:t>[ˌ</a:t>
            </a:r>
            <a:r>
              <a:rPr lang="en-US" dirty="0" err="1">
                <a:solidFill>
                  <a:srgbClr val="1C3C58"/>
                </a:solidFill>
              </a:rPr>
              <a:t>äksəˈmôrˌän</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Pairing of seemingly contradictory terms used to convey emphasis or tension</a:t>
            </a:r>
            <a:endParaRPr dirty="0"/>
          </a:p>
          <a:p>
            <a:pPr marL="457200" lvl="0" indent="-393700" algn="l" rtl="0">
              <a:spcBef>
                <a:spcPts val="520"/>
              </a:spcBef>
              <a:spcAft>
                <a:spcPts val="0"/>
              </a:spcAft>
              <a:buSzPts val="2600"/>
              <a:buFont typeface="Arial"/>
              <a:buAutoNum type="arabicPeriod"/>
            </a:pPr>
            <a:r>
              <a:rPr lang="en-US" dirty="0"/>
              <a:t>A figure of speech in which apparently contradictory terms appear in conjunction</a:t>
            </a:r>
            <a:endParaRPr dirty="0"/>
          </a:p>
        </p:txBody>
      </p:sp>
      <p:sp>
        <p:nvSpPr>
          <p:cNvPr id="350" name="Google Shape;350;g143302d9027_0_55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Oxymoron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143302d9027_0_566"/>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1C3C58"/>
                </a:solidFill>
              </a:rPr>
              <a:t>[ˈ</a:t>
            </a:r>
            <a:r>
              <a:rPr lang="en-US" dirty="0" err="1">
                <a:solidFill>
                  <a:srgbClr val="1C3C58"/>
                </a:solidFill>
              </a:rPr>
              <a:t>perəˌdäks</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Apparent contradiction that, upon further unraveling, may contain truth; used for effect on the reader</a:t>
            </a:r>
            <a:endParaRPr dirty="0"/>
          </a:p>
          <a:p>
            <a:pPr marL="457200" lvl="0" indent="-393700" algn="l" rtl="0">
              <a:spcBef>
                <a:spcPts val="520"/>
              </a:spcBef>
              <a:spcAft>
                <a:spcPts val="0"/>
              </a:spcAft>
              <a:buSzPts val="2600"/>
              <a:buFont typeface="Arial"/>
              <a:buAutoNum type="arabicPeriod"/>
            </a:pPr>
            <a:r>
              <a:rPr lang="en-US" dirty="0"/>
              <a:t>A seemingly absurd or self-contradictory statement or proposition that when investigated or explained may prove to be well founded or true</a:t>
            </a:r>
            <a:endParaRPr dirty="0"/>
          </a:p>
        </p:txBody>
      </p:sp>
      <p:sp>
        <p:nvSpPr>
          <p:cNvPr id="356" name="Google Shape;356;g143302d9027_0_56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Paradox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143302d9027_0_573"/>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a:solidFill>
                  <a:srgbClr val="1C3C58"/>
                </a:solidFill>
              </a:rPr>
              <a:t>[pərˌsänəfəˈkāSH(ə)n]</a:t>
            </a:r>
            <a:endParaRPr>
              <a:solidFill>
                <a:srgbClr val="1C3C58"/>
              </a:solidFill>
            </a:endParaRPr>
          </a:p>
          <a:p>
            <a:pPr marL="0" lvl="0" indent="0" algn="l" rtl="0">
              <a:spcBef>
                <a:spcPts val="520"/>
              </a:spcBef>
              <a:spcAft>
                <a:spcPts val="0"/>
              </a:spcAft>
              <a:buNone/>
            </a:pPr>
            <a:r>
              <a:rPr lang="en-US">
                <a:solidFill>
                  <a:srgbClr val="1C3C58"/>
                </a:solidFill>
              </a:rPr>
              <a:t>noun</a:t>
            </a:r>
            <a:endParaRPr>
              <a:solidFill>
                <a:srgbClr val="1C3C58"/>
              </a:solidFill>
            </a:endParaRPr>
          </a:p>
          <a:p>
            <a:pPr marL="0" lvl="0" indent="0" algn="l" rtl="0">
              <a:spcBef>
                <a:spcPts val="520"/>
              </a:spcBef>
              <a:spcAft>
                <a:spcPts val="0"/>
              </a:spcAft>
              <a:buNone/>
            </a:pPr>
            <a:r>
              <a:rPr lang="en-US"/>
              <a:t>Attribution of human characteristics to something nonhuman, or the representation of an abstract quality in human form; differs from anthropomorphism is that in anthropomorphism involves non-humans displaying literal human traits and being capable of human behavior</a:t>
            </a:r>
            <a:endParaRPr/>
          </a:p>
        </p:txBody>
      </p:sp>
      <p:sp>
        <p:nvSpPr>
          <p:cNvPr id="362" name="Google Shape;362;g143302d9027_0_57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Personification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143302d9027_0_57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lnSpcReduction="10000"/>
          </a:bodyPr>
          <a:lstStyle/>
          <a:p>
            <a:pPr marL="0" lvl="0" indent="0" algn="l" rtl="0">
              <a:spcBef>
                <a:spcPts val="520"/>
              </a:spcBef>
              <a:spcAft>
                <a:spcPts val="0"/>
              </a:spcAft>
              <a:buNone/>
            </a:pPr>
            <a:r>
              <a:rPr lang="en-US" dirty="0">
                <a:solidFill>
                  <a:srgbClr val="1C3C58"/>
                </a:solidFill>
              </a:rPr>
              <a:t>[ˈ</a:t>
            </a:r>
            <a:r>
              <a:rPr lang="en-US" dirty="0" err="1">
                <a:solidFill>
                  <a:srgbClr val="1C3C58"/>
                </a:solidFill>
              </a:rPr>
              <a:t>saˌtī</a:t>
            </a:r>
            <a:r>
              <a:rPr lang="en-US" dirty="0">
                <a:solidFill>
                  <a:srgbClr val="1C3C58"/>
                </a:solidFill>
              </a:rPr>
              <a:t>(</a:t>
            </a:r>
            <a:r>
              <a:rPr lang="en-US" dirty="0" err="1">
                <a:solidFill>
                  <a:srgbClr val="1C3C58"/>
                </a:solidFill>
              </a:rPr>
              <a:t>ə</a:t>
            </a:r>
            <a:r>
              <a:rPr lang="en-US" dirty="0">
                <a:solidFill>
                  <a:srgbClr val="1C3C58"/>
                </a:solidFill>
              </a:rPr>
              <a:t>)r]</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81317" algn="l" rtl="0">
              <a:spcBef>
                <a:spcPts val="520"/>
              </a:spcBef>
              <a:spcAft>
                <a:spcPts val="0"/>
              </a:spcAft>
              <a:buSzPct val="100000"/>
              <a:buAutoNum type="arabicPeriod"/>
            </a:pPr>
            <a:r>
              <a:rPr lang="en-US" dirty="0"/>
              <a:t>Phrase or entire work that uses irony to critique behaviors, events, people, or vices</a:t>
            </a:r>
            <a:endParaRPr dirty="0"/>
          </a:p>
          <a:p>
            <a:pPr marL="457200" lvl="0" indent="-381317" algn="l" rtl="0">
              <a:spcBef>
                <a:spcPts val="0"/>
              </a:spcBef>
              <a:spcAft>
                <a:spcPts val="0"/>
              </a:spcAft>
              <a:buSzPct val="100000"/>
              <a:buAutoNum type="arabicPeriod"/>
            </a:pPr>
            <a:r>
              <a:rPr lang="en-US" dirty="0"/>
              <a:t>The use of humor, irony, exaggeration, or ridicule to expose and criticize people's stupidity or vices, particularly in the context of contemporary politics and other topical issues</a:t>
            </a:r>
            <a:endParaRPr dirty="0"/>
          </a:p>
          <a:p>
            <a:pPr marL="0" lvl="0" indent="0" algn="l" rtl="0">
              <a:spcBef>
                <a:spcPts val="520"/>
              </a:spcBef>
              <a:spcAft>
                <a:spcPts val="0"/>
              </a:spcAft>
              <a:buNone/>
            </a:pPr>
            <a:endParaRPr dirty="0"/>
          </a:p>
          <a:p>
            <a:pPr marL="0" lvl="0" indent="0" algn="l" rtl="0">
              <a:spcBef>
                <a:spcPts val="520"/>
              </a:spcBef>
              <a:spcAft>
                <a:spcPts val="0"/>
              </a:spcAft>
              <a:buNone/>
            </a:pPr>
            <a:endParaRPr dirty="0"/>
          </a:p>
        </p:txBody>
      </p:sp>
      <p:sp>
        <p:nvSpPr>
          <p:cNvPr id="368" name="Google Shape;368;g143302d9027_0_57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Satire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143302d9027_0_586"/>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1C3C58"/>
                </a:solidFill>
              </a:rPr>
              <a:t>[</a:t>
            </a:r>
            <a:r>
              <a:rPr lang="en-US" dirty="0"/>
              <a:t>ˈ</a:t>
            </a:r>
            <a:r>
              <a:rPr lang="en-US" dirty="0" err="1"/>
              <a:t>simbəˌlizəm</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Something used to represent a larger concept or idea</a:t>
            </a:r>
            <a:endParaRPr dirty="0"/>
          </a:p>
          <a:p>
            <a:pPr marL="457200" lvl="0" indent="-393700" algn="l" rtl="0">
              <a:spcBef>
                <a:spcPts val="520"/>
              </a:spcBef>
              <a:spcAft>
                <a:spcPts val="0"/>
              </a:spcAft>
              <a:buSzPts val="2600"/>
              <a:buAutoNum type="arabicPeriod"/>
            </a:pPr>
            <a:r>
              <a:rPr lang="en-US" dirty="0"/>
              <a:t>The use of symbols to represent ideas or qualities</a:t>
            </a:r>
            <a:endParaRPr dirty="0"/>
          </a:p>
          <a:p>
            <a:pPr marL="0" lvl="0" indent="0" algn="l" rtl="0">
              <a:spcBef>
                <a:spcPts val="520"/>
              </a:spcBef>
              <a:spcAft>
                <a:spcPts val="0"/>
              </a:spcAft>
              <a:buNone/>
            </a:pPr>
            <a:endParaRPr dirty="0"/>
          </a:p>
          <a:p>
            <a:pPr marL="0" lvl="0" indent="0" algn="l" rtl="0">
              <a:spcBef>
                <a:spcPts val="520"/>
              </a:spcBef>
              <a:spcAft>
                <a:spcPts val="0"/>
              </a:spcAft>
              <a:buNone/>
            </a:pPr>
            <a:endParaRPr dirty="0"/>
          </a:p>
        </p:txBody>
      </p:sp>
      <p:sp>
        <p:nvSpPr>
          <p:cNvPr id="374" name="Google Shape;374;g143302d9027_0_58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Symbolism</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143302d9027_0_593"/>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1C3C58"/>
                </a:solidFill>
              </a:rPr>
              <a:t>[</a:t>
            </a:r>
            <a:r>
              <a:rPr lang="en-US" dirty="0" err="1">
                <a:solidFill>
                  <a:srgbClr val="1C3C58"/>
                </a:solidFill>
              </a:rPr>
              <a:t>səˈnekdəkē</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Instance of a part representing a whole or vice versa</a:t>
            </a:r>
            <a:endParaRPr dirty="0"/>
          </a:p>
          <a:p>
            <a:pPr marL="457200" lvl="0" indent="-393700" algn="l" rtl="0">
              <a:spcBef>
                <a:spcPts val="520"/>
              </a:spcBef>
              <a:spcAft>
                <a:spcPts val="0"/>
              </a:spcAft>
              <a:buSzPts val="2600"/>
              <a:buAutoNum type="arabicPeriod"/>
            </a:pPr>
            <a:r>
              <a:rPr lang="en-US" dirty="0"/>
              <a:t>A figure of speech in which a part is made to represent the whole or vice versa</a:t>
            </a:r>
            <a:endParaRPr dirty="0"/>
          </a:p>
          <a:p>
            <a:pPr marL="0" lvl="0" indent="0" algn="l" rtl="0">
              <a:spcBef>
                <a:spcPts val="520"/>
              </a:spcBef>
              <a:spcAft>
                <a:spcPts val="0"/>
              </a:spcAft>
              <a:buNone/>
            </a:pPr>
            <a:endParaRPr dirty="0"/>
          </a:p>
          <a:p>
            <a:pPr marL="0" lvl="0" indent="0" algn="l" rtl="0">
              <a:spcBef>
                <a:spcPts val="520"/>
              </a:spcBef>
              <a:spcAft>
                <a:spcPts val="0"/>
              </a:spcAft>
              <a:buNone/>
            </a:pPr>
            <a:endParaRPr dirty="0"/>
          </a:p>
        </p:txBody>
      </p:sp>
      <p:sp>
        <p:nvSpPr>
          <p:cNvPr id="380" name="Google Shape;380;g143302d9027_0_59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Synecdoche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143302d9027_0_60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1C3C58"/>
                </a:solidFill>
              </a:rPr>
              <a:t>[</a:t>
            </a:r>
            <a:r>
              <a:rPr lang="en-US" dirty="0" err="1">
                <a:solidFill>
                  <a:srgbClr val="1C3C58"/>
                </a:solidFill>
              </a:rPr>
              <a:t>tōn</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Speaker or narrator’s attitude toward the subject of the piece distinct from mood in that it is not used to evoke a particular feeling in the reader</a:t>
            </a:r>
            <a:endParaRPr dirty="0"/>
          </a:p>
          <a:p>
            <a:pPr marL="457200" lvl="0" indent="-393700" algn="l" rtl="0">
              <a:spcBef>
                <a:spcPts val="520"/>
              </a:spcBef>
              <a:spcAft>
                <a:spcPts val="0"/>
              </a:spcAft>
              <a:buSzPts val="2600"/>
              <a:buAutoNum type="arabicPeriod"/>
            </a:pPr>
            <a:r>
              <a:rPr lang="en-US" dirty="0"/>
              <a:t>The general character or attitude of a place, piece of writing, situation, </a:t>
            </a:r>
            <a:r>
              <a:rPr lang="en-US" dirty="0" err="1"/>
              <a:t>etc</a:t>
            </a:r>
            <a:endParaRPr dirty="0"/>
          </a:p>
          <a:p>
            <a:pPr marL="0" lvl="0" indent="0" algn="l" rtl="0">
              <a:spcBef>
                <a:spcPts val="520"/>
              </a:spcBef>
              <a:spcAft>
                <a:spcPts val="0"/>
              </a:spcAft>
              <a:buNone/>
            </a:pPr>
            <a:endParaRPr dirty="0"/>
          </a:p>
          <a:p>
            <a:pPr marL="0" lvl="0" indent="0" algn="l" rtl="0">
              <a:spcBef>
                <a:spcPts val="520"/>
              </a:spcBef>
              <a:spcAft>
                <a:spcPts val="0"/>
              </a:spcAft>
              <a:buNone/>
            </a:pPr>
            <a:endParaRPr dirty="0"/>
          </a:p>
        </p:txBody>
      </p:sp>
      <p:sp>
        <p:nvSpPr>
          <p:cNvPr id="386" name="Google Shape;386;g143302d9027_0_60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Tone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124d9bb0ee8_0_5"/>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Questions</a:t>
            </a:r>
            <a:endParaRPr/>
          </a:p>
        </p:txBody>
      </p:sp>
      <p:sp>
        <p:nvSpPr>
          <p:cNvPr id="229" name="Google Shape;229;g124d9bb0ee8_0_5"/>
          <p:cNvSpPr txBox="1">
            <a:spLocks noGrp="1"/>
          </p:cNvSpPr>
          <p:nvPr>
            <p:ph type="body" idx="1"/>
          </p:nvPr>
        </p:nvSpPr>
        <p:spPr>
          <a:xfrm>
            <a:off x="530352" y="2028497"/>
            <a:ext cx="7772400" cy="2004659"/>
          </a:xfrm>
          <a:prstGeom prst="rect">
            <a:avLst/>
          </a:prstGeom>
          <a:noFill/>
          <a:ln>
            <a:noFill/>
          </a:ln>
        </p:spPr>
        <p:txBody>
          <a:bodyPr spcFirstLastPara="1" wrap="square" lIns="45700" tIns="45700" rIns="45700" bIns="45700" anchor="t" anchorCtr="0">
            <a:normAutofit/>
          </a:bodyPr>
          <a:lstStyle/>
          <a:p>
            <a:pPr marL="512761" lvl="0" indent="-457200" algn="l" rtl="0">
              <a:lnSpc>
                <a:spcPct val="100000"/>
              </a:lnSpc>
              <a:spcBef>
                <a:spcPts val="0"/>
              </a:spcBef>
              <a:spcAft>
                <a:spcPts val="0"/>
              </a:spcAft>
              <a:buClr>
                <a:schemeClr val="lt1"/>
              </a:buClr>
              <a:buSzPts val="2600"/>
              <a:buFont typeface="Arial"/>
              <a:buChar char="•"/>
            </a:pPr>
            <a:r>
              <a:rPr lang="en-US" dirty="0"/>
              <a:t>How does understanding literary devices help our understanding of a text?</a:t>
            </a:r>
            <a:endParaRPr dirty="0"/>
          </a:p>
          <a:p>
            <a:pPr marL="512761" lvl="0" indent="-457200" algn="l" rtl="0">
              <a:lnSpc>
                <a:spcPct val="100000"/>
              </a:lnSpc>
              <a:spcBef>
                <a:spcPts val="0"/>
              </a:spcBef>
              <a:spcAft>
                <a:spcPts val="0"/>
              </a:spcAft>
              <a:buClr>
                <a:schemeClr val="lt1"/>
              </a:buClr>
              <a:buSzPts val="2600"/>
              <a:buFont typeface="Arial"/>
              <a:buChar char="•"/>
            </a:pPr>
            <a:r>
              <a:rPr lang="en-US" dirty="0"/>
              <a:t>How do we use literary devices in our everyday lives?</a:t>
            </a:r>
            <a:endParaRPr dirty="0"/>
          </a:p>
          <a:p>
            <a:pPr marL="55561" lvl="0" indent="0" algn="l" rtl="0">
              <a:lnSpc>
                <a:spcPct val="100000"/>
              </a:lnSpc>
              <a:spcBef>
                <a:spcPts val="0"/>
              </a:spcBef>
              <a:spcAft>
                <a:spcPts val="0"/>
              </a:spcAft>
              <a:buSzPts val="26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143302d9027_0_6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What Are You Doing and Why?</a:t>
            </a:r>
            <a:endParaRPr/>
          </a:p>
        </p:txBody>
      </p:sp>
      <p:sp>
        <p:nvSpPr>
          <p:cNvPr id="392" name="Google Shape;392;g143302d9027_0_69"/>
          <p:cNvSpPr txBox="1">
            <a:spLocks noGrp="1"/>
          </p:cNvSpPr>
          <p:nvPr>
            <p:ph type="body" idx="1"/>
          </p:nvPr>
        </p:nvSpPr>
        <p:spPr>
          <a:xfrm>
            <a:off x="457199" y="1440064"/>
            <a:ext cx="4310743" cy="3326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sz="2600" dirty="0"/>
              <a:t>Listen and follow along to the thought process as examples are thought up.</a:t>
            </a:r>
            <a:endParaRPr sz="2600" dirty="0"/>
          </a:p>
          <a:p>
            <a:pPr marL="457200" lvl="0" indent="-381000" algn="l" rtl="0">
              <a:spcBef>
                <a:spcPts val="480"/>
              </a:spcBef>
              <a:spcAft>
                <a:spcPts val="0"/>
              </a:spcAft>
              <a:buSzPts val="2400"/>
              <a:buChar char="•"/>
            </a:pPr>
            <a:r>
              <a:rPr lang="en-US" sz="2600" dirty="0"/>
              <a:t>What would a good example for the literary device?</a:t>
            </a:r>
            <a:endParaRPr sz="2600" dirty="0"/>
          </a:p>
          <a:p>
            <a:pPr marL="457200" lvl="0" indent="-381000" algn="l" rtl="0">
              <a:spcBef>
                <a:spcPts val="0"/>
              </a:spcBef>
              <a:spcAft>
                <a:spcPts val="0"/>
              </a:spcAft>
              <a:buSzPts val="2400"/>
              <a:buChar char="•"/>
            </a:pPr>
            <a:r>
              <a:rPr lang="en-US" sz="2600" dirty="0"/>
              <a:t>Why does this example fit with this literary device?</a:t>
            </a:r>
            <a:endParaRPr sz="2600" dirty="0"/>
          </a:p>
        </p:txBody>
      </p:sp>
      <p:pic>
        <p:nvPicPr>
          <p:cNvPr id="393" name="Google Shape;393;g143302d9027_0_69"/>
          <p:cNvPicPr preferRelativeResize="0"/>
          <p:nvPr/>
        </p:nvPicPr>
        <p:blipFill>
          <a:blip r:embed="rId3">
            <a:alphaModFix/>
          </a:blip>
          <a:stretch>
            <a:fillRect/>
          </a:stretch>
        </p:blipFill>
        <p:spPr>
          <a:xfrm>
            <a:off x="5121656" y="1305491"/>
            <a:ext cx="3162836" cy="3228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143302d9027_0_614"/>
          <p:cNvSpPr txBox="1">
            <a:spLocks noGrp="1"/>
          </p:cNvSpPr>
          <p:nvPr>
            <p:ph type="body" idx="1"/>
          </p:nvPr>
        </p:nvSpPr>
        <p:spPr>
          <a:xfrm>
            <a:off x="457200" y="1309352"/>
            <a:ext cx="8098971" cy="3434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solidFill>
                  <a:srgbClr val="1C3C58"/>
                </a:solidFill>
              </a:rPr>
              <a:t>[ˈ</a:t>
            </a:r>
            <a:r>
              <a:rPr lang="en-US" dirty="0" err="1">
                <a:solidFill>
                  <a:srgbClr val="1C3C58"/>
                </a:solidFill>
              </a:rPr>
              <a:t>aləˌɡôrē</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81317" algn="l" rtl="0">
              <a:spcBef>
                <a:spcPts val="520"/>
              </a:spcBef>
              <a:spcAft>
                <a:spcPts val="0"/>
              </a:spcAft>
              <a:buSzPct val="100000"/>
              <a:buAutoNum type="arabicPeriod"/>
            </a:pPr>
            <a:r>
              <a:rPr lang="en-US" sz="2400" dirty="0"/>
              <a:t>Work that symbolizes or represents an idea or event used to convey a political or spiritual meaning</a:t>
            </a:r>
            <a:endParaRPr sz="2400" dirty="0"/>
          </a:p>
          <a:p>
            <a:pPr marL="457200" lvl="0" indent="-381317" algn="l" rtl="0">
              <a:spcBef>
                <a:spcPts val="0"/>
              </a:spcBef>
              <a:spcAft>
                <a:spcPts val="0"/>
              </a:spcAft>
              <a:buSzPct val="100000"/>
              <a:buAutoNum type="arabicPeriod"/>
            </a:pPr>
            <a:r>
              <a:rPr lang="en-US" sz="2400" dirty="0"/>
              <a:t>A story, poem, or picture that can be interpreted to reveal a hidden meaning, typically a moral or political one</a:t>
            </a:r>
            <a:endParaRPr sz="2400" dirty="0">
              <a:solidFill>
                <a:srgbClr val="1C3C58"/>
              </a:solidFill>
            </a:endParaRPr>
          </a:p>
          <a:p>
            <a:pPr marL="0" lvl="0" indent="0" algn="l" rtl="0">
              <a:spcBef>
                <a:spcPts val="520"/>
              </a:spcBef>
              <a:spcAft>
                <a:spcPts val="0"/>
              </a:spcAft>
              <a:buNone/>
            </a:pPr>
            <a:r>
              <a:rPr lang="en-US" sz="2400" dirty="0">
                <a:solidFill>
                  <a:srgbClr val="1C3C58"/>
                </a:solidFill>
              </a:rPr>
              <a:t>Example: Pilgrim's Progress is an allegory of the spiritual journey.</a:t>
            </a:r>
            <a:endParaRPr sz="2400" dirty="0">
              <a:solidFill>
                <a:srgbClr val="1C3C58"/>
              </a:solidFill>
            </a:endParaRPr>
          </a:p>
        </p:txBody>
      </p:sp>
      <p:sp>
        <p:nvSpPr>
          <p:cNvPr id="399" name="Google Shape;399;g143302d9027_0_61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Allegory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2" name="Group 1">
            <a:extLst>
              <a:ext uri="{FF2B5EF4-FFF2-40B4-BE49-F238E27FC236}">
                <a16:creationId xmlns:a16="http://schemas.microsoft.com/office/drawing/2014/main" id="{0F5D8896-FD81-4418-C503-F963FFA9611B}"/>
              </a:ext>
            </a:extLst>
          </p:cNvPr>
          <p:cNvGrpSpPr/>
          <p:nvPr/>
        </p:nvGrpSpPr>
        <p:grpSpPr>
          <a:xfrm>
            <a:off x="141569" y="95252"/>
            <a:ext cx="2209515" cy="2295817"/>
            <a:chOff x="-65764" y="-1541114"/>
            <a:chExt cx="6358097" cy="6358097"/>
          </a:xfrm>
        </p:grpSpPr>
        <p:sp>
          <p:nvSpPr>
            <p:cNvPr id="4" name="Oval 3"/>
            <p:cNvSpPr/>
            <p:nvPr/>
          </p:nvSpPr>
          <p:spPr>
            <a:xfrm>
              <a:off x="150989" y="-1324362"/>
              <a:ext cx="5924590" cy="592459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a:endParaRPr lang="en-US" sz="2531"/>
            </a:p>
          </p:txBody>
        </p:sp>
        <p:sp>
          <p:nvSpPr>
            <p:cNvPr id="7" name="Oval 6"/>
            <p:cNvSpPr/>
            <p:nvPr/>
          </p:nvSpPr>
          <p:spPr>
            <a:xfrm>
              <a:off x="-65764" y="-1541114"/>
              <a:ext cx="6358097" cy="6358097"/>
            </a:xfrm>
            <a:prstGeom prst="ellipse">
              <a:avLst/>
            </a:prstGeom>
            <a:noFill/>
            <a:ln>
              <a:solidFill>
                <a:srgbClr val="659298"/>
              </a:solid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a:endParaRPr lang="en-US" sz="2531"/>
            </a:p>
          </p:txBody>
        </p:sp>
        <p:pic>
          <p:nvPicPr>
            <p:cNvPr id="5" name="Picture 4">
              <a:extLst>
                <a:ext uri="{FF2B5EF4-FFF2-40B4-BE49-F238E27FC236}">
                  <a16:creationId xmlns:a16="http://schemas.microsoft.com/office/drawing/2014/main" id="{791AD0F7-C0D4-504C-8C15-648B2B94B5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641" y="-1275536"/>
              <a:ext cx="5826938" cy="5826938"/>
            </a:xfrm>
            <a:prstGeom prst="rect">
              <a:avLst/>
            </a:prstGeom>
          </p:spPr>
        </p:pic>
      </p:grpSp>
      <p:sp>
        <p:nvSpPr>
          <p:cNvPr id="8" name="Shape 48">
            <a:extLst>
              <a:ext uri="{FF2B5EF4-FFF2-40B4-BE49-F238E27FC236}">
                <a16:creationId xmlns:a16="http://schemas.microsoft.com/office/drawing/2014/main" id="{A84F128E-0BDF-2E7A-48F1-A0512BF1A524}"/>
              </a:ext>
            </a:extLst>
          </p:cNvPr>
          <p:cNvSpPr/>
          <p:nvPr/>
        </p:nvSpPr>
        <p:spPr>
          <a:xfrm>
            <a:off x="2464117" y="245528"/>
            <a:ext cx="6338316" cy="584327"/>
          </a:xfrm>
          <a:prstGeom prst="rect">
            <a:avLst/>
          </a:prstGeom>
          <a:noFill/>
          <a:ln>
            <a:noFill/>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l">
              <a:defRPr sz="1800"/>
            </a:pPr>
            <a:r>
              <a:rPr lang="en-US" sz="3797" b="1" dirty="0">
                <a:solidFill>
                  <a:schemeClr val="accent4"/>
                </a:solidFill>
                <a:latin typeface="Calibri"/>
                <a:cs typeface="Calibri"/>
              </a:rPr>
              <a:t>Day 1 Student Survey</a:t>
            </a:r>
          </a:p>
        </p:txBody>
      </p:sp>
      <p:pic>
        <p:nvPicPr>
          <p:cNvPr id="3" name="Online Media 2" title="Classroom Engagement Day 1">
            <a:hlinkClick r:id="" action="ppaction://media"/>
            <a:extLst>
              <a:ext uri="{FF2B5EF4-FFF2-40B4-BE49-F238E27FC236}">
                <a16:creationId xmlns:a16="http://schemas.microsoft.com/office/drawing/2014/main" id="{320677D9-EF72-B4D4-DC2A-AD030D46DFE5}"/>
              </a:ext>
            </a:extLst>
          </p:cNvPr>
          <p:cNvPicPr>
            <a:picLocks noRot="1" noChangeAspect="1"/>
          </p:cNvPicPr>
          <p:nvPr>
            <a:videoFile r:link="rId1"/>
          </p:nvPr>
        </p:nvPicPr>
        <p:blipFill>
          <a:blip r:embed="rId5"/>
          <a:stretch>
            <a:fillRect/>
          </a:stretch>
        </p:blipFill>
        <p:spPr>
          <a:xfrm>
            <a:off x="2490753" y="988443"/>
            <a:ext cx="6402419" cy="3617366"/>
          </a:xfrm>
          <a:prstGeom prst="rect">
            <a:avLst/>
          </a:prstGeom>
        </p:spPr>
      </p:pic>
    </p:spTree>
    <p:extLst>
      <p:ext uri="{BB962C8B-B14F-4D97-AF65-F5344CB8AC3E}">
        <p14:creationId xmlns:p14="http://schemas.microsoft.com/office/powerpoint/2010/main" val="4129170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888D-3325-CB63-1BD4-3BB1E6429D0D}"/>
              </a:ext>
            </a:extLst>
          </p:cNvPr>
          <p:cNvSpPr>
            <a:spLocks noGrp="1"/>
          </p:cNvSpPr>
          <p:nvPr>
            <p:ph type="title"/>
          </p:nvPr>
        </p:nvSpPr>
        <p:spPr/>
        <p:txBody>
          <a:bodyPr/>
          <a:lstStyle/>
          <a:p>
            <a:r>
              <a:rPr lang="en-US" dirty="0"/>
              <a:t>Day 1 Student Survey</a:t>
            </a:r>
          </a:p>
        </p:txBody>
      </p:sp>
      <p:sp>
        <p:nvSpPr>
          <p:cNvPr id="3" name="Content Placeholder 2">
            <a:extLst>
              <a:ext uri="{FF2B5EF4-FFF2-40B4-BE49-F238E27FC236}">
                <a16:creationId xmlns:a16="http://schemas.microsoft.com/office/drawing/2014/main" id="{4B37D712-53C0-DFB5-BC16-67A31D55B07E}"/>
              </a:ext>
            </a:extLst>
          </p:cNvPr>
          <p:cNvSpPr>
            <a:spLocks noGrp="1"/>
          </p:cNvSpPr>
          <p:nvPr>
            <p:ph sz="half" idx="1"/>
          </p:nvPr>
        </p:nvSpPr>
        <p:spPr>
          <a:xfrm>
            <a:off x="457201" y="1440099"/>
            <a:ext cx="4770387" cy="3326028"/>
          </a:xfrm>
        </p:spPr>
        <p:txBody>
          <a:bodyPr/>
          <a:lstStyle/>
          <a:p>
            <a:r>
              <a:rPr lang="en-US" dirty="0">
                <a:hlinkClick r:id="rId2"/>
              </a:rPr>
              <a:t>https://bit.ly/day1-k20Lesson</a:t>
            </a:r>
            <a:r>
              <a:rPr lang="en-US" dirty="0"/>
              <a:t> </a:t>
            </a:r>
          </a:p>
        </p:txBody>
      </p:sp>
      <p:pic>
        <p:nvPicPr>
          <p:cNvPr id="10" name="Content Placeholder 9">
            <a:extLst>
              <a:ext uri="{FF2B5EF4-FFF2-40B4-BE49-F238E27FC236}">
                <a16:creationId xmlns:a16="http://schemas.microsoft.com/office/drawing/2014/main" id="{5B3A73F0-B014-EDD9-A2B2-9AB04EE8FEDF}"/>
              </a:ext>
            </a:extLst>
          </p:cNvPr>
          <p:cNvPicPr>
            <a:picLocks noGrp="1" noChangeAspect="1"/>
          </p:cNvPicPr>
          <p:nvPr>
            <p:ph sz="half" idx="2"/>
          </p:nvPr>
        </p:nvPicPr>
        <p:blipFill>
          <a:blip r:embed="rId3"/>
          <a:stretch>
            <a:fillRect/>
          </a:stretch>
        </p:blipFill>
        <p:spPr>
          <a:xfrm>
            <a:off x="5364346" y="2149025"/>
            <a:ext cx="3322580" cy="1907772"/>
          </a:xfrm>
        </p:spPr>
      </p:pic>
      <p:pic>
        <p:nvPicPr>
          <p:cNvPr id="1026" name="Picture 2">
            <a:extLst>
              <a:ext uri="{FF2B5EF4-FFF2-40B4-BE49-F238E27FC236}">
                <a16:creationId xmlns:a16="http://schemas.microsoft.com/office/drawing/2014/main" id="{FEB01E5F-59BA-9069-3127-5ADC6CBF6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987" y="2218002"/>
            <a:ext cx="2215053" cy="236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272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143302d9027_0_6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What Are You Doing and Why?</a:t>
            </a:r>
            <a:endParaRPr/>
          </a:p>
        </p:txBody>
      </p:sp>
      <p:sp>
        <p:nvSpPr>
          <p:cNvPr id="392" name="Google Shape;392;g143302d9027_0_69"/>
          <p:cNvSpPr txBox="1">
            <a:spLocks noGrp="1"/>
          </p:cNvSpPr>
          <p:nvPr>
            <p:ph type="body" idx="1"/>
          </p:nvPr>
        </p:nvSpPr>
        <p:spPr>
          <a:xfrm>
            <a:off x="457199" y="1440064"/>
            <a:ext cx="4310743" cy="3326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sz="2600" dirty="0"/>
              <a:t>Listen and follow along to the thought process as examples are thought up.</a:t>
            </a:r>
            <a:endParaRPr sz="2600" dirty="0"/>
          </a:p>
          <a:p>
            <a:pPr marL="457200" lvl="0" indent="-381000" algn="l" rtl="0">
              <a:spcBef>
                <a:spcPts val="480"/>
              </a:spcBef>
              <a:spcAft>
                <a:spcPts val="0"/>
              </a:spcAft>
              <a:buSzPts val="2400"/>
              <a:buChar char="•"/>
            </a:pPr>
            <a:r>
              <a:rPr lang="en-US" sz="2600" dirty="0"/>
              <a:t>What would a good example for the literary device?</a:t>
            </a:r>
            <a:endParaRPr sz="2600" dirty="0"/>
          </a:p>
          <a:p>
            <a:pPr marL="457200" lvl="0" indent="-381000" algn="l" rtl="0">
              <a:spcBef>
                <a:spcPts val="0"/>
              </a:spcBef>
              <a:spcAft>
                <a:spcPts val="0"/>
              </a:spcAft>
              <a:buSzPts val="2400"/>
              <a:buChar char="•"/>
            </a:pPr>
            <a:r>
              <a:rPr lang="en-US" sz="2600" dirty="0"/>
              <a:t>Why does this example fit with this literary device?</a:t>
            </a:r>
            <a:endParaRPr sz="2600" dirty="0"/>
          </a:p>
        </p:txBody>
      </p:sp>
      <p:pic>
        <p:nvPicPr>
          <p:cNvPr id="393" name="Google Shape;393;g143302d9027_0_69"/>
          <p:cNvPicPr preferRelativeResize="0"/>
          <p:nvPr/>
        </p:nvPicPr>
        <p:blipFill>
          <a:blip r:embed="rId3">
            <a:alphaModFix/>
          </a:blip>
          <a:stretch>
            <a:fillRect/>
          </a:stretch>
        </p:blipFill>
        <p:spPr>
          <a:xfrm>
            <a:off x="5121656" y="1305491"/>
            <a:ext cx="3162836" cy="3228300"/>
          </a:xfrm>
          <a:prstGeom prst="rect">
            <a:avLst/>
          </a:prstGeom>
          <a:noFill/>
          <a:ln>
            <a:noFill/>
          </a:ln>
        </p:spPr>
      </p:pic>
    </p:spTree>
    <p:extLst>
      <p:ext uri="{BB962C8B-B14F-4D97-AF65-F5344CB8AC3E}">
        <p14:creationId xmlns:p14="http://schemas.microsoft.com/office/powerpoint/2010/main" val="2706133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143302d9027_0_61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lnSpcReduction="10000"/>
          </a:bodyPr>
          <a:lstStyle/>
          <a:p>
            <a:pPr marL="0" lvl="0" indent="0" algn="l" rtl="0">
              <a:spcBef>
                <a:spcPts val="520"/>
              </a:spcBef>
              <a:spcAft>
                <a:spcPts val="0"/>
              </a:spcAft>
              <a:buNone/>
            </a:pPr>
            <a:r>
              <a:rPr lang="en-US" dirty="0">
                <a:solidFill>
                  <a:srgbClr val="1C3C58"/>
                </a:solidFill>
              </a:rPr>
              <a:t>[</a:t>
            </a:r>
            <a:r>
              <a:rPr lang="en-US" dirty="0" err="1">
                <a:solidFill>
                  <a:srgbClr val="1C3C58"/>
                </a:solidFill>
              </a:rPr>
              <a:t>əˌlidəˈrāSH</a:t>
            </a:r>
            <a:r>
              <a:rPr lang="en-US" dirty="0">
                <a:solidFill>
                  <a:srgbClr val="1C3C58"/>
                </a:solidFill>
              </a:rPr>
              <a:t>(</a:t>
            </a:r>
            <a:r>
              <a:rPr lang="en-US" dirty="0" err="1">
                <a:solidFill>
                  <a:srgbClr val="1C3C58"/>
                </a:solidFill>
              </a:rPr>
              <a:t>ə</a:t>
            </a:r>
            <a:r>
              <a:rPr lang="en-US" dirty="0">
                <a:solidFill>
                  <a:srgbClr val="1C3C58"/>
                </a:solidFill>
              </a:rPr>
              <a:t>)n]</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AutoNum type="arabicPeriod"/>
            </a:pPr>
            <a:r>
              <a:rPr lang="en-US" dirty="0"/>
              <a:t>Repetition of the same or similar consonant sounds in succession</a:t>
            </a:r>
            <a:endParaRPr dirty="0"/>
          </a:p>
          <a:p>
            <a:pPr marL="457200" lvl="0" indent="-393700" algn="l" rtl="0">
              <a:spcBef>
                <a:spcPts val="520"/>
              </a:spcBef>
              <a:spcAft>
                <a:spcPts val="0"/>
              </a:spcAft>
              <a:buSzPts val="2600"/>
              <a:buAutoNum type="arabicPeriod"/>
            </a:pPr>
            <a:r>
              <a:rPr lang="en-US" dirty="0"/>
              <a:t>The occurrence of the same letter or sound at the beginning of adjacent or closely connected words</a:t>
            </a:r>
            <a:endParaRPr dirty="0"/>
          </a:p>
          <a:p>
            <a:pPr marL="0" lvl="0" indent="0" algn="l" rtl="0">
              <a:spcBef>
                <a:spcPts val="360"/>
              </a:spcBef>
              <a:spcAft>
                <a:spcPts val="0"/>
              </a:spcAft>
              <a:buNone/>
            </a:pPr>
            <a:endParaRPr dirty="0"/>
          </a:p>
          <a:p>
            <a:pPr marL="0" lvl="0" indent="0" algn="l" rtl="0">
              <a:spcBef>
                <a:spcPts val="520"/>
              </a:spcBef>
              <a:spcAft>
                <a:spcPts val="0"/>
              </a:spcAft>
              <a:buNone/>
            </a:pPr>
            <a:r>
              <a:rPr lang="en-US" dirty="0">
                <a:solidFill>
                  <a:srgbClr val="1C3C58"/>
                </a:solidFill>
              </a:rPr>
              <a:t>Example: Sally sold seashells by the seashore.</a:t>
            </a:r>
            <a:endParaRPr dirty="0"/>
          </a:p>
        </p:txBody>
      </p:sp>
      <p:sp>
        <p:nvSpPr>
          <p:cNvPr id="417" name="Google Shape;417;g143302d9027_0_61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Alliteration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143302d9027_0_62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92500"/>
          </a:bodyPr>
          <a:lstStyle/>
          <a:p>
            <a:pPr marL="0" lvl="0" indent="0" algn="l" rtl="0">
              <a:spcBef>
                <a:spcPts val="520"/>
              </a:spcBef>
              <a:spcAft>
                <a:spcPts val="0"/>
              </a:spcAft>
              <a:buNone/>
            </a:pPr>
            <a:r>
              <a:rPr lang="en-US" dirty="0">
                <a:solidFill>
                  <a:srgbClr val="1C3C58"/>
                </a:solidFill>
              </a:rPr>
              <a:t>[</a:t>
            </a:r>
            <a:r>
              <a:rPr lang="en-US" dirty="0" err="1">
                <a:solidFill>
                  <a:srgbClr val="1C3C58"/>
                </a:solidFill>
              </a:rPr>
              <a:t>əˈlo͞oZHən</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AutoNum type="arabicPeriod"/>
            </a:pPr>
            <a:r>
              <a:rPr lang="en-US" dirty="0"/>
              <a:t>Indirect reference to a person, place, thing, event or idea</a:t>
            </a:r>
            <a:endParaRPr dirty="0"/>
          </a:p>
          <a:p>
            <a:pPr marL="457200" lvl="0" indent="-393700" algn="l" rtl="0">
              <a:spcBef>
                <a:spcPts val="520"/>
              </a:spcBef>
              <a:spcAft>
                <a:spcPts val="0"/>
              </a:spcAft>
              <a:buSzPts val="2600"/>
              <a:buAutoNum type="arabicPeriod"/>
            </a:pPr>
            <a:r>
              <a:rPr lang="en-US" dirty="0"/>
              <a:t>An expression designed to call something to mind without mentioning it explicitly; an indirect or passing reference</a:t>
            </a:r>
            <a:endParaRPr dirty="0"/>
          </a:p>
          <a:p>
            <a:pPr marL="0" lvl="0" indent="0" algn="l" rtl="0">
              <a:spcBef>
                <a:spcPts val="360"/>
              </a:spcBef>
              <a:spcAft>
                <a:spcPts val="0"/>
              </a:spcAft>
              <a:buNone/>
            </a:pPr>
            <a:endParaRPr lang="en-US" dirty="0">
              <a:solidFill>
                <a:srgbClr val="1C3C58"/>
              </a:solidFill>
            </a:endParaRPr>
          </a:p>
          <a:p>
            <a:pPr marL="0" lvl="0" indent="0" algn="l" rtl="0">
              <a:spcBef>
                <a:spcPts val="360"/>
              </a:spcBef>
              <a:spcAft>
                <a:spcPts val="0"/>
              </a:spcAft>
              <a:buNone/>
            </a:pPr>
            <a:r>
              <a:rPr lang="en-US" dirty="0">
                <a:solidFill>
                  <a:srgbClr val="1C3C58"/>
                </a:solidFill>
              </a:rPr>
              <a:t>Example: Saying “We’re not in Kansas anymore,” is an </a:t>
            </a:r>
          </a:p>
          <a:p>
            <a:pPr marL="0" lvl="0" indent="0" algn="l" rtl="0">
              <a:spcBef>
                <a:spcPts val="360"/>
              </a:spcBef>
              <a:spcAft>
                <a:spcPts val="0"/>
              </a:spcAft>
              <a:buNone/>
            </a:pPr>
            <a:r>
              <a:rPr lang="en-US" dirty="0">
                <a:solidFill>
                  <a:srgbClr val="1C3C58"/>
                </a:solidFill>
              </a:rPr>
              <a:t>allusion to </a:t>
            </a:r>
            <a:r>
              <a:rPr lang="en-US" i="1" dirty="0">
                <a:solidFill>
                  <a:srgbClr val="1C3C58"/>
                </a:solidFill>
              </a:rPr>
              <a:t>The Wizard of Oz</a:t>
            </a:r>
            <a:r>
              <a:rPr lang="en-US" dirty="0">
                <a:solidFill>
                  <a:srgbClr val="1C3C58"/>
                </a:solidFill>
              </a:rPr>
              <a:t>.</a:t>
            </a:r>
            <a:endParaRPr dirty="0">
              <a:solidFill>
                <a:srgbClr val="1C3C58"/>
              </a:solidFill>
            </a:endParaRPr>
          </a:p>
        </p:txBody>
      </p:sp>
      <p:sp>
        <p:nvSpPr>
          <p:cNvPr id="423" name="Google Shape;423;g143302d9027_0_62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Allusion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143302d9027_0_62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solidFill>
                  <a:srgbClr val="1C3C58"/>
                </a:solidFill>
              </a:rPr>
              <a:t>[ˌ</a:t>
            </a:r>
            <a:r>
              <a:rPr lang="en-US" dirty="0" err="1">
                <a:solidFill>
                  <a:srgbClr val="1C3C58"/>
                </a:solidFill>
              </a:rPr>
              <a:t>anTHrəpəˈmôrfizəm</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AutoNum type="arabicPeriod"/>
            </a:pPr>
            <a:r>
              <a:rPr lang="en-US" sz="2400" dirty="0"/>
              <a:t>Interpretation of a non-human animal, event, or object as embodying human qualities or characteristics</a:t>
            </a:r>
            <a:endParaRPr sz="2400" dirty="0"/>
          </a:p>
          <a:p>
            <a:pPr marL="457200" lvl="0" indent="-393700" algn="l" rtl="0">
              <a:spcBef>
                <a:spcPts val="520"/>
              </a:spcBef>
              <a:spcAft>
                <a:spcPts val="0"/>
              </a:spcAft>
              <a:buSzPts val="2600"/>
              <a:buAutoNum type="arabicPeriod"/>
            </a:pPr>
            <a:r>
              <a:rPr lang="en-US" sz="2400" dirty="0"/>
              <a:t>The attribution of human characteristics or behavior to a god, animal, or object</a:t>
            </a:r>
          </a:p>
          <a:p>
            <a:pPr marL="457200" lvl="0" indent="-393700" algn="l" rtl="0">
              <a:spcBef>
                <a:spcPts val="520"/>
              </a:spcBef>
              <a:spcAft>
                <a:spcPts val="0"/>
              </a:spcAft>
              <a:buSzPts val="2600"/>
              <a:buAutoNum type="arabicPeriod"/>
            </a:pPr>
            <a:endParaRPr sz="2000" dirty="0"/>
          </a:p>
          <a:p>
            <a:pPr marL="0" lvl="0" indent="0" algn="l" rtl="0">
              <a:spcBef>
                <a:spcPts val="360"/>
              </a:spcBef>
              <a:spcAft>
                <a:spcPts val="0"/>
              </a:spcAft>
              <a:buNone/>
            </a:pPr>
            <a:r>
              <a:rPr lang="en-US" sz="2400" dirty="0">
                <a:solidFill>
                  <a:srgbClr val="1C3C58"/>
                </a:solidFill>
              </a:rPr>
              <a:t>Example: Olaf from </a:t>
            </a:r>
            <a:r>
              <a:rPr lang="en-US" sz="2400" i="1" dirty="0">
                <a:solidFill>
                  <a:srgbClr val="1C3C58"/>
                </a:solidFill>
              </a:rPr>
              <a:t>Frozen</a:t>
            </a:r>
            <a:r>
              <a:rPr lang="en-US" sz="2400" dirty="0">
                <a:solidFill>
                  <a:srgbClr val="1C3C58"/>
                </a:solidFill>
              </a:rPr>
              <a:t> is a snowman that has come to </a:t>
            </a:r>
          </a:p>
          <a:p>
            <a:pPr marL="0" lvl="0" indent="0" algn="l" rtl="0">
              <a:spcBef>
                <a:spcPts val="360"/>
              </a:spcBef>
              <a:spcAft>
                <a:spcPts val="0"/>
              </a:spcAft>
              <a:buNone/>
            </a:pPr>
            <a:r>
              <a:rPr lang="en-US" sz="2400" dirty="0">
                <a:solidFill>
                  <a:srgbClr val="1C3C58"/>
                </a:solidFill>
              </a:rPr>
              <a:t>life.</a:t>
            </a:r>
            <a:endParaRPr sz="2400" dirty="0"/>
          </a:p>
        </p:txBody>
      </p:sp>
      <p:sp>
        <p:nvSpPr>
          <p:cNvPr id="429" name="Google Shape;429;g143302d9027_0_62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Anthropomorphism</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143302d9027_0_6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What Are You Doing and Why?</a:t>
            </a:r>
            <a:endParaRPr/>
          </a:p>
        </p:txBody>
      </p:sp>
      <p:sp>
        <p:nvSpPr>
          <p:cNvPr id="392" name="Google Shape;392;g143302d9027_0_69"/>
          <p:cNvSpPr txBox="1">
            <a:spLocks noGrp="1"/>
          </p:cNvSpPr>
          <p:nvPr>
            <p:ph type="body" idx="1"/>
          </p:nvPr>
        </p:nvSpPr>
        <p:spPr>
          <a:xfrm>
            <a:off x="457199" y="1440064"/>
            <a:ext cx="4310743" cy="3326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sz="2600" dirty="0"/>
              <a:t>Listen and follow along to the thought process as examples are thought up.</a:t>
            </a:r>
            <a:endParaRPr sz="2600" dirty="0"/>
          </a:p>
          <a:p>
            <a:pPr marL="457200" lvl="0" indent="-381000" algn="l" rtl="0">
              <a:spcBef>
                <a:spcPts val="480"/>
              </a:spcBef>
              <a:spcAft>
                <a:spcPts val="0"/>
              </a:spcAft>
              <a:buSzPts val="2400"/>
              <a:buChar char="•"/>
            </a:pPr>
            <a:r>
              <a:rPr lang="en-US" sz="2600" dirty="0"/>
              <a:t>What would a good example for the literary device?</a:t>
            </a:r>
            <a:endParaRPr sz="2600" dirty="0"/>
          </a:p>
          <a:p>
            <a:pPr marL="457200" lvl="0" indent="-381000" algn="l" rtl="0">
              <a:spcBef>
                <a:spcPts val="0"/>
              </a:spcBef>
              <a:spcAft>
                <a:spcPts val="0"/>
              </a:spcAft>
              <a:buSzPts val="2400"/>
              <a:buChar char="•"/>
            </a:pPr>
            <a:r>
              <a:rPr lang="en-US" sz="2600" dirty="0"/>
              <a:t>Why does this example fit with this literary device?</a:t>
            </a:r>
            <a:endParaRPr sz="2600" dirty="0"/>
          </a:p>
        </p:txBody>
      </p:sp>
      <p:pic>
        <p:nvPicPr>
          <p:cNvPr id="393" name="Google Shape;393;g143302d9027_0_69"/>
          <p:cNvPicPr preferRelativeResize="0"/>
          <p:nvPr/>
        </p:nvPicPr>
        <p:blipFill>
          <a:blip r:embed="rId3">
            <a:alphaModFix/>
          </a:blip>
          <a:stretch>
            <a:fillRect/>
          </a:stretch>
        </p:blipFill>
        <p:spPr>
          <a:xfrm>
            <a:off x="5121656" y="1305491"/>
            <a:ext cx="3162836" cy="3228300"/>
          </a:xfrm>
          <a:prstGeom prst="rect">
            <a:avLst/>
          </a:prstGeom>
          <a:noFill/>
          <a:ln>
            <a:noFill/>
          </a:ln>
        </p:spPr>
      </p:pic>
    </p:spTree>
    <p:extLst>
      <p:ext uri="{BB962C8B-B14F-4D97-AF65-F5344CB8AC3E}">
        <p14:creationId xmlns:p14="http://schemas.microsoft.com/office/powerpoint/2010/main" val="2072061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143302d9027_0_63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solidFill>
                  <a:srgbClr val="1C3C58"/>
                </a:solidFill>
              </a:rPr>
              <a:t>[</a:t>
            </a:r>
            <a:r>
              <a:rPr lang="en-US" dirty="0" err="1">
                <a:solidFill>
                  <a:srgbClr val="1C3C58"/>
                </a:solidFill>
              </a:rPr>
              <a:t>kəˈlōkwēəˌlizəm</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sz="2400" dirty="0"/>
              <a:t>Informal piece of dialogue or turn of phrase that used in everyday conversation</a:t>
            </a:r>
            <a:endParaRPr sz="2400" dirty="0"/>
          </a:p>
          <a:p>
            <a:pPr marL="457200" lvl="0" indent="-393700" algn="l" rtl="0">
              <a:spcBef>
                <a:spcPts val="520"/>
              </a:spcBef>
              <a:spcAft>
                <a:spcPts val="0"/>
              </a:spcAft>
              <a:buSzPts val="2600"/>
              <a:buAutoNum type="arabicPeriod"/>
            </a:pPr>
            <a:r>
              <a:rPr lang="en-US" sz="2400" dirty="0"/>
              <a:t>A word or phrase that is not formal or literary, typically one used in ordinary or familiar conversation</a:t>
            </a:r>
            <a:endParaRPr sz="2400" dirty="0"/>
          </a:p>
          <a:p>
            <a:pPr marL="457200" lvl="0" indent="-393700" algn="l" rtl="0">
              <a:spcBef>
                <a:spcPts val="520"/>
              </a:spcBef>
              <a:spcAft>
                <a:spcPts val="0"/>
              </a:spcAft>
              <a:buSzPts val="2600"/>
              <a:buAutoNum type="arabicPeriod"/>
            </a:pPr>
            <a:r>
              <a:rPr lang="en-US" sz="2400" dirty="0"/>
              <a:t>The use of ordinary or familiar words or phrases</a:t>
            </a:r>
          </a:p>
          <a:p>
            <a:pPr marL="457200" lvl="0" indent="-393700" algn="l" rtl="0">
              <a:spcBef>
                <a:spcPts val="520"/>
              </a:spcBef>
              <a:spcAft>
                <a:spcPts val="0"/>
              </a:spcAft>
              <a:buSzPts val="2600"/>
              <a:buAutoNum type="arabicPeriod"/>
            </a:pPr>
            <a:endParaRPr sz="1800" dirty="0"/>
          </a:p>
          <a:p>
            <a:pPr marL="0" lvl="0" indent="0" algn="l" rtl="0">
              <a:spcBef>
                <a:spcPts val="360"/>
              </a:spcBef>
              <a:spcAft>
                <a:spcPts val="0"/>
              </a:spcAft>
              <a:buNone/>
            </a:pPr>
            <a:r>
              <a:rPr lang="en-US" sz="2400" dirty="0">
                <a:solidFill>
                  <a:srgbClr val="1C3C58"/>
                </a:solidFill>
              </a:rPr>
              <a:t>Example: Y'all, </a:t>
            </a:r>
            <a:r>
              <a:rPr lang="en-US" sz="2400" dirty="0" err="1">
                <a:solidFill>
                  <a:srgbClr val="1C3C58"/>
                </a:solidFill>
              </a:rPr>
              <a:t>Finna</a:t>
            </a:r>
            <a:r>
              <a:rPr lang="en-US" sz="2400" dirty="0">
                <a:solidFill>
                  <a:srgbClr val="1C3C58"/>
                </a:solidFill>
              </a:rPr>
              <a:t>, </a:t>
            </a:r>
            <a:r>
              <a:rPr lang="en-US" sz="2400" dirty="0" err="1">
                <a:solidFill>
                  <a:srgbClr val="1C3C58"/>
                </a:solidFill>
              </a:rPr>
              <a:t>Gonna</a:t>
            </a:r>
            <a:r>
              <a:rPr lang="en-US" sz="2400" dirty="0">
                <a:solidFill>
                  <a:srgbClr val="1C3C58"/>
                </a:solidFill>
              </a:rPr>
              <a:t>, </a:t>
            </a:r>
            <a:r>
              <a:rPr lang="en-US" sz="2400" dirty="0" err="1">
                <a:solidFill>
                  <a:srgbClr val="1C3C58"/>
                </a:solidFill>
              </a:rPr>
              <a:t>Wanna</a:t>
            </a:r>
            <a:r>
              <a:rPr lang="en-US" sz="2400" dirty="0">
                <a:solidFill>
                  <a:srgbClr val="1C3C58"/>
                </a:solidFill>
              </a:rPr>
              <a:t>, No cap</a:t>
            </a:r>
            <a:endParaRPr sz="2400" dirty="0">
              <a:solidFill>
                <a:srgbClr val="1C3C58"/>
              </a:solidFill>
            </a:endParaRPr>
          </a:p>
        </p:txBody>
      </p:sp>
      <p:sp>
        <p:nvSpPr>
          <p:cNvPr id="442" name="Google Shape;442;g143302d9027_0_63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Colloquialism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71e52f4b48_0_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Lesson Objectives</a:t>
            </a:r>
            <a:endParaRPr/>
          </a:p>
        </p:txBody>
      </p:sp>
      <p:sp>
        <p:nvSpPr>
          <p:cNvPr id="235" name="Google Shape;235;g71e52f4b48_0_0"/>
          <p:cNvSpPr txBox="1">
            <a:spLocks noGrp="1"/>
          </p:cNvSpPr>
          <p:nvPr>
            <p:ph type="body" idx="1"/>
          </p:nvPr>
        </p:nvSpPr>
        <p:spPr>
          <a:prstGeom prst="rect">
            <a:avLst/>
          </a:prstGeom>
          <a:noFill/>
          <a:ln>
            <a:noFill/>
          </a:ln>
        </p:spPr>
        <p:txBody>
          <a:bodyPr spcFirstLastPara="1" wrap="square" lIns="45700" tIns="45700" rIns="45700" bIns="45700" anchor="t" anchorCtr="0">
            <a:noAutofit/>
          </a:bodyPr>
          <a:lstStyle/>
          <a:p>
            <a:pPr lvl="0" indent="-457200" algn="l" rtl="0">
              <a:lnSpc>
                <a:spcPct val="100000"/>
              </a:lnSpc>
              <a:spcBef>
                <a:spcPts val="520"/>
              </a:spcBef>
              <a:spcAft>
                <a:spcPts val="0"/>
              </a:spcAft>
              <a:buClr>
                <a:schemeClr val="bg1"/>
              </a:buClr>
              <a:buSzPts val="2600"/>
              <a:buFont typeface="Arial" panose="020B0604020202020204" pitchFamily="34" charset="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Define the meaning of a literary device.</a:t>
            </a:r>
          </a:p>
          <a:p>
            <a:pPr lvl="0" indent="-457200" algn="l" rtl="0">
              <a:lnSpc>
                <a:spcPct val="100000"/>
              </a:lnSpc>
              <a:spcBef>
                <a:spcPts val="520"/>
              </a:spcBef>
              <a:spcAft>
                <a:spcPts val="0"/>
              </a:spcAft>
              <a:buClr>
                <a:schemeClr val="bg1"/>
              </a:buClr>
              <a:buSzPts val="2600"/>
              <a:buFont typeface="Arial" panose="020B0604020202020204" pitchFamily="34" charset="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Create examples of literary devices.</a:t>
            </a:r>
            <a:endParaRPr dirty="0"/>
          </a:p>
          <a:p>
            <a:pPr marL="0" lvl="0" indent="0" algn="l" rtl="0">
              <a:lnSpc>
                <a:spcPct val="100000"/>
              </a:lnSpc>
              <a:spcBef>
                <a:spcPts val="520"/>
              </a:spcBef>
              <a:spcAft>
                <a:spcPts val="0"/>
              </a:spcAft>
              <a:buSzPts val="2600"/>
              <a:buNone/>
            </a:pPr>
            <a:endParaRPr dirty="0"/>
          </a:p>
          <a:p>
            <a:pPr marL="0" lvl="0" indent="0" algn="l" rtl="0">
              <a:lnSpc>
                <a:spcPct val="100000"/>
              </a:lnSpc>
              <a:spcBef>
                <a:spcPts val="520"/>
              </a:spcBef>
              <a:spcAft>
                <a:spcPts val="0"/>
              </a:spcAft>
              <a:buSzPts val="2600"/>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143302d9027_0_63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solidFill>
                  <a:srgbClr val="1C3C58"/>
                </a:solidFill>
              </a:rPr>
              <a:t>[ˈ</a:t>
            </a:r>
            <a:r>
              <a:rPr lang="en-US" dirty="0" err="1">
                <a:solidFill>
                  <a:srgbClr val="1C3C58"/>
                </a:solidFill>
              </a:rPr>
              <a:t>dikSH</a:t>
            </a:r>
            <a:r>
              <a:rPr lang="en-US" dirty="0">
                <a:solidFill>
                  <a:srgbClr val="1C3C58"/>
                </a:solidFill>
              </a:rPr>
              <a:t>(</a:t>
            </a:r>
            <a:r>
              <a:rPr lang="en-US" dirty="0" err="1">
                <a:solidFill>
                  <a:srgbClr val="1C3C58"/>
                </a:solidFill>
              </a:rPr>
              <a:t>ə</a:t>
            </a:r>
            <a:r>
              <a:rPr lang="en-US" dirty="0">
                <a:solidFill>
                  <a:srgbClr val="1C3C58"/>
                </a:solidFill>
              </a:rPr>
              <a:t>)n]</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sz="2400" dirty="0"/>
              <a:t>Word choice and speaking style of a writer or character</a:t>
            </a:r>
            <a:endParaRPr sz="2400" dirty="0"/>
          </a:p>
          <a:p>
            <a:pPr marL="457200" lvl="0" indent="-393700" algn="l" rtl="0">
              <a:spcBef>
                <a:spcPts val="520"/>
              </a:spcBef>
              <a:spcAft>
                <a:spcPts val="0"/>
              </a:spcAft>
              <a:buSzPts val="2600"/>
              <a:buAutoNum type="arabicPeriod"/>
            </a:pPr>
            <a:r>
              <a:rPr lang="en-US" sz="2400" dirty="0"/>
              <a:t>The choice and use of words and phrases in speech or writing</a:t>
            </a:r>
            <a:endParaRPr sz="2400" dirty="0"/>
          </a:p>
          <a:p>
            <a:pPr marL="457200" lvl="0" indent="-393700" algn="l" rtl="0">
              <a:spcBef>
                <a:spcPts val="520"/>
              </a:spcBef>
              <a:spcAft>
                <a:spcPts val="0"/>
              </a:spcAft>
              <a:buSzPts val="2600"/>
              <a:buAutoNum type="arabicPeriod"/>
            </a:pPr>
            <a:r>
              <a:rPr lang="en-US" sz="2400" dirty="0"/>
              <a:t>The style of enunciation in speaking or singing</a:t>
            </a:r>
          </a:p>
          <a:p>
            <a:pPr marL="457200" lvl="0" indent="-393700" algn="l" rtl="0">
              <a:spcBef>
                <a:spcPts val="520"/>
              </a:spcBef>
              <a:spcAft>
                <a:spcPts val="0"/>
              </a:spcAft>
              <a:buSzPts val="2600"/>
              <a:buAutoNum type="arabicPeriod"/>
            </a:pPr>
            <a:endParaRPr sz="1800" dirty="0"/>
          </a:p>
          <a:p>
            <a:pPr marL="0" lvl="0" indent="0" algn="l" rtl="0">
              <a:spcBef>
                <a:spcPts val="360"/>
              </a:spcBef>
              <a:spcAft>
                <a:spcPts val="0"/>
              </a:spcAft>
              <a:buNone/>
            </a:pPr>
            <a:r>
              <a:rPr lang="en-US" sz="2400" dirty="0">
                <a:solidFill>
                  <a:srgbClr val="1C3C58"/>
                </a:solidFill>
              </a:rPr>
              <a:t>Example: I speak to my boss differently than how I speak to </a:t>
            </a:r>
          </a:p>
          <a:p>
            <a:pPr marL="0" lvl="0" indent="0" algn="l" rtl="0">
              <a:spcBef>
                <a:spcPts val="360"/>
              </a:spcBef>
              <a:spcAft>
                <a:spcPts val="0"/>
              </a:spcAft>
              <a:buNone/>
            </a:pPr>
            <a:r>
              <a:rPr lang="en-US" sz="2400" dirty="0">
                <a:solidFill>
                  <a:srgbClr val="1C3C58"/>
                </a:solidFill>
              </a:rPr>
              <a:t>my friends.</a:t>
            </a:r>
            <a:endParaRPr sz="2400" dirty="0">
              <a:solidFill>
                <a:srgbClr val="1C3C58"/>
              </a:solidFill>
            </a:endParaRPr>
          </a:p>
        </p:txBody>
      </p:sp>
      <p:sp>
        <p:nvSpPr>
          <p:cNvPr id="448" name="Google Shape;448;g143302d9027_0_63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Diction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143302d9027_0_64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1C3C58"/>
                </a:solidFill>
              </a:rPr>
              <a:t>[</a:t>
            </a:r>
            <a:r>
              <a:rPr lang="en-US" dirty="0" err="1">
                <a:solidFill>
                  <a:srgbClr val="1C3C58"/>
                </a:solidFill>
              </a:rPr>
              <a:t>əˈpifənē</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0" lvl="0" indent="0" algn="l" rtl="0">
              <a:spcBef>
                <a:spcPts val="520"/>
              </a:spcBef>
              <a:spcAft>
                <a:spcPts val="0"/>
              </a:spcAft>
              <a:buNone/>
            </a:pPr>
            <a:r>
              <a:rPr lang="en-US" dirty="0"/>
              <a:t>Moment of sudden realization or insight by a character</a:t>
            </a:r>
            <a:endParaRPr dirty="0"/>
          </a:p>
          <a:p>
            <a:pPr marL="0" lvl="0" indent="0" algn="l" rtl="0">
              <a:spcBef>
                <a:spcPts val="520"/>
              </a:spcBef>
              <a:spcAft>
                <a:spcPts val="0"/>
              </a:spcAft>
              <a:buNone/>
            </a:pPr>
            <a:endParaRPr dirty="0"/>
          </a:p>
          <a:p>
            <a:pPr marL="0" lvl="0" indent="0" algn="l" rtl="0">
              <a:spcBef>
                <a:spcPts val="360"/>
              </a:spcBef>
              <a:spcAft>
                <a:spcPts val="0"/>
              </a:spcAft>
              <a:buClr>
                <a:schemeClr val="dk1"/>
              </a:buClr>
              <a:buSzPts val="1100"/>
              <a:buFont typeface="Arial"/>
              <a:buNone/>
            </a:pPr>
            <a:r>
              <a:rPr lang="en-US" dirty="0">
                <a:solidFill>
                  <a:srgbClr val="1C3C58"/>
                </a:solidFill>
              </a:rPr>
              <a:t>Example: Your "lightbulb" or "aha" moment.</a:t>
            </a:r>
            <a:endParaRPr dirty="0">
              <a:solidFill>
                <a:srgbClr val="1C3C58"/>
              </a:solidFill>
            </a:endParaRPr>
          </a:p>
        </p:txBody>
      </p:sp>
      <p:sp>
        <p:nvSpPr>
          <p:cNvPr id="454" name="Google Shape;454;g143302d9027_0_64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Epiphany</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143302d9027_0_64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lnSpcReduction="10000"/>
          </a:bodyPr>
          <a:lstStyle/>
          <a:p>
            <a:pPr marL="0" lvl="0" indent="0" algn="l" rtl="0">
              <a:spcBef>
                <a:spcPts val="520"/>
              </a:spcBef>
              <a:spcAft>
                <a:spcPts val="0"/>
              </a:spcAft>
              <a:buNone/>
            </a:pPr>
            <a:r>
              <a:rPr lang="en-US" dirty="0">
                <a:solidFill>
                  <a:srgbClr val="1C3C58"/>
                </a:solidFill>
              </a:rPr>
              <a:t>[</a:t>
            </a:r>
            <a:r>
              <a:rPr lang="en-US" dirty="0" err="1">
                <a:solidFill>
                  <a:srgbClr val="1C3C58"/>
                </a:solidFill>
              </a:rPr>
              <a:t>fôrˈSHadō</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verb</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Hinting at future or subsequent events to come to build tension in a narrative</a:t>
            </a:r>
            <a:endParaRPr dirty="0"/>
          </a:p>
          <a:p>
            <a:pPr marL="457200" lvl="0" indent="-393700" algn="l" rtl="0">
              <a:spcBef>
                <a:spcPts val="520"/>
              </a:spcBef>
              <a:spcAft>
                <a:spcPts val="0"/>
              </a:spcAft>
              <a:buSzPts val="2600"/>
              <a:buFont typeface="Arial"/>
              <a:buAutoNum type="arabicPeriod"/>
            </a:pPr>
            <a:r>
              <a:rPr lang="en-US" dirty="0"/>
              <a:t>Be a warning or indication of (a future event)</a:t>
            </a:r>
          </a:p>
          <a:p>
            <a:pPr marL="457200" lvl="0" indent="-393700" algn="l" rtl="0">
              <a:spcBef>
                <a:spcPts val="520"/>
              </a:spcBef>
              <a:spcAft>
                <a:spcPts val="0"/>
              </a:spcAft>
              <a:buSzPts val="2600"/>
              <a:buFont typeface="Arial"/>
              <a:buAutoNum type="arabicPeriod"/>
            </a:pPr>
            <a:endParaRPr dirty="0"/>
          </a:p>
          <a:p>
            <a:pPr marL="0" lvl="0" indent="0" algn="l" rtl="0">
              <a:spcBef>
                <a:spcPts val="360"/>
              </a:spcBef>
              <a:spcAft>
                <a:spcPts val="0"/>
              </a:spcAft>
              <a:buNone/>
            </a:pPr>
            <a:r>
              <a:rPr lang="en-US" dirty="0">
                <a:solidFill>
                  <a:srgbClr val="1C3C58"/>
                </a:solidFill>
              </a:rPr>
              <a:t>Example: “I have a bad feeling about this,” he says as they walk down the dark, damp basement.</a:t>
            </a:r>
            <a:endParaRPr dirty="0">
              <a:solidFill>
                <a:srgbClr val="1C3C58"/>
              </a:solidFill>
            </a:endParaRPr>
          </a:p>
          <a:p>
            <a:pPr marL="0" lvl="0" indent="0" algn="l" rtl="0">
              <a:spcBef>
                <a:spcPts val="520"/>
              </a:spcBef>
              <a:spcAft>
                <a:spcPts val="0"/>
              </a:spcAft>
              <a:buNone/>
            </a:pPr>
            <a:endParaRPr dirty="0"/>
          </a:p>
        </p:txBody>
      </p:sp>
      <p:sp>
        <p:nvSpPr>
          <p:cNvPr id="460" name="Google Shape;460;g143302d9027_0_64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Foreshadowing</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143302d9027_0_65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lnSpcReduction="10000"/>
          </a:bodyPr>
          <a:lstStyle/>
          <a:p>
            <a:pPr marL="0" lvl="0" indent="0" algn="l" rtl="0">
              <a:spcBef>
                <a:spcPts val="520"/>
              </a:spcBef>
              <a:spcAft>
                <a:spcPts val="0"/>
              </a:spcAft>
              <a:buNone/>
            </a:pPr>
            <a:r>
              <a:rPr lang="en-US" dirty="0">
                <a:solidFill>
                  <a:srgbClr val="1C3C58"/>
                </a:solidFill>
              </a:rPr>
              <a:t>[</a:t>
            </a:r>
            <a:r>
              <a:rPr lang="en-US" dirty="0" err="1">
                <a:solidFill>
                  <a:srgbClr val="1C3C58"/>
                </a:solidFill>
              </a:rPr>
              <a:t>hīˈpərbəlē</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Statement that is obviously and intentionally exaggerated</a:t>
            </a:r>
            <a:endParaRPr dirty="0"/>
          </a:p>
          <a:p>
            <a:pPr marL="457200" lvl="0" indent="-393700" algn="l" rtl="0">
              <a:spcBef>
                <a:spcPts val="520"/>
              </a:spcBef>
              <a:spcAft>
                <a:spcPts val="0"/>
              </a:spcAft>
              <a:buSzPts val="2600"/>
              <a:buFont typeface="Arial"/>
              <a:buAutoNum type="arabicPeriod"/>
            </a:pPr>
            <a:r>
              <a:rPr lang="en-US" dirty="0"/>
              <a:t>Exaggerated statements or claims not meant to be taken literally</a:t>
            </a:r>
          </a:p>
          <a:p>
            <a:pPr marL="457200" lvl="0" indent="-393700" algn="l" rtl="0">
              <a:spcBef>
                <a:spcPts val="520"/>
              </a:spcBef>
              <a:spcAft>
                <a:spcPts val="0"/>
              </a:spcAft>
              <a:buSzPts val="2600"/>
              <a:buFont typeface="Arial"/>
              <a:buAutoNum type="arabicPeriod"/>
            </a:pPr>
            <a:endParaRPr dirty="0"/>
          </a:p>
          <a:p>
            <a:pPr marL="0" lvl="0" indent="0" algn="l" rtl="0">
              <a:spcBef>
                <a:spcPts val="360"/>
              </a:spcBef>
              <a:spcAft>
                <a:spcPts val="0"/>
              </a:spcAft>
              <a:buNone/>
            </a:pPr>
            <a:r>
              <a:rPr lang="en-US" dirty="0">
                <a:solidFill>
                  <a:srgbClr val="1C3C58"/>
                </a:solidFill>
              </a:rPr>
              <a:t>Example: I am dying from embarrassment.</a:t>
            </a:r>
            <a:endParaRPr dirty="0">
              <a:solidFill>
                <a:srgbClr val="1C3C58"/>
              </a:solidFill>
            </a:endParaRPr>
          </a:p>
        </p:txBody>
      </p:sp>
      <p:sp>
        <p:nvSpPr>
          <p:cNvPr id="466" name="Google Shape;466;g143302d9027_0_65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Hyperbole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143302d9027_0_65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92500"/>
          </a:bodyPr>
          <a:lstStyle/>
          <a:p>
            <a:pPr marL="0" lvl="0" indent="0" algn="l" rtl="0">
              <a:spcBef>
                <a:spcPts val="520"/>
              </a:spcBef>
              <a:spcAft>
                <a:spcPts val="0"/>
              </a:spcAft>
              <a:buNone/>
            </a:pPr>
            <a:r>
              <a:rPr lang="en-US" dirty="0">
                <a:solidFill>
                  <a:srgbClr val="1C3C58"/>
                </a:solidFill>
              </a:rPr>
              <a:t>[ˈ</a:t>
            </a:r>
            <a:r>
              <a:rPr lang="en-US" dirty="0" err="1">
                <a:solidFill>
                  <a:srgbClr val="1C3C58"/>
                </a:solidFill>
              </a:rPr>
              <a:t>idēəm</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81317" algn="l" rtl="0">
              <a:spcBef>
                <a:spcPts val="520"/>
              </a:spcBef>
              <a:spcAft>
                <a:spcPts val="0"/>
              </a:spcAft>
              <a:buSzPct val="100000"/>
              <a:buFont typeface="Arial"/>
              <a:buAutoNum type="arabicPeriod"/>
            </a:pPr>
            <a:r>
              <a:rPr lang="en-US" dirty="0"/>
              <a:t>Figure of speech that is indecipherable based on the words alone, but which has metaphorical or symbolic meaning</a:t>
            </a:r>
            <a:endParaRPr dirty="0"/>
          </a:p>
          <a:p>
            <a:pPr marL="457200" lvl="0" indent="-381317" algn="l" rtl="0">
              <a:spcBef>
                <a:spcPts val="520"/>
              </a:spcBef>
              <a:spcAft>
                <a:spcPts val="0"/>
              </a:spcAft>
              <a:buSzPct val="100000"/>
              <a:buFont typeface="Arial"/>
              <a:buAutoNum type="arabicPeriod"/>
            </a:pPr>
            <a:r>
              <a:rPr lang="en-US" dirty="0"/>
              <a:t>A group of words established by usage as having a meaning not deducible from those of the individual words</a:t>
            </a:r>
          </a:p>
          <a:p>
            <a:pPr marL="457200" lvl="0" indent="-381317" algn="l" rtl="0">
              <a:spcBef>
                <a:spcPts val="520"/>
              </a:spcBef>
              <a:spcAft>
                <a:spcPts val="0"/>
              </a:spcAft>
              <a:buSzPct val="100000"/>
              <a:buFont typeface="Arial"/>
              <a:buAutoNum type="arabicPeriod"/>
            </a:pPr>
            <a:endParaRPr dirty="0"/>
          </a:p>
          <a:p>
            <a:pPr marL="0" lvl="0" indent="0" algn="l" rtl="0">
              <a:spcBef>
                <a:spcPts val="360"/>
              </a:spcBef>
              <a:spcAft>
                <a:spcPts val="0"/>
              </a:spcAft>
              <a:buNone/>
            </a:pPr>
            <a:r>
              <a:rPr lang="en-US" dirty="0">
                <a:solidFill>
                  <a:srgbClr val="1C3C58"/>
                </a:solidFill>
              </a:rPr>
              <a:t>Example: It’s raining cats and dogs. = It's raining really hard.</a:t>
            </a:r>
            <a:endParaRPr dirty="0">
              <a:solidFill>
                <a:srgbClr val="1C3C58"/>
              </a:solidFill>
            </a:endParaRPr>
          </a:p>
        </p:txBody>
      </p:sp>
      <p:sp>
        <p:nvSpPr>
          <p:cNvPr id="472" name="Google Shape;472;g143302d9027_0_65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Idiom</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g143302d9027_0_664"/>
          <p:cNvSpPr txBox="1">
            <a:spLocks noGrp="1"/>
          </p:cNvSpPr>
          <p:nvPr>
            <p:ph type="body" idx="1"/>
          </p:nvPr>
        </p:nvSpPr>
        <p:spPr>
          <a:xfrm>
            <a:off x="457200" y="1309351"/>
            <a:ext cx="8229600" cy="3526901"/>
          </a:xfrm>
          <a:prstGeom prst="rect">
            <a:avLst/>
          </a:prstGeom>
        </p:spPr>
        <p:txBody>
          <a:bodyPr spcFirstLastPara="1" wrap="square" lIns="91425" tIns="45700" rIns="91425" bIns="45700" anchor="t" anchorCtr="0">
            <a:normAutofit fontScale="92500" lnSpcReduction="10000"/>
          </a:bodyPr>
          <a:lstStyle/>
          <a:p>
            <a:pPr marL="0" lvl="0" indent="0" algn="l" rtl="0">
              <a:spcBef>
                <a:spcPts val="520"/>
              </a:spcBef>
              <a:spcAft>
                <a:spcPts val="0"/>
              </a:spcAft>
              <a:buNone/>
            </a:pPr>
            <a:r>
              <a:rPr lang="en-US" dirty="0">
                <a:solidFill>
                  <a:srgbClr val="1C3C58"/>
                </a:solidFill>
              </a:rPr>
              <a:t>[ˈ</a:t>
            </a:r>
            <a:r>
              <a:rPr lang="en-US" dirty="0" err="1">
                <a:solidFill>
                  <a:srgbClr val="1C3C58"/>
                </a:solidFill>
              </a:rPr>
              <a:t>imij</a:t>
            </a:r>
            <a:r>
              <a:rPr lang="en-US" dirty="0">
                <a:solidFill>
                  <a:srgbClr val="1C3C58"/>
                </a:solidFill>
              </a:rPr>
              <a:t>(</a:t>
            </a:r>
            <a:r>
              <a:rPr lang="en-US" dirty="0" err="1">
                <a:solidFill>
                  <a:srgbClr val="1C3C58"/>
                </a:solidFill>
              </a:rPr>
              <a:t>ə</a:t>
            </a:r>
            <a:r>
              <a:rPr lang="en-US" dirty="0">
                <a:solidFill>
                  <a:srgbClr val="1C3C58"/>
                </a:solidFill>
              </a:rPr>
              <a:t>)</a:t>
            </a:r>
            <a:r>
              <a:rPr lang="en-US" dirty="0" err="1">
                <a:solidFill>
                  <a:srgbClr val="1C3C58"/>
                </a:solidFill>
              </a:rPr>
              <a:t>rē</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Compilation of sensory details which enables the reader to visualize the event</a:t>
            </a:r>
            <a:endParaRPr dirty="0"/>
          </a:p>
          <a:p>
            <a:pPr marL="457200" lvl="0" indent="-393700" algn="l" rtl="0">
              <a:spcBef>
                <a:spcPts val="520"/>
              </a:spcBef>
              <a:spcAft>
                <a:spcPts val="0"/>
              </a:spcAft>
              <a:buSzPts val="2600"/>
              <a:buFont typeface="Arial"/>
              <a:buAutoNum type="arabicPeriod"/>
            </a:pPr>
            <a:r>
              <a:rPr lang="en-US" dirty="0"/>
              <a:t>Visually descriptive or figurative language, especially in a literary work</a:t>
            </a:r>
          </a:p>
          <a:p>
            <a:pPr marL="457200" lvl="0" indent="-393700" algn="l" rtl="0">
              <a:spcBef>
                <a:spcPts val="520"/>
              </a:spcBef>
              <a:spcAft>
                <a:spcPts val="0"/>
              </a:spcAft>
              <a:buSzPts val="2600"/>
              <a:buFont typeface="Arial"/>
              <a:buAutoNum type="arabicPeriod"/>
            </a:pPr>
            <a:endParaRPr dirty="0"/>
          </a:p>
          <a:p>
            <a:pPr marL="0" lvl="0" indent="0" algn="l" rtl="0">
              <a:spcBef>
                <a:spcPts val="360"/>
              </a:spcBef>
              <a:spcAft>
                <a:spcPts val="0"/>
              </a:spcAft>
              <a:buNone/>
            </a:pPr>
            <a:r>
              <a:rPr lang="en-US" dirty="0">
                <a:solidFill>
                  <a:srgbClr val="1C3C58"/>
                </a:solidFill>
              </a:rPr>
              <a:t>Example: The white snow glistened as it began to melt in </a:t>
            </a:r>
          </a:p>
          <a:p>
            <a:pPr marL="0" lvl="0" indent="0" algn="l" rtl="0">
              <a:spcBef>
                <a:spcPts val="360"/>
              </a:spcBef>
              <a:spcAft>
                <a:spcPts val="0"/>
              </a:spcAft>
              <a:buNone/>
            </a:pPr>
            <a:r>
              <a:rPr lang="en-US" dirty="0">
                <a:solidFill>
                  <a:srgbClr val="1C3C58"/>
                </a:solidFill>
              </a:rPr>
              <a:t>the warm sunlight.</a:t>
            </a:r>
            <a:endParaRPr dirty="0"/>
          </a:p>
        </p:txBody>
      </p:sp>
      <p:sp>
        <p:nvSpPr>
          <p:cNvPr id="478" name="Google Shape;478;g143302d9027_0_66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Imagery</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143302d9027_0_66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92500" lnSpcReduction="10000"/>
          </a:bodyPr>
          <a:lstStyle/>
          <a:p>
            <a:pPr marL="0" lvl="0" indent="0" algn="l" rtl="0">
              <a:spcBef>
                <a:spcPts val="520"/>
              </a:spcBef>
              <a:spcAft>
                <a:spcPts val="0"/>
              </a:spcAft>
              <a:buNone/>
            </a:pPr>
            <a:r>
              <a:rPr lang="en-US" dirty="0">
                <a:solidFill>
                  <a:srgbClr val="1C3C58"/>
                </a:solidFill>
              </a:rPr>
              <a:t>[ˈ</a:t>
            </a:r>
            <a:r>
              <a:rPr lang="en-US" dirty="0" err="1">
                <a:solidFill>
                  <a:srgbClr val="1C3C58"/>
                </a:solidFill>
              </a:rPr>
              <a:t>īrənē</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The opposite of what is expected to happen. This can occur in language, in situations, or in the behavior of characters</a:t>
            </a:r>
            <a:endParaRPr dirty="0"/>
          </a:p>
          <a:p>
            <a:pPr marL="457200" lvl="0" indent="-393700" algn="l" rtl="0">
              <a:spcBef>
                <a:spcPts val="520"/>
              </a:spcBef>
              <a:spcAft>
                <a:spcPts val="0"/>
              </a:spcAft>
              <a:buSzPts val="2600"/>
              <a:buFont typeface="Arial"/>
              <a:buAutoNum type="arabicPeriod"/>
            </a:pPr>
            <a:r>
              <a:rPr lang="en-US" dirty="0"/>
              <a:t>The expression of one's meaning by using language that normally signifies the opposite, typically for humorous or emphatic effect</a:t>
            </a:r>
          </a:p>
          <a:p>
            <a:pPr marL="457200" lvl="0" indent="-393700" algn="l" rtl="0">
              <a:spcBef>
                <a:spcPts val="520"/>
              </a:spcBef>
              <a:spcAft>
                <a:spcPts val="0"/>
              </a:spcAft>
              <a:buSzPts val="2600"/>
              <a:buFont typeface="Arial"/>
              <a:buAutoNum type="arabicPeriod"/>
            </a:pPr>
            <a:endParaRPr dirty="0"/>
          </a:p>
          <a:p>
            <a:pPr marL="0" lvl="0" indent="0" algn="l" rtl="0">
              <a:spcBef>
                <a:spcPts val="360"/>
              </a:spcBef>
              <a:spcAft>
                <a:spcPts val="0"/>
              </a:spcAft>
              <a:buNone/>
            </a:pPr>
            <a:r>
              <a:rPr lang="en-US" dirty="0">
                <a:solidFill>
                  <a:srgbClr val="1C3C58"/>
                </a:solidFill>
              </a:rPr>
              <a:t>Example: The teacher failed the test.</a:t>
            </a:r>
            <a:endParaRPr dirty="0">
              <a:solidFill>
                <a:srgbClr val="1C3C58"/>
              </a:solidFill>
            </a:endParaRPr>
          </a:p>
        </p:txBody>
      </p:sp>
      <p:sp>
        <p:nvSpPr>
          <p:cNvPr id="484" name="Google Shape;484;g143302d9027_0_66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Irony</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143302d9027_0_67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92500" lnSpcReduction="10000"/>
          </a:bodyPr>
          <a:lstStyle/>
          <a:p>
            <a:pPr marL="0" lvl="0" indent="0" algn="l" rtl="0">
              <a:spcBef>
                <a:spcPts val="520"/>
              </a:spcBef>
              <a:spcAft>
                <a:spcPts val="0"/>
              </a:spcAft>
              <a:buNone/>
            </a:pPr>
            <a:r>
              <a:rPr lang="en-US" dirty="0">
                <a:solidFill>
                  <a:srgbClr val="1C3C58"/>
                </a:solidFill>
              </a:rPr>
              <a:t>[ˈ</a:t>
            </a:r>
            <a:r>
              <a:rPr lang="en-US" dirty="0" err="1">
                <a:solidFill>
                  <a:srgbClr val="1C3C58"/>
                </a:solidFill>
              </a:rPr>
              <a:t>siməlē</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Comparison between objects, events, or people, which uses “like” or “as”</a:t>
            </a:r>
            <a:endParaRPr dirty="0"/>
          </a:p>
          <a:p>
            <a:pPr marL="457200" lvl="0" indent="-393700" algn="l" rtl="0">
              <a:spcBef>
                <a:spcPts val="520"/>
              </a:spcBef>
              <a:spcAft>
                <a:spcPts val="0"/>
              </a:spcAft>
              <a:buSzPts val="2600"/>
              <a:buFont typeface="Arial"/>
              <a:buAutoNum type="arabicPeriod"/>
            </a:pPr>
            <a:r>
              <a:rPr lang="en-US" dirty="0"/>
              <a:t>A figure of speech involving the comparison of one thing with another thing of a different kind, used to make a description more emphatic or vivid</a:t>
            </a:r>
          </a:p>
          <a:p>
            <a:pPr marL="457200" lvl="0" indent="-393700" algn="l" rtl="0">
              <a:spcBef>
                <a:spcPts val="520"/>
              </a:spcBef>
              <a:spcAft>
                <a:spcPts val="0"/>
              </a:spcAft>
              <a:buSzPts val="2600"/>
              <a:buFont typeface="Arial"/>
              <a:buAutoNum type="arabicPeriod"/>
            </a:pPr>
            <a:endParaRPr dirty="0"/>
          </a:p>
          <a:p>
            <a:pPr marL="0" lvl="0" indent="0" algn="l" rtl="0">
              <a:spcBef>
                <a:spcPts val="360"/>
              </a:spcBef>
              <a:spcAft>
                <a:spcPts val="0"/>
              </a:spcAft>
              <a:buNone/>
            </a:pPr>
            <a:r>
              <a:rPr lang="en-US" dirty="0">
                <a:solidFill>
                  <a:srgbClr val="1C3C58"/>
                </a:solidFill>
              </a:rPr>
              <a:t>Example: She is powerful like the ocean.</a:t>
            </a:r>
            <a:endParaRPr dirty="0">
              <a:solidFill>
                <a:srgbClr val="1C3C58"/>
              </a:solidFill>
            </a:endParaRPr>
          </a:p>
        </p:txBody>
      </p:sp>
      <p:sp>
        <p:nvSpPr>
          <p:cNvPr id="490" name="Google Shape;490;g143302d9027_0_67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Simile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g143302d9027_0_67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lnSpcReduction="10000"/>
          </a:bodyPr>
          <a:lstStyle/>
          <a:p>
            <a:pPr marL="0" lvl="0" indent="0" algn="l" rtl="0">
              <a:spcBef>
                <a:spcPts val="520"/>
              </a:spcBef>
              <a:spcAft>
                <a:spcPts val="0"/>
              </a:spcAft>
              <a:buNone/>
            </a:pPr>
            <a:r>
              <a:rPr lang="en-US" dirty="0">
                <a:solidFill>
                  <a:srgbClr val="1C3C58"/>
                </a:solidFill>
              </a:rPr>
              <a:t>[ˌ</a:t>
            </a:r>
            <a:r>
              <a:rPr lang="en-US" dirty="0" err="1">
                <a:solidFill>
                  <a:srgbClr val="1C3C58"/>
                </a:solidFill>
              </a:rPr>
              <a:t>jəkstəpəˈziSH</a:t>
            </a:r>
            <a:r>
              <a:rPr lang="en-US" dirty="0">
                <a:solidFill>
                  <a:srgbClr val="1C3C58"/>
                </a:solidFill>
              </a:rPr>
              <a:t>(</a:t>
            </a:r>
            <a:r>
              <a:rPr lang="en-US" dirty="0" err="1">
                <a:solidFill>
                  <a:srgbClr val="1C3C58"/>
                </a:solidFill>
              </a:rPr>
              <a:t>ə</a:t>
            </a:r>
            <a:r>
              <a:rPr lang="en-US" dirty="0">
                <a:solidFill>
                  <a:srgbClr val="1C3C58"/>
                </a:solidFill>
              </a:rPr>
              <a:t>)n]</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Ideas, people, images, or object placed next to one another to highlight their differences and similarities </a:t>
            </a:r>
            <a:endParaRPr dirty="0"/>
          </a:p>
          <a:p>
            <a:pPr marL="457200" lvl="0" indent="-393700" algn="l" rtl="0">
              <a:spcBef>
                <a:spcPts val="520"/>
              </a:spcBef>
              <a:spcAft>
                <a:spcPts val="0"/>
              </a:spcAft>
              <a:buSzPts val="2600"/>
              <a:buFont typeface="Arial"/>
              <a:buAutoNum type="arabicPeriod"/>
            </a:pPr>
            <a:r>
              <a:rPr lang="en-US" dirty="0"/>
              <a:t>The fact of two things being seen or placed close together with contrasting effect</a:t>
            </a:r>
          </a:p>
          <a:p>
            <a:pPr marL="457200" lvl="0" indent="-393700" algn="l" rtl="0">
              <a:spcBef>
                <a:spcPts val="520"/>
              </a:spcBef>
              <a:spcAft>
                <a:spcPts val="0"/>
              </a:spcAft>
              <a:buSzPts val="2600"/>
              <a:buFont typeface="Arial"/>
              <a:buAutoNum type="arabicPeriod"/>
            </a:pPr>
            <a:endParaRPr dirty="0"/>
          </a:p>
          <a:p>
            <a:pPr marL="0" lvl="0" indent="0" algn="l" rtl="0">
              <a:spcBef>
                <a:spcPts val="360"/>
              </a:spcBef>
              <a:spcAft>
                <a:spcPts val="0"/>
              </a:spcAft>
              <a:buNone/>
            </a:pPr>
            <a:r>
              <a:rPr lang="en-US" dirty="0">
                <a:solidFill>
                  <a:srgbClr val="1C3C58"/>
                </a:solidFill>
              </a:rPr>
              <a:t>Example: All is fair in love and war.</a:t>
            </a:r>
            <a:endParaRPr dirty="0"/>
          </a:p>
        </p:txBody>
      </p:sp>
      <p:sp>
        <p:nvSpPr>
          <p:cNvPr id="496" name="Google Shape;496;g143302d9027_0_67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Juxtaposition</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143302d9027_0_68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92500"/>
          </a:bodyPr>
          <a:lstStyle/>
          <a:p>
            <a:pPr marL="0" lvl="0" indent="0" algn="l" rtl="0">
              <a:spcBef>
                <a:spcPts val="520"/>
              </a:spcBef>
              <a:spcAft>
                <a:spcPts val="0"/>
              </a:spcAft>
              <a:buNone/>
            </a:pPr>
            <a:r>
              <a:rPr lang="en-US" dirty="0">
                <a:solidFill>
                  <a:srgbClr val="1C3C58"/>
                </a:solidFill>
              </a:rPr>
              <a:t>[ˈ</a:t>
            </a:r>
            <a:r>
              <a:rPr lang="en-US" dirty="0" err="1">
                <a:solidFill>
                  <a:srgbClr val="1C3C58"/>
                </a:solidFill>
              </a:rPr>
              <a:t>medəˌfôr</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Exact comparison between two unrelated things; used for dramatic or poetic effect, does not use “like” or “as”</a:t>
            </a:r>
            <a:endParaRPr dirty="0"/>
          </a:p>
          <a:p>
            <a:pPr marL="457200" lvl="0" indent="-393700" algn="l" rtl="0">
              <a:spcBef>
                <a:spcPts val="520"/>
              </a:spcBef>
              <a:spcAft>
                <a:spcPts val="0"/>
              </a:spcAft>
              <a:buSzPts val="2600"/>
              <a:buFont typeface="Arial"/>
              <a:buAutoNum type="arabicPeriod"/>
            </a:pPr>
            <a:r>
              <a:rPr lang="en-US" dirty="0"/>
              <a:t>A figure of speech in which a word or phrase is applied to an object or action to which it is not literally applicable</a:t>
            </a:r>
          </a:p>
          <a:p>
            <a:pPr marL="457200" lvl="0" indent="-393700" algn="l" rtl="0">
              <a:spcBef>
                <a:spcPts val="520"/>
              </a:spcBef>
              <a:spcAft>
                <a:spcPts val="0"/>
              </a:spcAft>
              <a:buSzPts val="2600"/>
              <a:buFont typeface="Arial"/>
              <a:buAutoNum type="arabicPeriod"/>
            </a:pPr>
            <a:endParaRPr dirty="0"/>
          </a:p>
          <a:p>
            <a:pPr marL="0" lvl="0" indent="0" algn="l" rtl="0">
              <a:spcBef>
                <a:spcPts val="360"/>
              </a:spcBef>
              <a:spcAft>
                <a:spcPts val="0"/>
              </a:spcAft>
              <a:buNone/>
            </a:pPr>
            <a:r>
              <a:rPr lang="en-US" dirty="0">
                <a:solidFill>
                  <a:srgbClr val="1C3C58"/>
                </a:solidFill>
              </a:rPr>
              <a:t>Example: The early bird gets the worm.</a:t>
            </a:r>
            <a:endParaRPr dirty="0"/>
          </a:p>
        </p:txBody>
      </p:sp>
      <p:sp>
        <p:nvSpPr>
          <p:cNvPr id="502" name="Google Shape;502;g143302d9027_0_68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Metaphor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43302d9027_0_607"/>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US" dirty="0"/>
              <a:t>As the definitions are shared, fill in the blanks on your handout.</a:t>
            </a:r>
            <a:endParaRPr dirty="0"/>
          </a:p>
        </p:txBody>
      </p:sp>
      <p:sp>
        <p:nvSpPr>
          <p:cNvPr id="241" name="Google Shape;241;g143302d9027_0_60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Literary Devices</a:t>
            </a:r>
            <a:endParaRPr dirty="0"/>
          </a:p>
        </p:txBody>
      </p:sp>
      <p:pic>
        <p:nvPicPr>
          <p:cNvPr id="242" name="Google Shape;242;g143302d9027_0_607"/>
          <p:cNvPicPr preferRelativeResize="0"/>
          <p:nvPr/>
        </p:nvPicPr>
        <p:blipFill>
          <a:blip r:embed="rId3">
            <a:alphaModFix/>
          </a:blip>
          <a:stretch>
            <a:fillRect/>
          </a:stretch>
        </p:blipFill>
        <p:spPr>
          <a:xfrm>
            <a:off x="5690951" y="1608387"/>
            <a:ext cx="2729625" cy="30143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143302d9027_0_689"/>
          <p:cNvSpPr txBox="1">
            <a:spLocks noGrp="1"/>
          </p:cNvSpPr>
          <p:nvPr>
            <p:ph type="body" idx="1"/>
          </p:nvPr>
        </p:nvSpPr>
        <p:spPr>
          <a:xfrm>
            <a:off x="457200" y="1309352"/>
            <a:ext cx="8229600" cy="3662698"/>
          </a:xfrm>
          <a:prstGeom prst="rect">
            <a:avLst/>
          </a:prstGeom>
        </p:spPr>
        <p:txBody>
          <a:bodyPr spcFirstLastPara="1" wrap="square" lIns="91425" tIns="45700" rIns="91425" bIns="45700" anchor="t" anchorCtr="0">
            <a:normAutofit fontScale="92500"/>
          </a:bodyPr>
          <a:lstStyle/>
          <a:p>
            <a:pPr marL="0" lvl="0" indent="0" algn="l" rtl="0">
              <a:spcBef>
                <a:spcPts val="520"/>
              </a:spcBef>
              <a:spcAft>
                <a:spcPts val="0"/>
              </a:spcAft>
              <a:buNone/>
            </a:pPr>
            <a:r>
              <a:rPr lang="en-US" dirty="0">
                <a:solidFill>
                  <a:srgbClr val="1C3C58"/>
                </a:solidFill>
              </a:rPr>
              <a:t>[</a:t>
            </a:r>
            <a:r>
              <a:rPr lang="en-US" dirty="0" err="1">
                <a:solidFill>
                  <a:srgbClr val="1C3C58"/>
                </a:solidFill>
              </a:rPr>
              <a:t>mo͞od</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General feeling the narrator evokes in the reader through the atmosphere, descriptions, and other features</a:t>
            </a:r>
            <a:endParaRPr dirty="0"/>
          </a:p>
          <a:p>
            <a:pPr marL="457200" lvl="0" indent="-393700" algn="l" rtl="0">
              <a:spcBef>
                <a:spcPts val="520"/>
              </a:spcBef>
              <a:spcAft>
                <a:spcPts val="0"/>
              </a:spcAft>
              <a:buSzPts val="2600"/>
              <a:buFont typeface="Arial"/>
              <a:buAutoNum type="arabicPeriod"/>
            </a:pPr>
            <a:r>
              <a:rPr lang="en-US" dirty="0"/>
              <a:t>A temporary state of mind or feeling</a:t>
            </a:r>
          </a:p>
          <a:p>
            <a:pPr marL="457200" lvl="0" indent="-393700" algn="l" rtl="0">
              <a:spcBef>
                <a:spcPts val="520"/>
              </a:spcBef>
              <a:spcAft>
                <a:spcPts val="0"/>
              </a:spcAft>
              <a:buSzPts val="2600"/>
              <a:buFont typeface="Arial"/>
              <a:buAutoNum type="arabicPeriod"/>
            </a:pPr>
            <a:endParaRPr dirty="0"/>
          </a:p>
          <a:p>
            <a:pPr marL="0" lvl="0" indent="0" algn="l" rtl="0">
              <a:spcBef>
                <a:spcPts val="360"/>
              </a:spcBef>
              <a:spcAft>
                <a:spcPts val="0"/>
              </a:spcAft>
              <a:buNone/>
            </a:pPr>
            <a:r>
              <a:rPr lang="en-US" dirty="0">
                <a:solidFill>
                  <a:srgbClr val="1C3C58"/>
                </a:solidFill>
              </a:rPr>
              <a:t>Example: Steven examined the tattered umbrella and let out </a:t>
            </a:r>
          </a:p>
          <a:p>
            <a:pPr marL="0" lvl="0" indent="0" algn="l" rtl="0">
              <a:spcBef>
                <a:spcPts val="360"/>
              </a:spcBef>
              <a:spcAft>
                <a:spcPts val="0"/>
              </a:spcAft>
              <a:buNone/>
            </a:pPr>
            <a:r>
              <a:rPr lang="en-US" dirty="0">
                <a:solidFill>
                  <a:srgbClr val="1C3C58"/>
                </a:solidFill>
              </a:rPr>
              <a:t>a defeated sigh as the rain began to pour.</a:t>
            </a:r>
            <a:endParaRPr dirty="0"/>
          </a:p>
        </p:txBody>
      </p:sp>
      <p:sp>
        <p:nvSpPr>
          <p:cNvPr id="508" name="Google Shape;508;g143302d9027_0_68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Mood</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g143302d9027_0_69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lnSpcReduction="10000"/>
          </a:bodyPr>
          <a:lstStyle/>
          <a:p>
            <a:pPr marL="0" lvl="0" indent="0" algn="l" rtl="0">
              <a:spcBef>
                <a:spcPts val="520"/>
              </a:spcBef>
              <a:spcAft>
                <a:spcPts val="0"/>
              </a:spcAft>
              <a:buNone/>
            </a:pPr>
            <a:r>
              <a:rPr lang="en-US" dirty="0">
                <a:solidFill>
                  <a:srgbClr val="1C3C58"/>
                </a:solidFill>
              </a:rPr>
              <a:t>[ˌ</a:t>
            </a:r>
            <a:r>
              <a:rPr lang="en-US" dirty="0" err="1">
                <a:solidFill>
                  <a:srgbClr val="1C3C58"/>
                </a:solidFill>
              </a:rPr>
              <a:t>änəˌmadəˈpēə</a:t>
            </a:r>
            <a:r>
              <a:rPr lang="en-US" dirty="0">
                <a:solidFill>
                  <a:srgbClr val="1C3C58"/>
                </a:solidFill>
              </a:rPr>
              <a:t>,ˌ</a:t>
            </a:r>
            <a:r>
              <a:rPr lang="en-US" dirty="0" err="1">
                <a:solidFill>
                  <a:srgbClr val="1C3C58"/>
                </a:solidFill>
              </a:rPr>
              <a:t>änəˌmädəˈpēə</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Word that it is closely associated or identical to the sound it describes</a:t>
            </a:r>
            <a:endParaRPr dirty="0"/>
          </a:p>
          <a:p>
            <a:pPr marL="457200" lvl="0" indent="-393700" algn="l" rtl="0">
              <a:spcBef>
                <a:spcPts val="520"/>
              </a:spcBef>
              <a:spcAft>
                <a:spcPts val="0"/>
              </a:spcAft>
              <a:buSzPts val="2600"/>
              <a:buFont typeface="Arial"/>
              <a:buAutoNum type="arabicPeriod"/>
            </a:pPr>
            <a:r>
              <a:rPr lang="en-US" dirty="0"/>
              <a:t>The formation of a word from a sound associated with what is named</a:t>
            </a:r>
          </a:p>
          <a:p>
            <a:pPr marL="457200" lvl="0" indent="-393700" algn="l" rtl="0">
              <a:spcBef>
                <a:spcPts val="520"/>
              </a:spcBef>
              <a:spcAft>
                <a:spcPts val="0"/>
              </a:spcAft>
              <a:buSzPts val="2600"/>
              <a:buFont typeface="Arial"/>
              <a:buAutoNum type="arabicPeriod"/>
            </a:pPr>
            <a:endParaRPr dirty="0"/>
          </a:p>
          <a:p>
            <a:pPr marL="0" lvl="0" indent="0" algn="l" rtl="0">
              <a:spcBef>
                <a:spcPts val="360"/>
              </a:spcBef>
              <a:spcAft>
                <a:spcPts val="0"/>
              </a:spcAft>
              <a:buNone/>
            </a:pPr>
            <a:r>
              <a:rPr lang="en-US" dirty="0">
                <a:solidFill>
                  <a:srgbClr val="1C3C58"/>
                </a:solidFill>
              </a:rPr>
              <a:t>Example: Buzz</a:t>
            </a:r>
            <a:endParaRPr dirty="0">
              <a:solidFill>
                <a:srgbClr val="1C3C58"/>
              </a:solidFill>
            </a:endParaRPr>
          </a:p>
        </p:txBody>
      </p:sp>
      <p:sp>
        <p:nvSpPr>
          <p:cNvPr id="514" name="Google Shape;514;g143302d9027_0_69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Onomatopoeia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g143302d9027_0_69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lnSpcReduction="10000"/>
          </a:bodyPr>
          <a:lstStyle/>
          <a:p>
            <a:pPr marL="0" lvl="0" indent="0" algn="l" rtl="0">
              <a:spcBef>
                <a:spcPts val="520"/>
              </a:spcBef>
              <a:spcAft>
                <a:spcPts val="0"/>
              </a:spcAft>
              <a:buNone/>
            </a:pPr>
            <a:r>
              <a:rPr lang="en-US" dirty="0">
                <a:solidFill>
                  <a:srgbClr val="1C3C58"/>
                </a:solidFill>
              </a:rPr>
              <a:t>[ˌ</a:t>
            </a:r>
            <a:r>
              <a:rPr lang="en-US" dirty="0" err="1">
                <a:solidFill>
                  <a:srgbClr val="1C3C58"/>
                </a:solidFill>
              </a:rPr>
              <a:t>äksəˈmôrˌän</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Pairing of seemingly contradictory terms used to convey emphasis or tension</a:t>
            </a:r>
            <a:endParaRPr dirty="0"/>
          </a:p>
          <a:p>
            <a:pPr marL="457200" lvl="0" indent="-393700" algn="l" rtl="0">
              <a:spcBef>
                <a:spcPts val="520"/>
              </a:spcBef>
              <a:spcAft>
                <a:spcPts val="0"/>
              </a:spcAft>
              <a:buSzPts val="2600"/>
              <a:buFont typeface="Arial"/>
              <a:buAutoNum type="arabicPeriod"/>
            </a:pPr>
            <a:r>
              <a:rPr lang="en-US" dirty="0"/>
              <a:t>A figure of speech in which apparently contradictory terms appear in conjunction</a:t>
            </a:r>
          </a:p>
          <a:p>
            <a:pPr marL="457200" lvl="0" indent="-393700" algn="l" rtl="0">
              <a:spcBef>
                <a:spcPts val="520"/>
              </a:spcBef>
              <a:spcAft>
                <a:spcPts val="0"/>
              </a:spcAft>
              <a:buSzPts val="2600"/>
              <a:buFont typeface="Arial"/>
              <a:buAutoNum type="arabicPeriod"/>
            </a:pPr>
            <a:endParaRPr dirty="0"/>
          </a:p>
          <a:p>
            <a:pPr marL="0" lvl="0" indent="0" algn="l" rtl="0">
              <a:spcBef>
                <a:spcPts val="360"/>
              </a:spcBef>
              <a:spcAft>
                <a:spcPts val="0"/>
              </a:spcAft>
              <a:buNone/>
            </a:pPr>
            <a:r>
              <a:rPr lang="en-US" dirty="0">
                <a:solidFill>
                  <a:srgbClr val="1C3C58"/>
                </a:solidFill>
              </a:rPr>
              <a:t>Example: Jumbo shrimp</a:t>
            </a:r>
            <a:endParaRPr dirty="0">
              <a:solidFill>
                <a:srgbClr val="1C3C58"/>
              </a:solidFill>
            </a:endParaRPr>
          </a:p>
        </p:txBody>
      </p:sp>
      <p:sp>
        <p:nvSpPr>
          <p:cNvPr id="520" name="Google Shape;520;g143302d9027_0_69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Oxymoron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g143302d9027_0_70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92500" lnSpcReduction="10000"/>
          </a:bodyPr>
          <a:lstStyle/>
          <a:p>
            <a:pPr marL="0" lvl="0" indent="0" algn="l" rtl="0">
              <a:spcBef>
                <a:spcPts val="520"/>
              </a:spcBef>
              <a:spcAft>
                <a:spcPts val="0"/>
              </a:spcAft>
              <a:buNone/>
            </a:pPr>
            <a:r>
              <a:rPr lang="en-US" dirty="0">
                <a:solidFill>
                  <a:srgbClr val="1C3C58"/>
                </a:solidFill>
              </a:rPr>
              <a:t>[ˈ</a:t>
            </a:r>
            <a:r>
              <a:rPr lang="en-US" dirty="0" err="1">
                <a:solidFill>
                  <a:srgbClr val="1C3C58"/>
                </a:solidFill>
              </a:rPr>
              <a:t>perəˌdäks</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Apparent contradiction that, upon further unraveling, may contain truth; used for effect on the reader</a:t>
            </a:r>
            <a:endParaRPr dirty="0"/>
          </a:p>
          <a:p>
            <a:pPr marL="457200" lvl="0" indent="-393700" algn="l" rtl="0">
              <a:spcBef>
                <a:spcPts val="520"/>
              </a:spcBef>
              <a:spcAft>
                <a:spcPts val="0"/>
              </a:spcAft>
              <a:buSzPts val="2600"/>
              <a:buFont typeface="Arial"/>
              <a:buAutoNum type="arabicPeriod"/>
            </a:pPr>
            <a:r>
              <a:rPr lang="en-US" dirty="0"/>
              <a:t>A seemingly absurd or self-contradictory statement or proposition that when investigated or explained may prove to be well founded or true</a:t>
            </a:r>
          </a:p>
          <a:p>
            <a:pPr marL="457200" lvl="0" indent="-393700" algn="l" rtl="0">
              <a:spcBef>
                <a:spcPts val="520"/>
              </a:spcBef>
              <a:spcAft>
                <a:spcPts val="0"/>
              </a:spcAft>
              <a:buSzPts val="2600"/>
              <a:buFont typeface="Arial"/>
              <a:buAutoNum type="arabicPeriod"/>
            </a:pPr>
            <a:endParaRPr dirty="0"/>
          </a:p>
          <a:p>
            <a:pPr marL="0" lvl="0" indent="0" algn="l" rtl="0">
              <a:spcBef>
                <a:spcPts val="360"/>
              </a:spcBef>
              <a:spcAft>
                <a:spcPts val="0"/>
              </a:spcAft>
              <a:buNone/>
            </a:pPr>
            <a:r>
              <a:rPr lang="en-US" dirty="0">
                <a:solidFill>
                  <a:srgbClr val="1C3C58"/>
                </a:solidFill>
              </a:rPr>
              <a:t>Example: Less is more.</a:t>
            </a:r>
            <a:endParaRPr dirty="0"/>
          </a:p>
        </p:txBody>
      </p:sp>
      <p:sp>
        <p:nvSpPr>
          <p:cNvPr id="526" name="Google Shape;526;g143302d9027_0_70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Paradox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143302d9027_0_70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92500" lnSpcReduction="10000"/>
          </a:bodyPr>
          <a:lstStyle/>
          <a:p>
            <a:pPr marL="0" lvl="0" indent="0" algn="l" rtl="0">
              <a:spcBef>
                <a:spcPts val="520"/>
              </a:spcBef>
              <a:spcAft>
                <a:spcPts val="0"/>
              </a:spcAft>
              <a:buNone/>
            </a:pPr>
            <a:r>
              <a:rPr lang="en-US" dirty="0">
                <a:solidFill>
                  <a:srgbClr val="1C3C58"/>
                </a:solidFill>
              </a:rPr>
              <a:t>[</a:t>
            </a:r>
            <a:r>
              <a:rPr lang="en-US" dirty="0" err="1">
                <a:solidFill>
                  <a:srgbClr val="1C3C58"/>
                </a:solidFill>
              </a:rPr>
              <a:t>pərˌsänəfəˈkāSH</a:t>
            </a:r>
            <a:r>
              <a:rPr lang="en-US" dirty="0">
                <a:solidFill>
                  <a:srgbClr val="1C3C58"/>
                </a:solidFill>
              </a:rPr>
              <a:t>(</a:t>
            </a:r>
            <a:r>
              <a:rPr lang="en-US" dirty="0" err="1">
                <a:solidFill>
                  <a:srgbClr val="1C3C58"/>
                </a:solidFill>
              </a:rPr>
              <a:t>ə</a:t>
            </a:r>
            <a:r>
              <a:rPr lang="en-US" dirty="0">
                <a:solidFill>
                  <a:srgbClr val="1C3C58"/>
                </a:solidFill>
              </a:rPr>
              <a:t>)n]</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0" lvl="0" indent="0" algn="l" rtl="0">
              <a:spcBef>
                <a:spcPts val="520"/>
              </a:spcBef>
              <a:spcAft>
                <a:spcPts val="0"/>
              </a:spcAft>
              <a:buNone/>
            </a:pPr>
            <a:r>
              <a:rPr lang="en-US" dirty="0"/>
              <a:t>Attribution of human characteristics to something nonhuman, or the representation of an abstract quality in human form; differs from anthropomorphism is that in anthropomorphism involves non-humans displaying literal human traits and being capable of human behavior</a:t>
            </a:r>
          </a:p>
          <a:p>
            <a:pPr marL="0" lvl="0" indent="0" algn="l" rtl="0">
              <a:spcBef>
                <a:spcPts val="520"/>
              </a:spcBef>
              <a:spcAft>
                <a:spcPts val="0"/>
              </a:spcAft>
              <a:buNone/>
            </a:pPr>
            <a:endParaRPr dirty="0"/>
          </a:p>
          <a:p>
            <a:pPr marL="0" lvl="0" indent="0" algn="l" rtl="0">
              <a:spcBef>
                <a:spcPts val="360"/>
              </a:spcBef>
              <a:spcAft>
                <a:spcPts val="0"/>
              </a:spcAft>
              <a:buClr>
                <a:schemeClr val="dk1"/>
              </a:buClr>
              <a:buSzPts val="1100"/>
              <a:buFont typeface="Arial"/>
              <a:buNone/>
            </a:pPr>
            <a:r>
              <a:rPr lang="en-US" dirty="0">
                <a:solidFill>
                  <a:srgbClr val="1C3C58"/>
                </a:solidFill>
              </a:rPr>
              <a:t>Example: The wind was howling during the storm.</a:t>
            </a:r>
            <a:endParaRPr dirty="0">
              <a:solidFill>
                <a:srgbClr val="1C3C58"/>
              </a:solidFill>
            </a:endParaRPr>
          </a:p>
        </p:txBody>
      </p:sp>
      <p:sp>
        <p:nvSpPr>
          <p:cNvPr id="532" name="Google Shape;532;g143302d9027_0_70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Personification</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143302d9027_0_714"/>
          <p:cNvSpPr txBox="1">
            <a:spLocks noGrp="1"/>
          </p:cNvSpPr>
          <p:nvPr>
            <p:ph type="body" idx="1"/>
          </p:nvPr>
        </p:nvSpPr>
        <p:spPr>
          <a:xfrm>
            <a:off x="457200" y="1317938"/>
            <a:ext cx="4038600" cy="3448200"/>
          </a:xfrm>
          <a:prstGeom prst="rect">
            <a:avLst/>
          </a:prstGeom>
        </p:spPr>
        <p:txBody>
          <a:bodyPr spcFirstLastPara="1" wrap="square" lIns="91425" tIns="45700" rIns="91425" bIns="45700" anchor="t" anchorCtr="0">
            <a:normAutofit fontScale="85000" lnSpcReduction="10000"/>
          </a:bodyPr>
          <a:lstStyle/>
          <a:p>
            <a:pPr marL="0" lvl="0" indent="0" algn="l" rtl="0">
              <a:spcBef>
                <a:spcPts val="480"/>
              </a:spcBef>
              <a:spcAft>
                <a:spcPts val="0"/>
              </a:spcAft>
              <a:buNone/>
            </a:pPr>
            <a:r>
              <a:rPr lang="en-US" dirty="0">
                <a:solidFill>
                  <a:srgbClr val="1C3C58"/>
                </a:solidFill>
              </a:rPr>
              <a:t>[ˈ</a:t>
            </a:r>
            <a:r>
              <a:rPr lang="en-US" dirty="0" err="1">
                <a:solidFill>
                  <a:srgbClr val="1C3C58"/>
                </a:solidFill>
              </a:rPr>
              <a:t>saˌtī</a:t>
            </a:r>
            <a:r>
              <a:rPr lang="en-US" dirty="0">
                <a:solidFill>
                  <a:srgbClr val="1C3C58"/>
                </a:solidFill>
              </a:rPr>
              <a:t>(</a:t>
            </a:r>
            <a:r>
              <a:rPr lang="en-US" dirty="0" err="1">
                <a:solidFill>
                  <a:srgbClr val="1C3C58"/>
                </a:solidFill>
              </a:rPr>
              <a:t>ə</a:t>
            </a:r>
            <a:r>
              <a:rPr lang="en-US" dirty="0">
                <a:solidFill>
                  <a:srgbClr val="1C3C58"/>
                </a:solidFill>
              </a:rPr>
              <a:t>)r]</a:t>
            </a:r>
            <a:endParaRPr dirty="0">
              <a:solidFill>
                <a:srgbClr val="1C3C58"/>
              </a:solidFill>
            </a:endParaRPr>
          </a:p>
          <a:p>
            <a:pPr marL="0" lvl="0" indent="0" algn="l" rtl="0">
              <a:spcBef>
                <a:spcPts val="480"/>
              </a:spcBef>
              <a:spcAft>
                <a:spcPts val="0"/>
              </a:spcAft>
              <a:buNone/>
            </a:pPr>
            <a:r>
              <a:rPr lang="en-US" dirty="0">
                <a:solidFill>
                  <a:srgbClr val="1C3C58"/>
                </a:solidFill>
              </a:rPr>
              <a:t>noun</a:t>
            </a:r>
            <a:endParaRPr dirty="0">
              <a:solidFill>
                <a:srgbClr val="1C3C58"/>
              </a:solidFill>
            </a:endParaRPr>
          </a:p>
          <a:p>
            <a:pPr marL="457200" lvl="0" indent="-358140" algn="l" rtl="0">
              <a:spcBef>
                <a:spcPts val="480"/>
              </a:spcBef>
              <a:spcAft>
                <a:spcPts val="0"/>
              </a:spcAft>
              <a:buSzPct val="100000"/>
              <a:buChar char="•"/>
            </a:pPr>
            <a:r>
              <a:rPr lang="en-US" dirty="0"/>
              <a:t>Phrase or entire work that uses irony to critique behaviors, events, people, or vices</a:t>
            </a:r>
            <a:endParaRPr dirty="0"/>
          </a:p>
          <a:p>
            <a:pPr marL="457200" lvl="0" indent="-358140" algn="l" rtl="0">
              <a:spcBef>
                <a:spcPts val="0"/>
              </a:spcBef>
              <a:spcAft>
                <a:spcPts val="0"/>
              </a:spcAft>
              <a:buSzPct val="100000"/>
              <a:buChar char="•"/>
            </a:pPr>
            <a:r>
              <a:rPr lang="en-US" dirty="0"/>
              <a:t>The use of humor, irony, exaggeration, or ridicule to expose and criticize people's stupidity or vices, particularly in the context of contemporary politics and other topical issues</a:t>
            </a:r>
            <a:endParaRPr dirty="0"/>
          </a:p>
        </p:txBody>
      </p:sp>
      <p:sp>
        <p:nvSpPr>
          <p:cNvPr id="538" name="Google Shape;538;g143302d9027_0_714"/>
          <p:cNvSpPr txBox="1">
            <a:spLocks noGrp="1"/>
          </p:cNvSpPr>
          <p:nvPr>
            <p:ph type="title"/>
          </p:nvPr>
        </p:nvSpPr>
        <p:spPr>
          <a:xfrm>
            <a:off x="457200" y="302954"/>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Satire</a:t>
            </a:r>
            <a:endParaRPr/>
          </a:p>
        </p:txBody>
      </p:sp>
      <p:pic>
        <p:nvPicPr>
          <p:cNvPr id="539" name="Google Shape;539;g143302d9027_0_714"/>
          <p:cNvPicPr preferRelativeResize="0"/>
          <p:nvPr/>
        </p:nvPicPr>
        <p:blipFill>
          <a:blip r:embed="rId3">
            <a:alphaModFix/>
          </a:blip>
          <a:stretch>
            <a:fillRect/>
          </a:stretch>
        </p:blipFill>
        <p:spPr>
          <a:xfrm>
            <a:off x="4645126" y="1733325"/>
            <a:ext cx="4379725" cy="3096600"/>
          </a:xfrm>
          <a:prstGeom prst="rect">
            <a:avLst/>
          </a:prstGeom>
          <a:noFill/>
          <a:ln>
            <a:noFill/>
          </a:ln>
        </p:spPr>
      </p:pic>
      <p:sp>
        <p:nvSpPr>
          <p:cNvPr id="540" name="Google Shape;540;g143302d9027_0_714"/>
          <p:cNvSpPr txBox="1">
            <a:spLocks noGrp="1"/>
          </p:cNvSpPr>
          <p:nvPr>
            <p:ph type="body" idx="2"/>
          </p:nvPr>
        </p:nvSpPr>
        <p:spPr>
          <a:xfrm>
            <a:off x="4648200" y="1165538"/>
            <a:ext cx="4038600" cy="34482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sz="2600" dirty="0">
                <a:solidFill>
                  <a:srgbClr val="1C3C58"/>
                </a:solidFill>
              </a:rPr>
              <a:t>Example:</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g143302d9027_0_71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1C3C58"/>
                </a:solidFill>
              </a:rPr>
              <a:t>[</a:t>
            </a:r>
            <a:r>
              <a:rPr lang="en-US" dirty="0"/>
              <a:t>ˈ</a:t>
            </a:r>
            <a:r>
              <a:rPr lang="en-US" dirty="0" err="1"/>
              <a:t>simbəˌlizəm</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Something used to represent a larger concept or idea</a:t>
            </a:r>
            <a:endParaRPr dirty="0"/>
          </a:p>
          <a:p>
            <a:pPr marL="457200" lvl="0" indent="-393700" algn="l" rtl="0">
              <a:spcBef>
                <a:spcPts val="520"/>
              </a:spcBef>
              <a:spcAft>
                <a:spcPts val="0"/>
              </a:spcAft>
              <a:buSzPts val="2600"/>
              <a:buAutoNum type="arabicPeriod"/>
            </a:pPr>
            <a:r>
              <a:rPr lang="en-US" dirty="0"/>
              <a:t>The use of symbols to represent ideas or qualities</a:t>
            </a:r>
          </a:p>
          <a:p>
            <a:pPr marL="457200" lvl="0" indent="-393700" algn="l" rtl="0">
              <a:spcBef>
                <a:spcPts val="520"/>
              </a:spcBef>
              <a:spcAft>
                <a:spcPts val="0"/>
              </a:spcAft>
              <a:buSzPts val="2600"/>
              <a:buAutoNum type="arabicPeriod"/>
            </a:pPr>
            <a:endParaRPr dirty="0"/>
          </a:p>
          <a:p>
            <a:pPr marL="0" lvl="0" indent="0" algn="l" rtl="0">
              <a:spcBef>
                <a:spcPts val="360"/>
              </a:spcBef>
              <a:spcAft>
                <a:spcPts val="0"/>
              </a:spcAft>
              <a:buNone/>
            </a:pPr>
            <a:r>
              <a:rPr lang="en-US" dirty="0">
                <a:solidFill>
                  <a:srgbClr val="1C3C58"/>
                </a:solidFill>
              </a:rPr>
              <a:t>Example: A ring represents marriage and commitment.</a:t>
            </a:r>
            <a:endParaRPr dirty="0">
              <a:solidFill>
                <a:srgbClr val="1C3C58"/>
              </a:solidFill>
            </a:endParaRPr>
          </a:p>
          <a:p>
            <a:pPr marL="0" lvl="0" indent="0" algn="l" rtl="0">
              <a:spcBef>
                <a:spcPts val="520"/>
              </a:spcBef>
              <a:spcAft>
                <a:spcPts val="0"/>
              </a:spcAft>
              <a:buNone/>
            </a:pPr>
            <a:endParaRPr dirty="0"/>
          </a:p>
          <a:p>
            <a:pPr marL="0" lvl="0" indent="0" algn="l" rtl="0">
              <a:spcBef>
                <a:spcPts val="520"/>
              </a:spcBef>
              <a:spcAft>
                <a:spcPts val="0"/>
              </a:spcAft>
              <a:buNone/>
            </a:pPr>
            <a:endParaRPr dirty="0"/>
          </a:p>
        </p:txBody>
      </p:sp>
      <p:sp>
        <p:nvSpPr>
          <p:cNvPr id="546" name="Google Shape;546;g143302d9027_0_71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Symbolism</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143302d9027_0_724"/>
          <p:cNvSpPr txBox="1">
            <a:spLocks noGrp="1"/>
          </p:cNvSpPr>
          <p:nvPr>
            <p:ph type="body" idx="1"/>
          </p:nvPr>
        </p:nvSpPr>
        <p:spPr>
          <a:xfrm>
            <a:off x="457200" y="1309351"/>
            <a:ext cx="7911193" cy="3768835"/>
          </a:xfrm>
          <a:prstGeom prst="rect">
            <a:avLst/>
          </a:prstGeom>
        </p:spPr>
        <p:txBody>
          <a:bodyPr spcFirstLastPara="1" wrap="square" lIns="91425" tIns="45700" rIns="91425" bIns="45700" anchor="t" anchorCtr="0">
            <a:normAutofit fontScale="92500" lnSpcReduction="20000"/>
          </a:bodyPr>
          <a:lstStyle/>
          <a:p>
            <a:pPr marL="0" lvl="0" indent="0" algn="l" rtl="0">
              <a:spcBef>
                <a:spcPts val="520"/>
              </a:spcBef>
              <a:spcAft>
                <a:spcPts val="0"/>
              </a:spcAft>
              <a:buNone/>
            </a:pPr>
            <a:r>
              <a:rPr lang="en-US" dirty="0">
                <a:solidFill>
                  <a:srgbClr val="1C3C58"/>
                </a:solidFill>
              </a:rPr>
              <a:t>[</a:t>
            </a:r>
            <a:r>
              <a:rPr lang="en-US" dirty="0" err="1">
                <a:solidFill>
                  <a:srgbClr val="1C3C58"/>
                </a:solidFill>
              </a:rPr>
              <a:t>səˈnekdəkē</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Font typeface="Arial"/>
              <a:buAutoNum type="arabicPeriod"/>
            </a:pPr>
            <a:r>
              <a:rPr lang="en-US" dirty="0"/>
              <a:t>Instance of a part representing a whole or vice versa</a:t>
            </a:r>
            <a:endParaRPr dirty="0"/>
          </a:p>
          <a:p>
            <a:pPr marL="457200" lvl="0" indent="-393700" algn="l" rtl="0">
              <a:spcBef>
                <a:spcPts val="520"/>
              </a:spcBef>
              <a:spcAft>
                <a:spcPts val="0"/>
              </a:spcAft>
              <a:buSzPts val="2600"/>
              <a:buAutoNum type="arabicPeriod"/>
            </a:pPr>
            <a:r>
              <a:rPr lang="en-US" dirty="0"/>
              <a:t>A figure of speech in which a part is made to represent the whole or vice versa</a:t>
            </a:r>
          </a:p>
          <a:p>
            <a:pPr marL="457200" lvl="0" indent="-393700" algn="l" rtl="0">
              <a:spcBef>
                <a:spcPts val="520"/>
              </a:spcBef>
              <a:spcAft>
                <a:spcPts val="0"/>
              </a:spcAft>
              <a:buSzPts val="2600"/>
              <a:buAutoNum type="arabicPeriod"/>
            </a:pPr>
            <a:endParaRPr dirty="0"/>
          </a:p>
          <a:p>
            <a:pPr marL="0" lvl="0" indent="0" algn="l" rtl="0">
              <a:spcBef>
                <a:spcPts val="360"/>
              </a:spcBef>
              <a:spcAft>
                <a:spcPts val="0"/>
              </a:spcAft>
              <a:buNone/>
            </a:pPr>
            <a:r>
              <a:rPr lang="en-US" dirty="0">
                <a:solidFill>
                  <a:srgbClr val="1C3C58"/>
                </a:solidFill>
              </a:rPr>
              <a:t>Example: I got a new set of wheels. </a:t>
            </a:r>
            <a:endParaRPr dirty="0">
              <a:solidFill>
                <a:srgbClr val="1C3C58"/>
              </a:solidFill>
            </a:endParaRPr>
          </a:p>
          <a:p>
            <a:pPr marL="0" lvl="0" indent="0" algn="l" rtl="0">
              <a:spcBef>
                <a:spcPts val="360"/>
              </a:spcBef>
              <a:spcAft>
                <a:spcPts val="0"/>
              </a:spcAft>
              <a:buNone/>
            </a:pPr>
            <a:endParaRPr dirty="0">
              <a:solidFill>
                <a:srgbClr val="1C3C58"/>
              </a:solidFill>
            </a:endParaRPr>
          </a:p>
          <a:p>
            <a:pPr marL="0" lvl="0" indent="0" algn="l" rtl="0">
              <a:spcBef>
                <a:spcPts val="360"/>
              </a:spcBef>
              <a:spcAft>
                <a:spcPts val="0"/>
              </a:spcAft>
              <a:buNone/>
            </a:pPr>
            <a:r>
              <a:rPr lang="en-US" dirty="0">
                <a:solidFill>
                  <a:srgbClr val="1C3C58"/>
                </a:solidFill>
              </a:rPr>
              <a:t>"Wheels” represents a whole car even though it is one part </a:t>
            </a:r>
          </a:p>
          <a:p>
            <a:pPr marL="0" lvl="0" indent="0" algn="l" rtl="0">
              <a:spcBef>
                <a:spcPts val="360"/>
              </a:spcBef>
              <a:spcAft>
                <a:spcPts val="0"/>
              </a:spcAft>
              <a:buNone/>
            </a:pPr>
            <a:r>
              <a:rPr lang="en-US" dirty="0">
                <a:solidFill>
                  <a:srgbClr val="1C3C58"/>
                </a:solidFill>
              </a:rPr>
              <a:t>of the car.</a:t>
            </a:r>
            <a:endParaRPr dirty="0"/>
          </a:p>
        </p:txBody>
      </p:sp>
      <p:sp>
        <p:nvSpPr>
          <p:cNvPr id="552" name="Google Shape;552;g143302d9027_0_72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Synecdoche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g143302d9027_0_729"/>
          <p:cNvSpPr txBox="1">
            <a:spLocks noGrp="1"/>
          </p:cNvSpPr>
          <p:nvPr>
            <p:ph type="body" idx="1"/>
          </p:nvPr>
        </p:nvSpPr>
        <p:spPr>
          <a:xfrm>
            <a:off x="457200" y="1309352"/>
            <a:ext cx="7625443" cy="3834148"/>
          </a:xfrm>
          <a:prstGeom prst="rect">
            <a:avLst/>
          </a:prstGeom>
        </p:spPr>
        <p:txBody>
          <a:bodyPr spcFirstLastPara="1" wrap="square" lIns="91425" tIns="45700" rIns="91425" bIns="45700" anchor="t" anchorCtr="0">
            <a:normAutofit fontScale="85000" lnSpcReduction="20000"/>
          </a:bodyPr>
          <a:lstStyle/>
          <a:p>
            <a:pPr marL="0" lvl="0" indent="0" algn="l" rtl="0">
              <a:spcBef>
                <a:spcPts val="520"/>
              </a:spcBef>
              <a:spcAft>
                <a:spcPts val="0"/>
              </a:spcAft>
              <a:buNone/>
            </a:pPr>
            <a:r>
              <a:rPr lang="en-US" dirty="0">
                <a:solidFill>
                  <a:srgbClr val="1C3C58"/>
                </a:solidFill>
              </a:rPr>
              <a:t>[</a:t>
            </a:r>
            <a:r>
              <a:rPr lang="en-US" dirty="0" err="1">
                <a:solidFill>
                  <a:srgbClr val="1C3C58"/>
                </a:solidFill>
              </a:rPr>
              <a:t>tōn</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56552" algn="l" rtl="0">
              <a:spcBef>
                <a:spcPts val="520"/>
              </a:spcBef>
              <a:spcAft>
                <a:spcPts val="0"/>
              </a:spcAft>
              <a:buSzPct val="100000"/>
              <a:buFont typeface="Arial"/>
              <a:buAutoNum type="arabicPeriod"/>
            </a:pPr>
            <a:r>
              <a:rPr lang="en-US" dirty="0"/>
              <a:t>Speaker or narrator’s attitude toward the subject of the piece distinct from mood in that it is not used to evoke a particular feeling in the reader</a:t>
            </a:r>
            <a:endParaRPr dirty="0"/>
          </a:p>
          <a:p>
            <a:pPr marL="457200" lvl="0" indent="-356552" algn="l" rtl="0">
              <a:spcBef>
                <a:spcPts val="520"/>
              </a:spcBef>
              <a:spcAft>
                <a:spcPts val="0"/>
              </a:spcAft>
              <a:buSzPct val="100000"/>
              <a:buAutoNum type="arabicPeriod"/>
            </a:pPr>
            <a:r>
              <a:rPr lang="en-US" dirty="0"/>
              <a:t>The general character or attitude of a place, piece of writing, situation, etc.</a:t>
            </a:r>
          </a:p>
          <a:p>
            <a:pPr marL="457200" lvl="0" indent="-356552" algn="l" rtl="0">
              <a:spcBef>
                <a:spcPts val="520"/>
              </a:spcBef>
              <a:spcAft>
                <a:spcPts val="0"/>
              </a:spcAft>
              <a:buSzPct val="100000"/>
              <a:buAutoNum type="arabicPeriod"/>
            </a:pPr>
            <a:endParaRPr dirty="0"/>
          </a:p>
          <a:p>
            <a:pPr marL="0" lvl="0" indent="0" algn="l" rtl="0">
              <a:spcBef>
                <a:spcPts val="360"/>
              </a:spcBef>
              <a:spcAft>
                <a:spcPts val="0"/>
              </a:spcAft>
              <a:buNone/>
            </a:pPr>
            <a:r>
              <a:rPr lang="en-US" dirty="0">
                <a:solidFill>
                  <a:srgbClr val="1C3C58"/>
                </a:solidFill>
              </a:rPr>
              <a:t>Example: “Winter will pass, the days will lengthen, the ice will melt in the pasture pond. The song sparrow will return and sing, the frogs will awake, the warm wind will blow again.” - </a:t>
            </a:r>
            <a:r>
              <a:rPr lang="en-US" i="1" dirty="0">
                <a:solidFill>
                  <a:srgbClr val="1C3C58"/>
                </a:solidFill>
              </a:rPr>
              <a:t>Charlotte’s Web </a:t>
            </a:r>
            <a:endParaRPr i="1" dirty="0"/>
          </a:p>
          <a:p>
            <a:pPr marL="0" lvl="0" indent="0" algn="l" rtl="0">
              <a:spcBef>
                <a:spcPts val="520"/>
              </a:spcBef>
              <a:spcAft>
                <a:spcPts val="0"/>
              </a:spcAft>
              <a:buNone/>
            </a:pPr>
            <a:endParaRPr dirty="0"/>
          </a:p>
          <a:p>
            <a:pPr marL="0" lvl="0" indent="0" algn="l" rtl="0">
              <a:spcBef>
                <a:spcPts val="520"/>
              </a:spcBef>
              <a:spcAft>
                <a:spcPts val="0"/>
              </a:spcAft>
              <a:buNone/>
            </a:pPr>
            <a:endParaRPr dirty="0"/>
          </a:p>
        </p:txBody>
      </p:sp>
      <p:sp>
        <p:nvSpPr>
          <p:cNvPr id="558" name="Google Shape;558;g143302d9027_0_72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Tone</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9" name="Online Media 8" title="Classroom Engagement Day 2">
            <a:hlinkClick r:id="" action="ppaction://media"/>
            <a:extLst>
              <a:ext uri="{FF2B5EF4-FFF2-40B4-BE49-F238E27FC236}">
                <a16:creationId xmlns:a16="http://schemas.microsoft.com/office/drawing/2014/main" id="{5933F8C6-A360-53F0-B081-9C40596578B0}"/>
              </a:ext>
            </a:extLst>
          </p:cNvPr>
          <p:cNvPicPr>
            <a:picLocks noRot="1" noChangeAspect="1"/>
          </p:cNvPicPr>
          <p:nvPr>
            <a:videoFile r:link="rId1"/>
          </p:nvPr>
        </p:nvPicPr>
        <p:blipFill>
          <a:blip r:embed="rId4"/>
          <a:stretch>
            <a:fillRect/>
          </a:stretch>
        </p:blipFill>
        <p:spPr>
          <a:xfrm>
            <a:off x="2464117" y="992791"/>
            <a:ext cx="6394722" cy="3613018"/>
          </a:xfrm>
          <a:prstGeom prst="rect">
            <a:avLst/>
          </a:prstGeom>
        </p:spPr>
      </p:pic>
      <p:grpSp>
        <p:nvGrpSpPr>
          <p:cNvPr id="2" name="Group 1">
            <a:extLst>
              <a:ext uri="{FF2B5EF4-FFF2-40B4-BE49-F238E27FC236}">
                <a16:creationId xmlns:a16="http://schemas.microsoft.com/office/drawing/2014/main" id="{0F5D8896-FD81-4418-C503-F963FFA9611B}"/>
              </a:ext>
            </a:extLst>
          </p:cNvPr>
          <p:cNvGrpSpPr/>
          <p:nvPr/>
        </p:nvGrpSpPr>
        <p:grpSpPr>
          <a:xfrm>
            <a:off x="141569" y="95252"/>
            <a:ext cx="2209515" cy="2295817"/>
            <a:chOff x="-65764" y="-1541114"/>
            <a:chExt cx="6358097" cy="6358097"/>
          </a:xfrm>
        </p:grpSpPr>
        <p:sp>
          <p:nvSpPr>
            <p:cNvPr id="4" name="Oval 3"/>
            <p:cNvSpPr/>
            <p:nvPr/>
          </p:nvSpPr>
          <p:spPr>
            <a:xfrm>
              <a:off x="150989" y="-1324362"/>
              <a:ext cx="5924590" cy="592459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a:endParaRPr lang="en-US" sz="2531"/>
            </a:p>
          </p:txBody>
        </p:sp>
        <p:sp>
          <p:nvSpPr>
            <p:cNvPr id="7" name="Oval 6"/>
            <p:cNvSpPr/>
            <p:nvPr/>
          </p:nvSpPr>
          <p:spPr>
            <a:xfrm>
              <a:off x="-65764" y="-1541114"/>
              <a:ext cx="6358097" cy="6358097"/>
            </a:xfrm>
            <a:prstGeom prst="ellipse">
              <a:avLst/>
            </a:prstGeom>
            <a:noFill/>
            <a:ln>
              <a:solidFill>
                <a:srgbClr val="659298"/>
              </a:solid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a:endParaRPr lang="en-US" sz="2531"/>
            </a:p>
          </p:txBody>
        </p:sp>
        <p:pic>
          <p:nvPicPr>
            <p:cNvPr id="5" name="Picture 4">
              <a:extLst>
                <a:ext uri="{FF2B5EF4-FFF2-40B4-BE49-F238E27FC236}">
                  <a16:creationId xmlns:a16="http://schemas.microsoft.com/office/drawing/2014/main" id="{791AD0F7-C0D4-504C-8C15-648B2B94B5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641" y="-1275536"/>
              <a:ext cx="5826938" cy="5826938"/>
            </a:xfrm>
            <a:prstGeom prst="rect">
              <a:avLst/>
            </a:prstGeom>
          </p:spPr>
        </p:pic>
      </p:grpSp>
      <p:sp>
        <p:nvSpPr>
          <p:cNvPr id="8" name="Shape 48">
            <a:extLst>
              <a:ext uri="{FF2B5EF4-FFF2-40B4-BE49-F238E27FC236}">
                <a16:creationId xmlns:a16="http://schemas.microsoft.com/office/drawing/2014/main" id="{A84F128E-0BDF-2E7A-48F1-A0512BF1A524}"/>
              </a:ext>
            </a:extLst>
          </p:cNvPr>
          <p:cNvSpPr/>
          <p:nvPr/>
        </p:nvSpPr>
        <p:spPr>
          <a:xfrm>
            <a:off x="2464117" y="245528"/>
            <a:ext cx="6338316" cy="584327"/>
          </a:xfrm>
          <a:prstGeom prst="rect">
            <a:avLst/>
          </a:prstGeom>
          <a:noFill/>
          <a:ln>
            <a:noFill/>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l">
              <a:defRPr sz="1800"/>
            </a:pPr>
            <a:r>
              <a:rPr lang="en-US" sz="3797" b="1" dirty="0">
                <a:solidFill>
                  <a:schemeClr val="accent4"/>
                </a:solidFill>
                <a:latin typeface="Calibri"/>
                <a:cs typeface="Calibri"/>
              </a:rPr>
              <a:t>Day 2 Student Survey</a:t>
            </a:r>
          </a:p>
        </p:txBody>
      </p:sp>
    </p:spTree>
    <p:extLst>
      <p:ext uri="{BB962C8B-B14F-4D97-AF65-F5344CB8AC3E}">
        <p14:creationId xmlns:p14="http://schemas.microsoft.com/office/powerpoint/2010/main" val="3034519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143302d9027_0_35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1C3C58"/>
                </a:solidFill>
              </a:rPr>
              <a:t>[ˈ</a:t>
            </a:r>
            <a:r>
              <a:rPr lang="en-US" dirty="0" err="1">
                <a:solidFill>
                  <a:srgbClr val="1C3C58"/>
                </a:solidFill>
              </a:rPr>
              <a:t>aləˌɡôrē</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AutoNum type="arabicPeriod"/>
            </a:pPr>
            <a:r>
              <a:rPr lang="en-US" dirty="0"/>
              <a:t>Work that symbolizes or represents an idea or event used to convey a political or spiritual meaning</a:t>
            </a:r>
            <a:endParaRPr dirty="0"/>
          </a:p>
          <a:p>
            <a:pPr marL="457200" lvl="0" indent="-393700" algn="l" rtl="0">
              <a:spcBef>
                <a:spcPts val="0"/>
              </a:spcBef>
              <a:spcAft>
                <a:spcPts val="0"/>
              </a:spcAft>
              <a:buSzPts val="2600"/>
              <a:buAutoNum type="arabicPeriod"/>
            </a:pPr>
            <a:r>
              <a:rPr lang="en-US" dirty="0"/>
              <a:t>A story, poem, or picture that can be interpreted to reveal a hidden meaning, typically a moral or political one</a:t>
            </a:r>
            <a:endParaRPr dirty="0"/>
          </a:p>
          <a:p>
            <a:pPr marL="0" lvl="0" indent="0" algn="l" rtl="0">
              <a:spcBef>
                <a:spcPts val="520"/>
              </a:spcBef>
              <a:spcAft>
                <a:spcPts val="0"/>
              </a:spcAft>
              <a:buNone/>
            </a:pPr>
            <a:endParaRPr dirty="0"/>
          </a:p>
        </p:txBody>
      </p:sp>
      <p:sp>
        <p:nvSpPr>
          <p:cNvPr id="248" name="Google Shape;248;g143302d9027_0_35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Allegory </a:t>
            </a: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888D-3325-CB63-1BD4-3BB1E6429D0D}"/>
              </a:ext>
            </a:extLst>
          </p:cNvPr>
          <p:cNvSpPr>
            <a:spLocks noGrp="1"/>
          </p:cNvSpPr>
          <p:nvPr>
            <p:ph type="title"/>
          </p:nvPr>
        </p:nvSpPr>
        <p:spPr/>
        <p:txBody>
          <a:bodyPr/>
          <a:lstStyle/>
          <a:p>
            <a:r>
              <a:rPr lang="en-US" dirty="0"/>
              <a:t>Day 2 Student Survey</a:t>
            </a:r>
          </a:p>
        </p:txBody>
      </p:sp>
      <p:sp>
        <p:nvSpPr>
          <p:cNvPr id="3" name="Content Placeholder 2">
            <a:extLst>
              <a:ext uri="{FF2B5EF4-FFF2-40B4-BE49-F238E27FC236}">
                <a16:creationId xmlns:a16="http://schemas.microsoft.com/office/drawing/2014/main" id="{4B37D712-53C0-DFB5-BC16-67A31D55B07E}"/>
              </a:ext>
            </a:extLst>
          </p:cNvPr>
          <p:cNvSpPr>
            <a:spLocks noGrp="1"/>
          </p:cNvSpPr>
          <p:nvPr>
            <p:ph sz="half" idx="1"/>
          </p:nvPr>
        </p:nvSpPr>
        <p:spPr>
          <a:xfrm>
            <a:off x="457201" y="1440099"/>
            <a:ext cx="4770387" cy="3326028"/>
          </a:xfrm>
        </p:spPr>
        <p:txBody>
          <a:bodyPr/>
          <a:lstStyle/>
          <a:p>
            <a:r>
              <a:rPr lang="en-US" dirty="0">
                <a:hlinkClick r:id="rId2"/>
              </a:rPr>
              <a:t>https://bit.ly/day2-k20lesson</a:t>
            </a:r>
            <a:r>
              <a:rPr lang="en-US" dirty="0"/>
              <a:t> </a:t>
            </a:r>
          </a:p>
        </p:txBody>
      </p:sp>
      <p:pic>
        <p:nvPicPr>
          <p:cNvPr id="6" name="Content Placeholder 5">
            <a:extLst>
              <a:ext uri="{FF2B5EF4-FFF2-40B4-BE49-F238E27FC236}">
                <a16:creationId xmlns:a16="http://schemas.microsoft.com/office/drawing/2014/main" id="{E6946420-3827-C639-A98E-81D701481B2A}"/>
              </a:ext>
            </a:extLst>
          </p:cNvPr>
          <p:cNvPicPr>
            <a:picLocks noGrp="1" noChangeAspect="1"/>
          </p:cNvPicPr>
          <p:nvPr>
            <p:ph sz="half" idx="2"/>
          </p:nvPr>
        </p:nvPicPr>
        <p:blipFill>
          <a:blip r:embed="rId3"/>
          <a:stretch>
            <a:fillRect/>
          </a:stretch>
        </p:blipFill>
        <p:spPr>
          <a:xfrm>
            <a:off x="5364346" y="2123624"/>
            <a:ext cx="3322580" cy="1958573"/>
          </a:xfrm>
        </p:spPr>
      </p:pic>
      <p:pic>
        <p:nvPicPr>
          <p:cNvPr id="4" name="Picture 2">
            <a:extLst>
              <a:ext uri="{FF2B5EF4-FFF2-40B4-BE49-F238E27FC236}">
                <a16:creationId xmlns:a16="http://schemas.microsoft.com/office/drawing/2014/main" id="{20CA2B8B-BEC9-E048-7054-686C70BB79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453" y="2202799"/>
            <a:ext cx="2315509" cy="236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418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143302d9027_0_43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1C3C58"/>
                </a:solidFill>
              </a:rPr>
              <a:t>[</a:t>
            </a:r>
            <a:r>
              <a:rPr lang="en-US" dirty="0" err="1">
                <a:solidFill>
                  <a:srgbClr val="1C3C58"/>
                </a:solidFill>
              </a:rPr>
              <a:t>əˌlidəˈrāSH</a:t>
            </a:r>
            <a:r>
              <a:rPr lang="en-US" dirty="0">
                <a:solidFill>
                  <a:srgbClr val="1C3C58"/>
                </a:solidFill>
              </a:rPr>
              <a:t>(</a:t>
            </a:r>
            <a:r>
              <a:rPr lang="en-US" dirty="0" err="1">
                <a:solidFill>
                  <a:srgbClr val="1C3C58"/>
                </a:solidFill>
              </a:rPr>
              <a:t>ə</a:t>
            </a:r>
            <a:r>
              <a:rPr lang="en-US" dirty="0">
                <a:solidFill>
                  <a:srgbClr val="1C3C58"/>
                </a:solidFill>
              </a:rPr>
              <a:t>)n]</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AutoNum type="arabicPeriod"/>
            </a:pPr>
            <a:r>
              <a:rPr lang="en-US" dirty="0"/>
              <a:t>Repetition of the same or similar consonant sounds in succession</a:t>
            </a:r>
            <a:endParaRPr dirty="0"/>
          </a:p>
          <a:p>
            <a:pPr marL="457200" lvl="0" indent="-393700" algn="l" rtl="0">
              <a:spcBef>
                <a:spcPts val="520"/>
              </a:spcBef>
              <a:spcAft>
                <a:spcPts val="0"/>
              </a:spcAft>
              <a:buSzPts val="2600"/>
              <a:buAutoNum type="arabicPeriod"/>
            </a:pPr>
            <a:r>
              <a:rPr lang="en-US" dirty="0"/>
              <a:t>The occurrence of the same letter or sound at the beginning of adjacent or closely connected words</a:t>
            </a:r>
            <a:endParaRPr dirty="0"/>
          </a:p>
          <a:p>
            <a:pPr marL="0" lvl="0" indent="0" algn="l" rtl="0">
              <a:spcBef>
                <a:spcPts val="520"/>
              </a:spcBef>
              <a:spcAft>
                <a:spcPts val="0"/>
              </a:spcAft>
              <a:buNone/>
            </a:pPr>
            <a:endParaRPr dirty="0"/>
          </a:p>
        </p:txBody>
      </p:sp>
      <p:sp>
        <p:nvSpPr>
          <p:cNvPr id="254" name="Google Shape;254;g143302d9027_0_43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Alliteration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43302d9027_0_45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1C3C58"/>
                </a:solidFill>
              </a:rPr>
              <a:t>[</a:t>
            </a:r>
            <a:r>
              <a:rPr lang="en-US" dirty="0" err="1">
                <a:solidFill>
                  <a:srgbClr val="1C3C58"/>
                </a:solidFill>
              </a:rPr>
              <a:t>əˈlo͞oZHən</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AutoNum type="arabicPeriod"/>
            </a:pPr>
            <a:r>
              <a:rPr lang="en-US" dirty="0"/>
              <a:t>Indirect reference to a person, place, thing, event or idea</a:t>
            </a:r>
            <a:endParaRPr dirty="0"/>
          </a:p>
          <a:p>
            <a:pPr marL="457200" lvl="0" indent="-393700" algn="l" rtl="0">
              <a:spcBef>
                <a:spcPts val="520"/>
              </a:spcBef>
              <a:spcAft>
                <a:spcPts val="0"/>
              </a:spcAft>
              <a:buSzPts val="2600"/>
              <a:buAutoNum type="arabicPeriod"/>
            </a:pPr>
            <a:r>
              <a:rPr lang="en-US" dirty="0"/>
              <a:t>An expression designed to call something to mind without mentioning it explicitly; an indirect or passing reference</a:t>
            </a:r>
            <a:endParaRPr dirty="0"/>
          </a:p>
        </p:txBody>
      </p:sp>
      <p:sp>
        <p:nvSpPr>
          <p:cNvPr id="260" name="Google Shape;260;g143302d9027_0_45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Allusion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143302d9027_0_455"/>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1C3C58"/>
                </a:solidFill>
              </a:rPr>
              <a:t>[ˌ</a:t>
            </a:r>
            <a:r>
              <a:rPr lang="en-US" dirty="0" err="1">
                <a:solidFill>
                  <a:srgbClr val="1C3C58"/>
                </a:solidFill>
              </a:rPr>
              <a:t>anTHrəpəˈmôrfizəm</a:t>
            </a:r>
            <a:r>
              <a:rPr lang="en-US" dirty="0">
                <a:solidFill>
                  <a:srgbClr val="1C3C58"/>
                </a:solidFill>
              </a:rPr>
              <a:t>]</a:t>
            </a:r>
            <a:endParaRPr dirty="0">
              <a:solidFill>
                <a:srgbClr val="1C3C58"/>
              </a:solidFill>
            </a:endParaRPr>
          </a:p>
          <a:p>
            <a:pPr marL="0" lvl="0" indent="0" algn="l" rtl="0">
              <a:spcBef>
                <a:spcPts val="520"/>
              </a:spcBef>
              <a:spcAft>
                <a:spcPts val="0"/>
              </a:spcAft>
              <a:buNone/>
            </a:pPr>
            <a:r>
              <a:rPr lang="en-US" dirty="0">
                <a:solidFill>
                  <a:srgbClr val="1C3C58"/>
                </a:solidFill>
              </a:rPr>
              <a:t>noun</a:t>
            </a:r>
            <a:endParaRPr dirty="0">
              <a:solidFill>
                <a:srgbClr val="1C3C58"/>
              </a:solidFill>
            </a:endParaRPr>
          </a:p>
          <a:p>
            <a:pPr marL="457200" lvl="0" indent="-393700" algn="l" rtl="0">
              <a:spcBef>
                <a:spcPts val="520"/>
              </a:spcBef>
              <a:spcAft>
                <a:spcPts val="0"/>
              </a:spcAft>
              <a:buSzPts val="2600"/>
              <a:buAutoNum type="arabicPeriod"/>
            </a:pPr>
            <a:r>
              <a:rPr lang="en-US" dirty="0"/>
              <a:t>Interpretation of a non-human animal, event, or object as embodying human qualities or characteristics</a:t>
            </a:r>
            <a:endParaRPr dirty="0"/>
          </a:p>
          <a:p>
            <a:pPr marL="457200" lvl="0" indent="-393700" algn="l" rtl="0">
              <a:spcBef>
                <a:spcPts val="520"/>
              </a:spcBef>
              <a:spcAft>
                <a:spcPts val="0"/>
              </a:spcAft>
              <a:buSzPts val="2600"/>
              <a:buAutoNum type="arabicPeriod"/>
            </a:pPr>
            <a:r>
              <a:rPr lang="en-US" dirty="0"/>
              <a:t>The attribution of human characteristics or behavior to a god, animal, or object</a:t>
            </a:r>
            <a:endParaRPr dirty="0"/>
          </a:p>
        </p:txBody>
      </p:sp>
      <p:sp>
        <p:nvSpPr>
          <p:cNvPr id="266" name="Google Shape;266;g143302d9027_0_45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Anthropomorphism</a:t>
            </a:r>
            <a:endParaRPr/>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2551</Words>
  <Application>Microsoft Macintosh PowerPoint</Application>
  <PresentationFormat>On-screen Show (16:9)</PresentationFormat>
  <Paragraphs>325</Paragraphs>
  <Slides>60</Slides>
  <Notes>58</Notes>
  <HiddenSlides>0</HiddenSlides>
  <MMClips>2</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60</vt:i4>
      </vt:variant>
    </vt:vector>
  </HeadingPairs>
  <TitlesOfParts>
    <vt:vector size="69" baseType="lpstr">
      <vt:lpstr>Noto Sans Symbols</vt:lpstr>
      <vt:lpstr>Calibri</vt:lpstr>
      <vt:lpstr>Arial</vt:lpstr>
      <vt:lpstr>Constantia</vt:lpstr>
      <vt:lpstr>Georgia</vt:lpstr>
      <vt:lpstr>LEARN theme</vt:lpstr>
      <vt:lpstr>LEARN theme</vt:lpstr>
      <vt:lpstr>LEARN theme</vt:lpstr>
      <vt:lpstr>LEARN theme</vt:lpstr>
      <vt:lpstr>PowerPoint Presentation</vt:lpstr>
      <vt:lpstr>From Apples to Oranges</vt:lpstr>
      <vt:lpstr>Essential Questions</vt:lpstr>
      <vt:lpstr>Lesson Objectives</vt:lpstr>
      <vt:lpstr>Literary Devices</vt:lpstr>
      <vt:lpstr>Allegory </vt:lpstr>
      <vt:lpstr>Alliteration</vt:lpstr>
      <vt:lpstr>Allusion</vt:lpstr>
      <vt:lpstr>Anthropomorphism</vt:lpstr>
      <vt:lpstr>Colloquialism</vt:lpstr>
      <vt:lpstr>Diction</vt:lpstr>
      <vt:lpstr>Epiphany</vt:lpstr>
      <vt:lpstr>Foreshadowing</vt:lpstr>
      <vt:lpstr>Hyperbole</vt:lpstr>
      <vt:lpstr>Idiom</vt:lpstr>
      <vt:lpstr>Imagery</vt:lpstr>
      <vt:lpstr>Irony</vt:lpstr>
      <vt:lpstr>Simile</vt:lpstr>
      <vt:lpstr>Juxtaposition</vt:lpstr>
      <vt:lpstr>Metaphor</vt:lpstr>
      <vt:lpstr>Mood</vt:lpstr>
      <vt:lpstr>Onomatopoeia </vt:lpstr>
      <vt:lpstr>Oxymoron </vt:lpstr>
      <vt:lpstr>Paradox </vt:lpstr>
      <vt:lpstr>Personification</vt:lpstr>
      <vt:lpstr>Satire</vt:lpstr>
      <vt:lpstr>Symbolism</vt:lpstr>
      <vt:lpstr>Synecdoche </vt:lpstr>
      <vt:lpstr>Tone</vt:lpstr>
      <vt:lpstr>What Are You Doing and Why?</vt:lpstr>
      <vt:lpstr>Allegory </vt:lpstr>
      <vt:lpstr>PowerPoint Presentation</vt:lpstr>
      <vt:lpstr>Day 1 Student Survey</vt:lpstr>
      <vt:lpstr>What Are You Doing and Why?</vt:lpstr>
      <vt:lpstr>Alliteration</vt:lpstr>
      <vt:lpstr>Allusion</vt:lpstr>
      <vt:lpstr>Anthropomorphism</vt:lpstr>
      <vt:lpstr>What Are You Doing and Why?</vt:lpstr>
      <vt:lpstr>Colloquialism</vt:lpstr>
      <vt:lpstr>Diction</vt:lpstr>
      <vt:lpstr>Epiphany</vt:lpstr>
      <vt:lpstr>Foreshadowing</vt:lpstr>
      <vt:lpstr>Hyperbole</vt:lpstr>
      <vt:lpstr>Idiom</vt:lpstr>
      <vt:lpstr>Imagery</vt:lpstr>
      <vt:lpstr>Irony</vt:lpstr>
      <vt:lpstr>Simile</vt:lpstr>
      <vt:lpstr>Juxtaposition</vt:lpstr>
      <vt:lpstr>Metaphor</vt:lpstr>
      <vt:lpstr>Mood</vt:lpstr>
      <vt:lpstr>Onomatopoeia </vt:lpstr>
      <vt:lpstr>Oxymoron </vt:lpstr>
      <vt:lpstr>Paradox </vt:lpstr>
      <vt:lpstr>Personification</vt:lpstr>
      <vt:lpstr>Satire</vt:lpstr>
      <vt:lpstr>Symbolism</vt:lpstr>
      <vt:lpstr>Synecdoche </vt:lpstr>
      <vt:lpstr>Tone</vt:lpstr>
      <vt:lpstr>PowerPoint Presentation</vt:lpstr>
      <vt:lpstr>Day 2 Student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Loughlin, Lisa R.</cp:lastModifiedBy>
  <cp:revision>3</cp:revision>
  <dcterms:modified xsi:type="dcterms:W3CDTF">2022-08-30T13:09:42Z</dcterms:modified>
</cp:coreProperties>
</file>