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4"/>
    <p:sldMasterId id="2147483685" r:id="rId5"/>
    <p:sldMasterId id="2147483686" r:id="rId6"/>
  </p:sldMasterIdLst>
  <p:notesMasterIdLst>
    <p:notesMasterId r:id="rId2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202" d="100"/>
          <a:sy n="202" d="100"/>
        </p:scale>
        <p:origin x="54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verge.com/22231657/mkbhd-marques-brownlee-interview-youtube-creator-influencer-decod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12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8" name="Google Shape;15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4233e747e6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6" name="Google Shape;216;g14233e747e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4233e747e6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6" name="Google Shape;226;g14233e747e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4233e747e6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6" name="Google Shape;236;g14233e747e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4233e747e6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6" name="Google Shape;246;g14233e747e6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4a491d26f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6" name="Google Shape;256;g14a491d26f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2ae6632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2ae6632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42ae6632a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42ae6632a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solidFill>
                  <a:srgbClr val="000000"/>
                </a:solidFill>
                <a:latin typeface="Calibri"/>
                <a:ea typeface="Calibri"/>
                <a:cs typeface="Calibri"/>
                <a:sym typeface="Calibri"/>
              </a:rPr>
              <a:t>Full podcast link: </a:t>
            </a:r>
            <a:r>
              <a:rPr lang="en-US" sz="14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https://www.theverge.com/22231657/mkbhd-marques-brownlee-interview-youtube-creator-influencer-decoder</a:t>
            </a:r>
            <a:endParaRPr sz="1400">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r>
              <a:rPr lang="en-US"/>
              <a:t>Patel, N. (2021, January 22). </a:t>
            </a:r>
            <a:r>
              <a:rPr lang="en-US" i="1"/>
              <a:t>The business of influence with MKBHD</a:t>
            </a:r>
            <a:r>
              <a:rPr lang="en-US"/>
              <a:t>. The Verge. Retrieved August 24, 2022, from https://www.theverge.com/22231657/mkbhd-marques-brownlee-interview-youtube-creator-influencer-decoder </a:t>
            </a:r>
            <a:endParaRPr/>
          </a:p>
          <a:p>
            <a:pPr marL="0" lvl="0" indent="0" algn="l" rtl="0">
              <a:spcBef>
                <a:spcPts val="12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4a491d26f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4a491d26f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POMS.</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https://learn.k20center.ou.edu/strategy/101</a:t>
            </a:r>
            <a:endParaRPr sz="1200">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4a491d26f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4a491d26f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4a491d26f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4a491d26f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CUS and Discuss.</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https://learn.k20center.ou.edu/strategy/162</a:t>
            </a:r>
            <a:endParaRPr sz="12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71d80fbc8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471d80fbc8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US" i="1"/>
              <a:t>Subscribe button subscription - free image on Pixabay</a:t>
            </a:r>
            <a:r>
              <a:rPr lang="en-US"/>
              <a:t>. (n.d.). Retrieved August 25, 2022, from https://pixabay.com/illustrations/subscribe-button-subscription-6244462/ </a:t>
            </a:r>
            <a:endParaRPr/>
          </a:p>
          <a:p>
            <a:pPr marL="0" lvl="0" indent="0" algn="l" rtl="0">
              <a:spcBef>
                <a:spcPts val="120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508bfbde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508bfbde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ighlight>
                  <a:srgbClr val="00FFFF"/>
                </a:highlight>
              </a:rPr>
              <a:t>Edit the time on the third bullet to fit the level of your class.</a:t>
            </a:r>
            <a:endParaRPr>
              <a:highlight>
                <a:srgbClr val="00FFFF"/>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49aee5bde1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49aee5bde1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4a491d26f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4a491d26f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Insert your own QR code prior to the start of the lesson. </a:t>
            </a:r>
            <a:endParaRPr>
              <a:highlight>
                <a:srgbClr val="00FFFF"/>
              </a:highlight>
            </a:endParaRPr>
          </a:p>
          <a:p>
            <a:pPr marL="0" lvl="0" indent="0" algn="l" rtl="0">
              <a:lnSpc>
                <a:spcPct val="115000"/>
              </a:lnSpc>
              <a:spcBef>
                <a:spcPts val="1200"/>
              </a:spcBef>
              <a:spcAft>
                <a:spcPts val="0"/>
              </a:spcAft>
              <a:buClr>
                <a:schemeClr val="dk1"/>
              </a:buClr>
              <a:buSzPts val="1100"/>
              <a:buFont typeface="Arial"/>
              <a:buNone/>
            </a:pPr>
            <a:r>
              <a:rPr lang="en-US" i="1"/>
              <a:t>Popcorn icons - free SVG &amp; PNG Popcorn images - noun project</a:t>
            </a:r>
            <a:r>
              <a:rPr lang="en-US"/>
              <a:t>. The Noun Project. (n.d.). Retrieved August 24, 2022, from https://thenounproject.com/browse/icons/term/popcorn/ </a:t>
            </a:r>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423eb2d339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Quick Write</a:t>
            </a:r>
            <a:r>
              <a:rPr lang="en-US" sz="1200">
                <a:latin typeface="Calibri"/>
                <a:ea typeface="Calibri"/>
                <a:cs typeface="Calibri"/>
                <a:sym typeface="Calibri"/>
              </a:rPr>
              <a:t>. Strategies. </a:t>
            </a:r>
            <a:r>
              <a:rPr lang="en-US" sz="1200" u="sng">
                <a:solidFill>
                  <a:schemeClr val="hlink"/>
                </a:solidFill>
                <a:latin typeface="Calibri"/>
                <a:ea typeface="Calibri"/>
                <a:cs typeface="Calibri"/>
                <a:sym typeface="Calibri"/>
                <a:hlinkClick r:id="rId3"/>
              </a:rPr>
              <a:t>https://learn.k20center.ou.edu/strategy/1127</a:t>
            </a:r>
            <a:endParaRPr sz="1200">
              <a:solidFill>
                <a:srgbClr val="1155CC"/>
              </a:solidFill>
              <a:latin typeface="Calibri"/>
              <a:ea typeface="Calibri"/>
              <a:cs typeface="Calibri"/>
              <a:sym typeface="Calibri"/>
            </a:endParaRPr>
          </a:p>
          <a:p>
            <a:pPr marL="0" lvl="0" indent="0" algn="l" rtl="0">
              <a:lnSpc>
                <a:spcPct val="115000"/>
              </a:lnSpc>
              <a:spcBef>
                <a:spcPts val="1200"/>
              </a:spcBef>
              <a:spcAft>
                <a:spcPts val="0"/>
              </a:spcAft>
              <a:buSzPts val="1100"/>
              <a:buNone/>
            </a:pPr>
            <a:r>
              <a:rPr lang="en-US"/>
              <a:t>K20center. (2021, September 21). </a:t>
            </a:r>
            <a:r>
              <a:rPr lang="en-US" i="1"/>
              <a:t>K20 Center 2 minute timer</a:t>
            </a:r>
            <a:r>
              <a:rPr lang="en-US"/>
              <a:t>. YouTube. Retrieved August 25, 2022, from https://www.youtube.com/watch?v=HcEEAnwOt2c </a:t>
            </a:r>
            <a:endParaRPr/>
          </a:p>
          <a:p>
            <a:pPr marL="0" lvl="0" indent="0" algn="l" rtl="0">
              <a:spcBef>
                <a:spcPts val="1200"/>
              </a:spcBef>
              <a:spcAft>
                <a:spcPts val="0"/>
              </a:spcAft>
              <a:buClr>
                <a:schemeClr val="dk1"/>
              </a:buClr>
              <a:buSzPts val="1100"/>
              <a:buFont typeface="Arial"/>
              <a:buNone/>
            </a:pPr>
            <a:endParaRPr sz="1200">
              <a:solidFill>
                <a:srgbClr val="1155CC"/>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69" name="Google Shape;169;g1423eb2d33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a491d26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highlight>
                  <a:srgbClr val="00FFFF"/>
                </a:highlight>
                <a:latin typeface="Calibri"/>
                <a:ea typeface="Calibri"/>
                <a:cs typeface="Calibri"/>
                <a:sym typeface="Calibri"/>
              </a:rPr>
              <a:t>Insert the language of the course.</a:t>
            </a:r>
            <a:endParaRPr sz="1200">
              <a:highlight>
                <a:srgbClr val="00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Elevator Speech</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https://learn.k20center.ou.edu/strategy/57</a:t>
            </a: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177" name="Google Shape;177;g14a491d26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0" name="Google Shape;1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6" name="Google Shape;1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Wakelet</a:t>
            </a:r>
            <a:r>
              <a:rPr lang="en-US" sz="1200">
                <a:latin typeface="Calibri"/>
                <a:ea typeface="Calibri"/>
                <a:cs typeface="Calibri"/>
                <a:sym typeface="Calibri"/>
              </a:rPr>
              <a:t>. Tech tools. </a:t>
            </a:r>
            <a:r>
              <a:rPr lang="en-US" sz="1200">
                <a:solidFill>
                  <a:srgbClr val="1155CC"/>
                </a:solidFill>
                <a:latin typeface="Calibri"/>
                <a:ea typeface="Calibri"/>
                <a:cs typeface="Calibri"/>
                <a:sym typeface="Calibri"/>
              </a:rPr>
              <a:t>https://learn.k20center.ou.edu/tech-tool/2180</a:t>
            </a:r>
            <a:endParaRPr/>
          </a:p>
        </p:txBody>
      </p:sp>
      <p:sp>
        <p:nvSpPr>
          <p:cNvPr id="202" name="Google Shape;2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4233e747e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latin typeface="Calibri"/>
                <a:ea typeface="Calibri"/>
                <a:cs typeface="Calibri"/>
                <a:sym typeface="Calibri"/>
              </a:rPr>
              <a:t>K20 Center. (n.d.). </a:t>
            </a:r>
            <a:r>
              <a:rPr lang="en-US" sz="1200">
                <a:solidFill>
                  <a:srgbClr val="A61C00"/>
                </a:solidFill>
                <a:latin typeface="Calibri"/>
                <a:ea typeface="Calibri"/>
                <a:cs typeface="Calibri"/>
                <a:sym typeface="Calibri"/>
              </a:rPr>
              <a:t>Magnetic Statements</a:t>
            </a:r>
            <a:r>
              <a:rPr lang="en-US" sz="1200">
                <a:latin typeface="Calibri"/>
                <a:ea typeface="Calibri"/>
                <a:cs typeface="Calibri"/>
                <a:sym typeface="Calibri"/>
              </a:rPr>
              <a:t>. Strategies. </a:t>
            </a:r>
            <a:r>
              <a:rPr lang="en-US" sz="1200">
                <a:solidFill>
                  <a:srgbClr val="1155CC"/>
                </a:solidFill>
                <a:latin typeface="Calibri"/>
                <a:ea typeface="Calibri"/>
                <a:cs typeface="Calibri"/>
                <a:sym typeface="Calibri"/>
              </a:rPr>
              <a:t>https://learn.k20center.ou.edu/strategy/166</a:t>
            </a:r>
            <a:endParaRPr sz="12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209" name="Google Shape;209;g14233e747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9"/>
        <p:cNvGrpSpPr/>
        <p:nvPr/>
      </p:nvGrpSpPr>
      <p:grpSpPr>
        <a:xfrm>
          <a:off x="0" y="0"/>
          <a:ext cx="0" cy="0"/>
          <a:chOff x="0" y="0"/>
          <a:chExt cx="0" cy="0"/>
        </a:xfrm>
      </p:grpSpPr>
      <p:pic>
        <p:nvPicPr>
          <p:cNvPr id="90" name="Google Shape;90;p23"/>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1"/>
        <p:cNvGrpSpPr/>
        <p:nvPr/>
      </p:nvGrpSpPr>
      <p:grpSpPr>
        <a:xfrm>
          <a:off x="0" y="0"/>
          <a:ext cx="0" cy="0"/>
          <a:chOff x="0" y="0"/>
          <a:chExt cx="0" cy="0"/>
        </a:xfrm>
      </p:grpSpPr>
      <p:sp>
        <p:nvSpPr>
          <p:cNvPr id="92" name="Google Shape;92;p2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93" name="Google Shape;9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4" name="Google Shape;94;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95"/>
        <p:cNvGrpSpPr/>
        <p:nvPr/>
      </p:nvGrpSpPr>
      <p:grpSpPr>
        <a:xfrm>
          <a:off x="0" y="0"/>
          <a:ext cx="0" cy="0"/>
          <a:chOff x="0" y="0"/>
          <a:chExt cx="0" cy="0"/>
        </a:xfrm>
      </p:grpSpPr>
      <p:pic>
        <p:nvPicPr>
          <p:cNvPr id="96" name="Google Shape;96;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7" name="Google Shape;97;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25"/>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99" name="Google Shape;99;p25"/>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00"/>
        <p:cNvGrpSpPr/>
        <p:nvPr/>
      </p:nvGrpSpPr>
      <p:grpSpPr>
        <a:xfrm>
          <a:off x="0" y="0"/>
          <a:ext cx="0" cy="0"/>
          <a:chOff x="0" y="0"/>
          <a:chExt cx="0" cy="0"/>
        </a:xfrm>
      </p:grpSpPr>
      <p:pic>
        <p:nvPicPr>
          <p:cNvPr id="101" name="Google Shape;10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2" name="Google Shape;102;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26"/>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04" name="Google Shape;104;p26"/>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05"/>
        <p:cNvGrpSpPr/>
        <p:nvPr/>
      </p:nvGrpSpPr>
      <p:grpSpPr>
        <a:xfrm>
          <a:off x="0" y="0"/>
          <a:ext cx="0" cy="0"/>
          <a:chOff x="0" y="0"/>
          <a:chExt cx="0" cy="0"/>
        </a:xfrm>
      </p:grpSpPr>
      <p:sp>
        <p:nvSpPr>
          <p:cNvPr id="106" name="Google Shape;106;p27"/>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7" name="Google Shape;107;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8" name="Google Shape;108;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27"/>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520"/>
              </a:spcBef>
              <a:spcAft>
                <a:spcPts val="0"/>
              </a:spcAft>
              <a:buSzPts val="2600"/>
              <a:buNone/>
              <a:defRPr b="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10" name="Google Shape;110;p27"/>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320"/>
              </a:spcBef>
              <a:spcAft>
                <a:spcPts val="0"/>
              </a:spcAft>
              <a:buSzPts val="1600"/>
              <a:buNone/>
              <a:defRPr sz="1600" b="1" i="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pic>
        <p:nvPicPr>
          <p:cNvPr id="111" name="Google Shape;111;p27" descr="A picture containing icon&#10;&#10;Description automatically generated"/>
          <p:cNvPicPr preferRelativeResize="0"/>
          <p:nvPr/>
        </p:nvPicPr>
        <p:blipFill rotWithShape="1">
          <a:blip r:embed="rId3">
            <a:alphaModFix/>
          </a:blip>
          <a:srcRect l="34180" t="21570" r="32616" b="56089"/>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12"/>
        <p:cNvGrpSpPr/>
        <p:nvPr/>
      </p:nvGrpSpPr>
      <p:grpSpPr>
        <a:xfrm>
          <a:off x="0" y="0"/>
          <a:ext cx="0" cy="0"/>
          <a:chOff x="0" y="0"/>
          <a:chExt cx="0" cy="0"/>
        </a:xfrm>
      </p:grpSpPr>
      <p:sp>
        <p:nvSpPr>
          <p:cNvPr id="113" name="Google Shape;113;p28"/>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28"/>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15" name="Google Shape;11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16"/>
        <p:cNvGrpSpPr/>
        <p:nvPr/>
      </p:nvGrpSpPr>
      <p:grpSpPr>
        <a:xfrm>
          <a:off x="0" y="0"/>
          <a:ext cx="0" cy="0"/>
          <a:chOff x="0" y="0"/>
          <a:chExt cx="0" cy="0"/>
        </a:xfrm>
      </p:grpSpPr>
      <p:sp>
        <p:nvSpPr>
          <p:cNvPr id="117" name="Google Shape;117;p29"/>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Calibri"/>
              <a:buAutoNum type="arabicPeriod"/>
              <a:defRPr sz="2600"/>
            </a:lvl1pPr>
            <a:lvl2pPr marL="914400" lvl="1" indent="-355600" algn="l" rtl="0">
              <a:lnSpc>
                <a:spcPct val="100000"/>
              </a:lnSpc>
              <a:spcBef>
                <a:spcPts val="400"/>
              </a:spcBef>
              <a:spcAft>
                <a:spcPts val="0"/>
              </a:spcAft>
              <a:buClr>
                <a:schemeClr val="accent4"/>
              </a:buClr>
              <a:buSzPts val="2000"/>
              <a:buFont typeface="Calibri"/>
              <a:buAutoNum type="alphaLcParenR"/>
              <a:defRPr sz="2000"/>
            </a:lvl2pPr>
            <a:lvl3pPr marL="1371600" lvl="2" indent="-336550" algn="l" rtl="0">
              <a:lnSpc>
                <a:spcPct val="100000"/>
              </a:lnSpc>
              <a:spcBef>
                <a:spcPts val="340"/>
              </a:spcBef>
              <a:spcAft>
                <a:spcPts val="0"/>
              </a:spcAft>
              <a:buClr>
                <a:schemeClr val="accent4"/>
              </a:buClr>
              <a:buSzPts val="1700"/>
              <a:buFont typeface="Calibri"/>
              <a:buAutoNum type="romanLcPeriod"/>
              <a:defRPr sz="1700"/>
            </a:lvl3pPr>
            <a:lvl4pPr marL="1828800" lvl="3" indent="-323850" algn="l" rtl="0">
              <a:lnSpc>
                <a:spcPct val="100000"/>
              </a:lnSpc>
              <a:spcBef>
                <a:spcPts val="300"/>
              </a:spcBef>
              <a:spcAft>
                <a:spcPts val="0"/>
              </a:spcAft>
              <a:buSzPts val="1500"/>
              <a:buFont typeface="Calibri"/>
              <a:buAutoNum type="arabicPeriod"/>
              <a:defRPr/>
            </a:lvl4pPr>
            <a:lvl5pPr marL="2286000" lvl="4" indent="-314325" algn="l" rtl="0">
              <a:lnSpc>
                <a:spcPct val="100000"/>
              </a:lnSpc>
              <a:spcBef>
                <a:spcPts val="270"/>
              </a:spcBef>
              <a:spcAft>
                <a:spcPts val="0"/>
              </a:spcAft>
              <a:buSzPts val="1350"/>
              <a:buFont typeface="Calibri"/>
              <a:buAutoNum type="arabicPeriod"/>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18" name="Google Shape;118;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9" name="Google Shape;119;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p3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3" name="Google Shape;12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31"/>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7" name="Google Shape;127;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8" name="Google Shape;128;p31"/>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32"/>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32" name="Google Shape;132;p32"/>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33" name="Google Shape;133;p32"/>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34" name="Google Shape;134;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5" name="Google Shape;135;p32"/>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36"/>
        <p:cNvGrpSpPr/>
        <p:nvPr/>
      </p:nvGrpSpPr>
      <p:grpSpPr>
        <a:xfrm>
          <a:off x="0" y="0"/>
          <a:ext cx="0" cy="0"/>
          <a:chOff x="0" y="0"/>
          <a:chExt cx="0" cy="0"/>
        </a:xfrm>
      </p:grpSpPr>
      <p:sp>
        <p:nvSpPr>
          <p:cNvPr id="137" name="Google Shape;137;p33"/>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38" name="Google Shape;138;p33"/>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30200" algn="l" rtl="0">
              <a:lnSpc>
                <a:spcPct val="100000"/>
              </a:lnSpc>
              <a:spcBef>
                <a:spcPts val="320"/>
              </a:spcBef>
              <a:spcAft>
                <a:spcPts val="0"/>
              </a:spcAft>
              <a:buSzPts val="1600"/>
              <a:buFont typeface="Arial"/>
              <a:buChar char="•"/>
              <a:defRPr sz="1600"/>
            </a:lvl2pPr>
            <a:lvl3pPr marL="1371600" lvl="2" indent="-317500" algn="l" rtl="0">
              <a:lnSpc>
                <a:spcPct val="100000"/>
              </a:lnSpc>
              <a:spcBef>
                <a:spcPts val="280"/>
              </a:spcBef>
              <a:spcAft>
                <a:spcPts val="0"/>
              </a:spcAft>
              <a:buSzPts val="1400"/>
              <a:buFont typeface="Arial"/>
              <a:buChar char="•"/>
              <a:defRPr sz="1400"/>
            </a:lvl3pPr>
            <a:lvl4pPr marL="1828800" lvl="3" indent="-311150" algn="l" rtl="0">
              <a:lnSpc>
                <a:spcPct val="100000"/>
              </a:lnSpc>
              <a:spcBef>
                <a:spcPts val="260"/>
              </a:spcBef>
              <a:spcAft>
                <a:spcPts val="0"/>
              </a:spcAft>
              <a:buSzPts val="1300"/>
              <a:buFont typeface="Arial"/>
              <a:buChar char="•"/>
              <a:defRPr sz="13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39" name="Google Shape;139;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0" name="Google Shape;140;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41"/>
        <p:cNvGrpSpPr/>
        <p:nvPr/>
      </p:nvGrpSpPr>
      <p:grpSpPr>
        <a:xfrm>
          <a:off x="0" y="0"/>
          <a:ext cx="0" cy="0"/>
          <a:chOff x="0" y="0"/>
          <a:chExt cx="0" cy="0"/>
        </a:xfrm>
      </p:grpSpPr>
      <p:pic>
        <p:nvPicPr>
          <p:cNvPr id="142" name="Google Shape;142;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3" name="Google Shape;143;p34"/>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44" name="Google Shape;144;p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45"/>
        <p:cNvGrpSpPr/>
        <p:nvPr/>
      </p:nvGrpSpPr>
      <p:grpSpPr>
        <a:xfrm>
          <a:off x="0" y="0"/>
          <a:ext cx="0" cy="0"/>
          <a:chOff x="0" y="0"/>
          <a:chExt cx="0" cy="0"/>
        </a:xfrm>
      </p:grpSpPr>
      <p:pic>
        <p:nvPicPr>
          <p:cNvPr id="146" name="Google Shape;146;p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7" name="Google Shape;147;p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48"/>
        <p:cNvGrpSpPr/>
        <p:nvPr/>
      </p:nvGrpSpPr>
      <p:grpSpPr>
        <a:xfrm>
          <a:off x="0" y="0"/>
          <a:ext cx="0" cy="0"/>
          <a:chOff x="0" y="0"/>
          <a:chExt cx="0" cy="0"/>
        </a:xfrm>
      </p:grpSpPr>
      <p:pic>
        <p:nvPicPr>
          <p:cNvPr id="149" name="Google Shape;149;p3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50" name="Google Shape;150;p3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53"/>
        <p:cNvGrpSpPr/>
        <p:nvPr/>
      </p:nvGrpSpPr>
      <p:grpSpPr>
        <a:xfrm>
          <a:off x="0" y="0"/>
          <a:ext cx="0" cy="0"/>
          <a:chOff x="0" y="0"/>
          <a:chExt cx="0" cy="0"/>
        </a:xfrm>
      </p:grpSpPr>
      <p:pic>
        <p:nvPicPr>
          <p:cNvPr id="154" name="Google Shape;154;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5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22"/>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commons.wikimedia.org/wiki/File:Marques_Brownlee_cropped.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drive.google.com/file/d/1O5M2I-HSsTLL3OmsBgZw7Q8rA5PZquuz/view" TargetMode="External"/><Relationship Id="rId4" Type="http://schemas.openxmlformats.org/officeDocument/2006/relationships/hyperlink" Target="https://commons.wikimedia.org/wiki/File:Marques_Brownlee_cropped.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commons.wikimedia.org/wiki/File:Filming_of_Top_Gun_movie_(06)_1985.jp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www.youtube.com/watch?v=HcEEAnwOt2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bit.ly/3cfCkH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49"/>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19" name="Google Shape;219;p49"/>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20" name="Google Shape;220;p49"/>
          <p:cNvSpPr txBox="1">
            <a:spLocks noGrp="1"/>
          </p:cNvSpPr>
          <p:nvPr>
            <p:ph type="body" idx="1"/>
          </p:nvPr>
        </p:nvSpPr>
        <p:spPr>
          <a:xfrm>
            <a:off x="1202850" y="2217638"/>
            <a:ext cx="910200" cy="555600"/>
          </a:xfrm>
          <a:prstGeom prst="rect">
            <a:avLst/>
          </a:prstGeom>
          <a:noFill/>
          <a:ln>
            <a:noFill/>
          </a:ln>
        </p:spPr>
        <p:txBody>
          <a:bodyPr spcFirstLastPara="1" wrap="square" lIns="91400" tIns="91400" rIns="91400" bIns="91400" anchor="t" anchorCtr="0">
            <a:normAutofit lnSpcReduction="10000"/>
          </a:bodyPr>
          <a:lstStyle/>
          <a:p>
            <a:pPr marL="0" lvl="0" indent="0" algn="ctr" rtl="0">
              <a:lnSpc>
                <a:spcPct val="100000"/>
              </a:lnSpc>
              <a:spcBef>
                <a:spcPts val="0"/>
              </a:spcBef>
              <a:spcAft>
                <a:spcPts val="0"/>
              </a:spcAft>
              <a:buSzPts val="2600"/>
              <a:buNone/>
            </a:pPr>
            <a:r>
              <a:rPr lang="en-US"/>
              <a:t>Loud</a:t>
            </a:r>
            <a:endParaRPr/>
          </a:p>
        </p:txBody>
      </p:sp>
      <p:sp>
        <p:nvSpPr>
          <p:cNvPr id="221" name="Google Shape;221;p49"/>
          <p:cNvSpPr txBox="1">
            <a:spLocks noGrp="1"/>
          </p:cNvSpPr>
          <p:nvPr>
            <p:ph type="body" idx="1"/>
          </p:nvPr>
        </p:nvSpPr>
        <p:spPr>
          <a:xfrm>
            <a:off x="6450100" y="2217638"/>
            <a:ext cx="1057200" cy="555600"/>
          </a:xfrm>
          <a:prstGeom prst="rect">
            <a:avLst/>
          </a:prstGeom>
          <a:noFill/>
          <a:ln>
            <a:noFill/>
          </a:ln>
        </p:spPr>
        <p:txBody>
          <a:bodyPr spcFirstLastPara="1" wrap="square" lIns="91400" tIns="91400" rIns="91400" bIns="91400" anchor="t" anchorCtr="0">
            <a:normAutofit lnSpcReduction="10000"/>
          </a:bodyPr>
          <a:lstStyle/>
          <a:p>
            <a:pPr marL="0" lvl="0" indent="0" algn="ctr" rtl="0">
              <a:lnSpc>
                <a:spcPct val="100000"/>
              </a:lnSpc>
              <a:spcBef>
                <a:spcPts val="0"/>
              </a:spcBef>
              <a:spcAft>
                <a:spcPts val="0"/>
              </a:spcAft>
              <a:buSzPts val="2600"/>
              <a:buNone/>
            </a:pPr>
            <a:r>
              <a:rPr lang="en-US"/>
              <a:t>Quiet</a:t>
            </a:r>
            <a:endParaRPr/>
          </a:p>
        </p:txBody>
      </p:sp>
      <p:cxnSp>
        <p:nvCxnSpPr>
          <p:cNvPr id="222" name="Google Shape;222;p49"/>
          <p:cNvCxnSpPr/>
          <p:nvPr/>
        </p:nvCxnSpPr>
        <p:spPr>
          <a:xfrm flipH="1">
            <a:off x="1197014" y="3834436"/>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23" name="Google Shape;223;p49"/>
          <p:cNvCxnSpPr/>
          <p:nvPr/>
        </p:nvCxnSpPr>
        <p:spPr>
          <a:xfrm>
            <a:off x="6500549" y="3926874"/>
            <a:ext cx="1349400" cy="60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50"/>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29" name="Google Shape;229;p50"/>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30" name="Google Shape;230;p50"/>
          <p:cNvSpPr txBox="1">
            <a:spLocks noGrp="1"/>
          </p:cNvSpPr>
          <p:nvPr>
            <p:ph type="body" idx="1"/>
          </p:nvPr>
        </p:nvSpPr>
        <p:spPr>
          <a:xfrm>
            <a:off x="1202850" y="2245388"/>
            <a:ext cx="910200" cy="555600"/>
          </a:xfrm>
          <a:prstGeom prst="rect">
            <a:avLst/>
          </a:prstGeom>
          <a:noFill/>
          <a:ln>
            <a:noFill/>
          </a:ln>
        </p:spPr>
        <p:txBody>
          <a:bodyPr spcFirstLastPara="1" wrap="square" lIns="91400" tIns="91400" rIns="91400" bIns="91400" anchor="t" anchorCtr="0">
            <a:normAutofit lnSpcReduction="10000"/>
          </a:bodyPr>
          <a:lstStyle/>
          <a:p>
            <a:pPr marL="0" lvl="0" indent="0" algn="ctr" rtl="0">
              <a:lnSpc>
                <a:spcPct val="100000"/>
              </a:lnSpc>
              <a:spcBef>
                <a:spcPts val="0"/>
              </a:spcBef>
              <a:spcAft>
                <a:spcPts val="0"/>
              </a:spcAft>
              <a:buSzPts val="2600"/>
              <a:buNone/>
            </a:pPr>
            <a:r>
              <a:rPr lang="en-US"/>
              <a:t>Silly</a:t>
            </a:r>
            <a:endParaRPr/>
          </a:p>
        </p:txBody>
      </p:sp>
      <p:sp>
        <p:nvSpPr>
          <p:cNvPr id="231" name="Google Shape;231;p50"/>
          <p:cNvSpPr txBox="1">
            <a:spLocks noGrp="1"/>
          </p:cNvSpPr>
          <p:nvPr>
            <p:ph type="body" idx="1"/>
          </p:nvPr>
        </p:nvSpPr>
        <p:spPr>
          <a:xfrm>
            <a:off x="6450100" y="2217650"/>
            <a:ext cx="1273500" cy="611100"/>
          </a:xfrm>
          <a:prstGeom prst="rect">
            <a:avLst/>
          </a:prstGeom>
          <a:noFill/>
          <a:ln>
            <a:noFill/>
          </a:ln>
        </p:spPr>
        <p:txBody>
          <a:bodyPr spcFirstLastPara="1" wrap="square" lIns="91400" tIns="91400" rIns="91400" bIns="91400" anchor="t" anchorCtr="0">
            <a:normAutofit/>
          </a:bodyPr>
          <a:lstStyle/>
          <a:p>
            <a:pPr marL="0" lvl="0" indent="0" algn="ctr" rtl="0">
              <a:lnSpc>
                <a:spcPct val="100000"/>
              </a:lnSpc>
              <a:spcBef>
                <a:spcPts val="0"/>
              </a:spcBef>
              <a:spcAft>
                <a:spcPts val="0"/>
              </a:spcAft>
              <a:buSzPts val="2600"/>
              <a:buNone/>
            </a:pPr>
            <a:r>
              <a:rPr lang="en-US"/>
              <a:t>Serious</a:t>
            </a:r>
            <a:endParaRPr/>
          </a:p>
        </p:txBody>
      </p:sp>
      <p:cxnSp>
        <p:nvCxnSpPr>
          <p:cNvPr id="232" name="Google Shape;232;p50"/>
          <p:cNvCxnSpPr/>
          <p:nvPr/>
        </p:nvCxnSpPr>
        <p:spPr>
          <a:xfrm flipH="1">
            <a:off x="1134279" y="3964406"/>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33" name="Google Shape;233;p50"/>
          <p:cNvCxnSpPr>
            <a:cxnSpLocks/>
          </p:cNvCxnSpPr>
          <p:nvPr/>
        </p:nvCxnSpPr>
        <p:spPr>
          <a:xfrm>
            <a:off x="6552149" y="4012657"/>
            <a:ext cx="1348250" cy="3803"/>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51"/>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39" name="Google Shape;239;p51"/>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40" name="Google Shape;240;p51"/>
          <p:cNvSpPr txBox="1">
            <a:spLocks noGrp="1"/>
          </p:cNvSpPr>
          <p:nvPr>
            <p:ph type="body" idx="1"/>
          </p:nvPr>
        </p:nvSpPr>
        <p:spPr>
          <a:xfrm>
            <a:off x="1214025" y="2217650"/>
            <a:ext cx="1349400" cy="7227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2600"/>
              <a:buNone/>
            </a:pPr>
            <a:r>
              <a:rPr lang="en-US"/>
              <a:t>Detailed</a:t>
            </a:r>
            <a:endParaRPr/>
          </a:p>
        </p:txBody>
      </p:sp>
      <p:sp>
        <p:nvSpPr>
          <p:cNvPr id="241" name="Google Shape;241;p51"/>
          <p:cNvSpPr txBox="1">
            <a:spLocks noGrp="1"/>
          </p:cNvSpPr>
          <p:nvPr>
            <p:ph type="body" idx="1"/>
          </p:nvPr>
        </p:nvSpPr>
        <p:spPr>
          <a:xfrm>
            <a:off x="6433750" y="2260200"/>
            <a:ext cx="1382100" cy="6231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2600"/>
              <a:buNone/>
            </a:pPr>
            <a:r>
              <a:rPr lang="en-US"/>
              <a:t>Brief</a:t>
            </a:r>
            <a:endParaRPr/>
          </a:p>
        </p:txBody>
      </p:sp>
      <p:cxnSp>
        <p:nvCxnSpPr>
          <p:cNvPr id="242" name="Google Shape;242;p51"/>
          <p:cNvCxnSpPr/>
          <p:nvPr/>
        </p:nvCxnSpPr>
        <p:spPr>
          <a:xfrm flipH="1">
            <a:off x="1244638" y="3939181"/>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43" name="Google Shape;243;p51"/>
          <p:cNvCxnSpPr/>
          <p:nvPr/>
        </p:nvCxnSpPr>
        <p:spPr>
          <a:xfrm>
            <a:off x="6591750" y="3933181"/>
            <a:ext cx="1349400" cy="60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52"/>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49" name="Google Shape;249;p52"/>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50" name="Google Shape;250;p52"/>
          <p:cNvSpPr txBox="1">
            <a:spLocks noGrp="1"/>
          </p:cNvSpPr>
          <p:nvPr>
            <p:ph type="body" idx="1"/>
          </p:nvPr>
        </p:nvSpPr>
        <p:spPr>
          <a:xfrm>
            <a:off x="1202850" y="2254352"/>
            <a:ext cx="1022100" cy="634800"/>
          </a:xfrm>
          <a:prstGeom prst="rect">
            <a:avLst/>
          </a:prstGeom>
          <a:noFill/>
          <a:ln>
            <a:noFill/>
          </a:ln>
        </p:spPr>
        <p:txBody>
          <a:bodyPr spcFirstLastPara="1" wrap="square" lIns="91400" tIns="91400" rIns="91400" bIns="91400" anchor="t" anchorCtr="0">
            <a:normAutofit/>
          </a:bodyPr>
          <a:lstStyle/>
          <a:p>
            <a:pPr marL="0" lvl="0" indent="0" algn="ctr" rtl="0">
              <a:lnSpc>
                <a:spcPct val="100000"/>
              </a:lnSpc>
              <a:spcBef>
                <a:spcPts val="0"/>
              </a:spcBef>
              <a:spcAft>
                <a:spcPts val="0"/>
              </a:spcAft>
              <a:buSzPts val="2600"/>
              <a:buNone/>
            </a:pPr>
            <a:r>
              <a:rPr lang="en-US"/>
              <a:t>Flashy</a:t>
            </a:r>
            <a:endParaRPr/>
          </a:p>
        </p:txBody>
      </p:sp>
      <p:sp>
        <p:nvSpPr>
          <p:cNvPr id="251" name="Google Shape;251;p52"/>
          <p:cNvSpPr txBox="1">
            <a:spLocks noGrp="1"/>
          </p:cNvSpPr>
          <p:nvPr>
            <p:ph type="body" idx="1"/>
          </p:nvPr>
        </p:nvSpPr>
        <p:spPr>
          <a:xfrm>
            <a:off x="6305000" y="2286638"/>
            <a:ext cx="1899600" cy="7815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2600"/>
              <a:buNone/>
            </a:pPr>
            <a:r>
              <a:rPr lang="en-US"/>
              <a:t>Understated</a:t>
            </a:r>
            <a:endParaRPr/>
          </a:p>
        </p:txBody>
      </p:sp>
      <p:cxnSp>
        <p:nvCxnSpPr>
          <p:cNvPr id="252" name="Google Shape;252;p52"/>
          <p:cNvCxnSpPr/>
          <p:nvPr/>
        </p:nvCxnSpPr>
        <p:spPr>
          <a:xfrm flipH="1">
            <a:off x="1202850" y="3851662"/>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53" name="Google Shape;253;p52"/>
          <p:cNvCxnSpPr/>
          <p:nvPr/>
        </p:nvCxnSpPr>
        <p:spPr>
          <a:xfrm>
            <a:off x="6714961" y="3851662"/>
            <a:ext cx="1349400" cy="60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53"/>
          <p:cNvPicPr preferRelativeResize="0"/>
          <p:nvPr/>
        </p:nvPicPr>
        <p:blipFill>
          <a:blip r:embed="rId3">
            <a:alphaModFix/>
          </a:blip>
          <a:stretch>
            <a:fillRect/>
          </a:stretch>
        </p:blipFill>
        <p:spPr>
          <a:xfrm>
            <a:off x="3397738" y="1503137"/>
            <a:ext cx="2348525" cy="2348525"/>
          </a:xfrm>
          <a:prstGeom prst="rect">
            <a:avLst/>
          </a:prstGeom>
          <a:noFill/>
          <a:ln>
            <a:noFill/>
          </a:ln>
        </p:spPr>
      </p:pic>
      <p:sp>
        <p:nvSpPr>
          <p:cNvPr id="259" name="Google Shape;259;p53"/>
          <p:cNvSpPr txBox="1">
            <a:spLocks noGrp="1"/>
          </p:cNvSpPr>
          <p:nvPr>
            <p:ph type="title"/>
          </p:nvPr>
        </p:nvSpPr>
        <p:spPr>
          <a:xfrm>
            <a:off x="1202850" y="475375"/>
            <a:ext cx="6738300" cy="689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I prefer content creators who are:</a:t>
            </a:r>
            <a:endParaRPr/>
          </a:p>
        </p:txBody>
      </p:sp>
      <p:sp>
        <p:nvSpPr>
          <p:cNvPr id="260" name="Google Shape;260;p53"/>
          <p:cNvSpPr txBox="1">
            <a:spLocks noGrp="1"/>
          </p:cNvSpPr>
          <p:nvPr>
            <p:ph type="body" idx="1"/>
          </p:nvPr>
        </p:nvSpPr>
        <p:spPr>
          <a:xfrm>
            <a:off x="1202850" y="2254350"/>
            <a:ext cx="1810200" cy="781500"/>
          </a:xfrm>
          <a:prstGeom prst="rect">
            <a:avLst/>
          </a:prstGeom>
          <a:noFill/>
          <a:ln>
            <a:noFill/>
          </a:ln>
        </p:spPr>
        <p:txBody>
          <a:bodyPr spcFirstLastPara="1" wrap="square" lIns="91400" tIns="91400" rIns="91400" bIns="91400" anchor="t" anchorCtr="0">
            <a:normAutofit/>
          </a:bodyPr>
          <a:lstStyle/>
          <a:p>
            <a:pPr marL="0" lvl="0" indent="0" algn="ctr" rtl="0">
              <a:lnSpc>
                <a:spcPct val="100000"/>
              </a:lnSpc>
              <a:spcBef>
                <a:spcPts val="0"/>
              </a:spcBef>
              <a:spcAft>
                <a:spcPts val="0"/>
              </a:spcAft>
              <a:buSzPts val="2600"/>
              <a:buNone/>
            </a:pPr>
            <a:r>
              <a:rPr lang="en-US"/>
              <a:t>Educational</a:t>
            </a:r>
            <a:endParaRPr/>
          </a:p>
        </p:txBody>
      </p:sp>
      <p:sp>
        <p:nvSpPr>
          <p:cNvPr id="261" name="Google Shape;261;p53"/>
          <p:cNvSpPr txBox="1">
            <a:spLocks noGrp="1"/>
          </p:cNvSpPr>
          <p:nvPr>
            <p:ph type="body" idx="1"/>
          </p:nvPr>
        </p:nvSpPr>
        <p:spPr>
          <a:xfrm>
            <a:off x="6305000" y="2286638"/>
            <a:ext cx="1899600" cy="781500"/>
          </a:xfrm>
          <a:prstGeom prst="rect">
            <a:avLst/>
          </a:prstGeom>
          <a:noFill/>
          <a:ln>
            <a:noFill/>
          </a:ln>
        </p:spPr>
        <p:txBody>
          <a:bodyPr spcFirstLastPara="1" wrap="square" lIns="91400" tIns="91400" rIns="91400" bIns="91400" anchor="t" anchorCtr="0">
            <a:noAutofit/>
          </a:bodyPr>
          <a:lstStyle/>
          <a:p>
            <a:pPr marL="0" lvl="0" indent="0" algn="ctr" rtl="0">
              <a:lnSpc>
                <a:spcPct val="100000"/>
              </a:lnSpc>
              <a:spcBef>
                <a:spcPts val="0"/>
              </a:spcBef>
              <a:spcAft>
                <a:spcPts val="0"/>
              </a:spcAft>
              <a:buSzPts val="2600"/>
              <a:buNone/>
            </a:pPr>
            <a:r>
              <a:rPr lang="en-US"/>
              <a:t>Entertaining</a:t>
            </a:r>
            <a:endParaRPr/>
          </a:p>
        </p:txBody>
      </p:sp>
      <p:cxnSp>
        <p:nvCxnSpPr>
          <p:cNvPr id="262" name="Google Shape;262;p53"/>
          <p:cNvCxnSpPr/>
          <p:nvPr/>
        </p:nvCxnSpPr>
        <p:spPr>
          <a:xfrm flipH="1">
            <a:off x="1537876" y="3949464"/>
            <a:ext cx="1349400" cy="6000"/>
          </a:xfrm>
          <a:prstGeom prst="straightConnector1">
            <a:avLst/>
          </a:prstGeom>
          <a:noFill/>
          <a:ln w="114300" cap="flat" cmpd="sng">
            <a:solidFill>
              <a:schemeClr val="dk2"/>
            </a:solidFill>
            <a:prstDash val="solid"/>
            <a:round/>
            <a:headEnd type="none" w="med" len="med"/>
            <a:tailEnd type="triangle" w="med" len="med"/>
          </a:ln>
        </p:spPr>
      </p:cxnSp>
      <p:cxnSp>
        <p:nvCxnSpPr>
          <p:cNvPr id="263" name="Google Shape;263;p53"/>
          <p:cNvCxnSpPr/>
          <p:nvPr/>
        </p:nvCxnSpPr>
        <p:spPr>
          <a:xfrm>
            <a:off x="6658205" y="3955464"/>
            <a:ext cx="1349400" cy="60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YouTube Content Creator</a:t>
            </a:r>
            <a:endParaRPr/>
          </a:p>
        </p:txBody>
      </p:sp>
      <p:sp>
        <p:nvSpPr>
          <p:cNvPr id="269" name="Google Shape;269;p54"/>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rtl="0">
              <a:spcBef>
                <a:spcPts val="520"/>
              </a:spcBef>
              <a:spcAft>
                <a:spcPts val="0"/>
              </a:spcAft>
              <a:buNone/>
            </a:pPr>
            <a:r>
              <a:rPr lang="en-US" dirty="0"/>
              <a:t>This is Marques Brownlee a.k.a. MKBHD. His tech channel is consistently a top performer of YouTube. In 2021, he was featured in the Forbes 30 Under 30. Take time to read the paragraph about Marques Brownlee on your handout.</a:t>
            </a:r>
            <a:endParaRPr dirty="0"/>
          </a:p>
        </p:txBody>
      </p:sp>
      <p:pic>
        <p:nvPicPr>
          <p:cNvPr id="270" name="Google Shape;270;p54"/>
          <p:cNvPicPr preferRelativeResize="0"/>
          <p:nvPr/>
        </p:nvPicPr>
        <p:blipFill>
          <a:blip r:embed="rId3">
            <a:alphaModFix/>
          </a:blip>
          <a:stretch>
            <a:fillRect/>
          </a:stretch>
        </p:blipFill>
        <p:spPr>
          <a:xfrm>
            <a:off x="5935575" y="1688224"/>
            <a:ext cx="2620599" cy="2096475"/>
          </a:xfrm>
          <a:prstGeom prst="rect">
            <a:avLst/>
          </a:prstGeom>
          <a:noFill/>
          <a:ln>
            <a:noFill/>
          </a:ln>
        </p:spPr>
      </p:pic>
      <p:sp>
        <p:nvSpPr>
          <p:cNvPr id="271" name="Google Shape;271;p54"/>
          <p:cNvSpPr txBox="1"/>
          <p:nvPr/>
        </p:nvSpPr>
        <p:spPr>
          <a:xfrm>
            <a:off x="5866825" y="3784700"/>
            <a:ext cx="2933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a:latin typeface="Calibri"/>
                <a:ea typeface="Calibri"/>
                <a:cs typeface="Calibri"/>
                <a:sym typeface="Calibri"/>
              </a:rPr>
              <a:t>Photo credit: </a:t>
            </a:r>
            <a:r>
              <a:rPr lang="en-US" sz="600" u="sng">
                <a:solidFill>
                  <a:schemeClr val="hlink"/>
                </a:solidFill>
                <a:latin typeface="Calibri"/>
                <a:ea typeface="Calibri"/>
                <a:cs typeface="Calibri"/>
                <a:sym typeface="Calibri"/>
                <a:hlinkClick r:id="rId4"/>
              </a:rPr>
              <a:t>https://commons.wikimedia.org/wiki/File:Marques_Brownlee_cropped.jpg</a:t>
            </a:r>
            <a:endParaRPr sz="6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On being a Youtuber/Content Creator</a:t>
            </a:r>
            <a:endParaRPr/>
          </a:p>
        </p:txBody>
      </p:sp>
      <p:pic>
        <p:nvPicPr>
          <p:cNvPr id="277" name="Google Shape;277;p55"/>
          <p:cNvPicPr preferRelativeResize="0"/>
          <p:nvPr/>
        </p:nvPicPr>
        <p:blipFill>
          <a:blip r:embed="rId3">
            <a:alphaModFix/>
          </a:blip>
          <a:stretch>
            <a:fillRect/>
          </a:stretch>
        </p:blipFill>
        <p:spPr>
          <a:xfrm>
            <a:off x="5926116" y="1523512"/>
            <a:ext cx="2620599" cy="2096475"/>
          </a:xfrm>
          <a:prstGeom prst="rect">
            <a:avLst/>
          </a:prstGeom>
          <a:noFill/>
          <a:ln>
            <a:noFill/>
          </a:ln>
        </p:spPr>
      </p:pic>
      <p:sp>
        <p:nvSpPr>
          <p:cNvPr id="278" name="Google Shape;278;p55"/>
          <p:cNvSpPr txBox="1"/>
          <p:nvPr/>
        </p:nvSpPr>
        <p:spPr>
          <a:xfrm>
            <a:off x="5866825" y="3784700"/>
            <a:ext cx="2933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a:latin typeface="Calibri"/>
                <a:ea typeface="Calibri"/>
                <a:cs typeface="Calibri"/>
                <a:sym typeface="Calibri"/>
              </a:rPr>
              <a:t>Photo credit: </a:t>
            </a:r>
            <a:r>
              <a:rPr lang="en-US" sz="600" u="sng">
                <a:solidFill>
                  <a:schemeClr val="hlink"/>
                </a:solidFill>
                <a:latin typeface="Calibri"/>
                <a:ea typeface="Calibri"/>
                <a:cs typeface="Calibri"/>
                <a:sym typeface="Calibri"/>
                <a:hlinkClick r:id="rId4"/>
              </a:rPr>
              <a:t>https://commons.wikimedia.org/wiki/File:Marques_Brownlee_cropped.jpg</a:t>
            </a:r>
            <a:endParaRPr sz="6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79" name="Google Shape;279;p55" title="MKBHD_TRIM_MP3.mp3">
            <a:hlinkClick r:id="rId5"/>
          </p:cNvPr>
          <p:cNvPicPr preferRelativeResize="0"/>
          <p:nvPr/>
        </p:nvPicPr>
        <p:blipFill>
          <a:blip r:embed="rId6">
            <a:alphaModFix/>
          </a:blip>
          <a:stretch>
            <a:fillRect/>
          </a:stretch>
        </p:blipFill>
        <p:spPr>
          <a:xfrm>
            <a:off x="3760725" y="1912264"/>
            <a:ext cx="1319000" cy="1319000"/>
          </a:xfrm>
          <a:prstGeom prst="rect">
            <a:avLst/>
          </a:prstGeom>
          <a:noFill/>
          <a:ln>
            <a:noFill/>
          </a:ln>
        </p:spPr>
      </p:pic>
      <p:sp>
        <p:nvSpPr>
          <p:cNvPr id="280" name="Google Shape;280;p55"/>
          <p:cNvSpPr txBox="1"/>
          <p:nvPr/>
        </p:nvSpPr>
        <p:spPr>
          <a:xfrm>
            <a:off x="3650575" y="3231275"/>
            <a:ext cx="153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Click to play audio</a:t>
            </a:r>
            <a:endParaRPr>
              <a:latin typeface="Calibri"/>
              <a:ea typeface="Calibri"/>
              <a:cs typeface="Calibri"/>
              <a:sym typeface="Calibri"/>
            </a:endParaRPr>
          </a:p>
        </p:txBody>
      </p:sp>
      <p:pic>
        <p:nvPicPr>
          <p:cNvPr id="281" name="Google Shape;281;p55"/>
          <p:cNvPicPr preferRelativeResize="0"/>
          <p:nvPr/>
        </p:nvPicPr>
        <p:blipFill>
          <a:blip r:embed="rId7">
            <a:alphaModFix/>
          </a:blip>
          <a:stretch>
            <a:fillRect/>
          </a:stretch>
        </p:blipFill>
        <p:spPr>
          <a:xfrm>
            <a:off x="643233" y="1347911"/>
            <a:ext cx="2447678" cy="24476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6"/>
          <p:cNvSpPr txBox="1">
            <a:spLocks noGrp="1"/>
          </p:cNvSpPr>
          <p:nvPr>
            <p:ph type="body" idx="1"/>
          </p:nvPr>
        </p:nvSpPr>
        <p:spPr>
          <a:xfrm>
            <a:off x="457200" y="1309352"/>
            <a:ext cx="8229600" cy="2679324"/>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Think about the podcast clip we just listened to.</a:t>
            </a:r>
            <a:endParaRPr dirty="0"/>
          </a:p>
          <a:p>
            <a:pPr marL="0" lvl="0" indent="0" algn="l" rtl="0">
              <a:spcBef>
                <a:spcPts val="520"/>
              </a:spcBef>
              <a:spcAft>
                <a:spcPts val="0"/>
              </a:spcAft>
              <a:buNone/>
            </a:pPr>
            <a:endParaRPr dirty="0"/>
          </a:p>
          <a:p>
            <a:pPr marL="520700" lvl="0" indent="-457200" algn="l" rtl="0">
              <a:spcBef>
                <a:spcPts val="520"/>
              </a:spcBef>
              <a:spcAft>
                <a:spcPts val="0"/>
              </a:spcAft>
              <a:buSzPts val="2600"/>
              <a:buFont typeface="Arial" panose="020B0604020202020204" pitchFamily="34" charset="0"/>
              <a:buChar char="•"/>
            </a:pPr>
            <a:r>
              <a:rPr lang="en-US" b="1" dirty="0"/>
              <a:t>What do you think is the point of most significance?</a:t>
            </a:r>
            <a:endParaRPr b="1" dirty="0"/>
          </a:p>
          <a:p>
            <a:pPr marL="457200" lvl="0" indent="0" algn="l" rtl="0">
              <a:spcBef>
                <a:spcPts val="520"/>
              </a:spcBef>
              <a:spcAft>
                <a:spcPts val="0"/>
              </a:spcAft>
              <a:buNone/>
            </a:pPr>
            <a:endParaRPr dirty="0"/>
          </a:p>
          <a:p>
            <a:pPr marL="0" lvl="0" indent="0" algn="l" rtl="0">
              <a:spcBef>
                <a:spcPts val="520"/>
              </a:spcBef>
              <a:spcAft>
                <a:spcPts val="0"/>
              </a:spcAft>
              <a:buNone/>
            </a:pPr>
            <a:r>
              <a:rPr lang="en-US" dirty="0"/>
              <a:t>Write down your thoughts at the bottom of your handout.</a:t>
            </a:r>
            <a:endParaRPr dirty="0"/>
          </a:p>
        </p:txBody>
      </p:sp>
      <p:sp>
        <p:nvSpPr>
          <p:cNvPr id="287" name="Google Shape;287;p56"/>
          <p:cNvSpPr txBox="1">
            <a:spLocks noGrp="1"/>
          </p:cNvSpPr>
          <p:nvPr>
            <p:ph type="title"/>
          </p:nvPr>
        </p:nvSpPr>
        <p:spPr>
          <a:xfrm>
            <a:off x="570712" y="297424"/>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POMS</a:t>
            </a:r>
            <a:endParaRPr dirty="0"/>
          </a:p>
        </p:txBody>
      </p:sp>
      <p:pic>
        <p:nvPicPr>
          <p:cNvPr id="288" name="Google Shape;288;p56"/>
          <p:cNvPicPr preferRelativeResize="0"/>
          <p:nvPr/>
        </p:nvPicPr>
        <p:blipFill>
          <a:blip r:embed="rId3">
            <a:alphaModFix/>
          </a:blip>
          <a:stretch>
            <a:fillRect/>
          </a:stretch>
        </p:blipFill>
        <p:spPr>
          <a:xfrm rot="10800000" flipH="1">
            <a:off x="7071741" y="269436"/>
            <a:ext cx="1656050" cy="1656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“…kind of like an octopus”</a:t>
            </a:r>
            <a:endParaRPr/>
          </a:p>
        </p:txBody>
      </p:sp>
      <p:sp>
        <p:nvSpPr>
          <p:cNvPr id="294" name="Google Shape;294;p57"/>
          <p:cNvSpPr txBox="1">
            <a:spLocks noGrp="1"/>
          </p:cNvSpPr>
          <p:nvPr>
            <p:ph type="body" idx="1"/>
          </p:nvPr>
        </p:nvSpPr>
        <p:spPr>
          <a:xfrm>
            <a:off x="457200" y="1309352"/>
            <a:ext cx="7450783" cy="3434100"/>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1700" b="1" dirty="0">
                <a:latin typeface="Arial"/>
                <a:ea typeface="Arial"/>
                <a:cs typeface="Arial"/>
                <a:sym typeface="Arial"/>
              </a:rPr>
              <a:t>“</a:t>
            </a:r>
            <a:r>
              <a:rPr lang="en-US" sz="1700" b="1" dirty="0"/>
              <a:t>...</a:t>
            </a:r>
            <a:r>
              <a:rPr lang="en-US" sz="1950" dirty="0">
                <a:solidFill>
                  <a:srgbClr val="424242"/>
                </a:solidFill>
              </a:rPr>
              <a:t>maybe this is a weird analogy, but stick with me. First, being a YouTuber is a bunch of different jobs in one. Let’s say you’re a tech YouTuber. Part of your job is writing, part of your job is being on camera, part of your job is shooting the video, part of your job is editing the video, and part of your job is promoting, uploading, sharing, and content strategy. I thought of myself as this business that was growing and as I was making these things,</a:t>
            </a:r>
            <a:r>
              <a:rPr lang="en-US" sz="1950" b="1" dirty="0">
                <a:solidFill>
                  <a:srgbClr val="424242"/>
                </a:solidFill>
              </a:rPr>
              <a:t> </a:t>
            </a:r>
            <a:r>
              <a:rPr lang="en-US" sz="1950" b="1" i="1" u="sng" dirty="0">
                <a:solidFill>
                  <a:srgbClr val="424242"/>
                </a:solidFill>
              </a:rPr>
              <a:t>kind of like an octopus</a:t>
            </a:r>
            <a:r>
              <a:rPr lang="en-US" sz="1950" b="1" dirty="0">
                <a:solidFill>
                  <a:srgbClr val="424242"/>
                </a:solidFill>
              </a:rPr>
              <a:t> </a:t>
            </a:r>
            <a:r>
              <a:rPr lang="en-US" sz="1950" dirty="0">
                <a:solidFill>
                  <a:srgbClr val="424242"/>
                </a:solidFill>
              </a:rPr>
              <a:t>where I have one arm doing one thing, another arm doing one thing, and some are more precious than others. Like being on camera, writing, and editing are very important to what makes an MKBHD video.”</a:t>
            </a:r>
            <a:endParaRPr sz="1950" dirty="0">
              <a:solidFill>
                <a:srgbClr val="424242"/>
              </a:solidFill>
            </a:endParaRPr>
          </a:p>
          <a:p>
            <a:pPr marL="0" lvl="0" indent="0" algn="l" rtl="0">
              <a:spcBef>
                <a:spcPts val="520"/>
              </a:spcBef>
              <a:spcAft>
                <a:spcPts val="0"/>
              </a:spcAft>
              <a:buNone/>
            </a:pPr>
            <a:endParaRPr sz="3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8"/>
          <p:cNvSpPr txBox="1">
            <a:spLocks noGrp="1"/>
          </p:cNvSpPr>
          <p:nvPr>
            <p:ph type="body" idx="1"/>
          </p:nvPr>
        </p:nvSpPr>
        <p:spPr>
          <a:xfrm>
            <a:off x="457200" y="1309352"/>
            <a:ext cx="6407106" cy="3434100"/>
          </a:xfrm>
          <a:prstGeom prst="rect">
            <a:avLst/>
          </a:prstGeom>
        </p:spPr>
        <p:txBody>
          <a:bodyPr spcFirstLastPara="1" wrap="square" lIns="91425" tIns="45700" rIns="91425" bIns="45700" anchor="t" anchorCtr="0">
            <a:normAutofit/>
          </a:bodyPr>
          <a:lstStyle/>
          <a:p>
            <a:pPr lvl="0" algn="l" rtl="0">
              <a:spcBef>
                <a:spcPts val="520"/>
              </a:spcBef>
              <a:spcAft>
                <a:spcPts val="0"/>
              </a:spcAft>
              <a:buSzPts val="2600"/>
              <a:buFont typeface="Arial" panose="020B0604020202020204" pitchFamily="34" charset="0"/>
              <a:buChar char="•"/>
            </a:pPr>
            <a:r>
              <a:rPr lang="en-US" sz="2000" dirty="0"/>
              <a:t>Read the article “Content Creator v Influencer”</a:t>
            </a:r>
            <a:endParaRPr sz="2000" dirty="0"/>
          </a:p>
          <a:p>
            <a:pPr lvl="0" algn="l" rtl="0">
              <a:spcBef>
                <a:spcPts val="0"/>
              </a:spcBef>
              <a:spcAft>
                <a:spcPts val="0"/>
              </a:spcAft>
              <a:buSzPts val="2600"/>
              <a:buFont typeface="Arial" panose="020B0604020202020204" pitchFamily="34" charset="0"/>
              <a:buChar char="•"/>
            </a:pPr>
            <a:r>
              <a:rPr lang="en-US" sz="2000" dirty="0"/>
              <a:t>As you read complete the following:</a:t>
            </a:r>
            <a:endParaRPr sz="2000" dirty="0"/>
          </a:p>
          <a:p>
            <a:pPr lvl="1" algn="l" rtl="0">
              <a:spcBef>
                <a:spcPts val="0"/>
              </a:spcBef>
              <a:spcAft>
                <a:spcPts val="0"/>
              </a:spcAft>
              <a:buSzPts val="2000"/>
              <a:buFont typeface="Wingdings" panose="05000000000000000000" pitchFamily="2" charset="2"/>
              <a:buChar char="§"/>
            </a:pPr>
            <a:r>
              <a:rPr lang="en-US" u="sng" dirty="0"/>
              <a:t>Circle</a:t>
            </a:r>
            <a:r>
              <a:rPr lang="en-US" dirty="0"/>
              <a:t> any new words.</a:t>
            </a:r>
            <a:endParaRPr dirty="0"/>
          </a:p>
          <a:p>
            <a:pPr lvl="1" algn="l" rtl="0">
              <a:spcBef>
                <a:spcPts val="0"/>
              </a:spcBef>
              <a:spcAft>
                <a:spcPts val="0"/>
              </a:spcAft>
              <a:buSzPts val="2000"/>
              <a:buFont typeface="Wingdings" panose="05000000000000000000" pitchFamily="2" charset="2"/>
              <a:buChar char="§"/>
            </a:pPr>
            <a:r>
              <a:rPr lang="en-US" u="sng" dirty="0"/>
              <a:t>Star</a:t>
            </a:r>
            <a:r>
              <a:rPr lang="en-US" dirty="0"/>
              <a:t> the main ideas.</a:t>
            </a:r>
            <a:endParaRPr dirty="0"/>
          </a:p>
          <a:p>
            <a:pPr lvl="1" algn="l" rtl="0">
              <a:spcBef>
                <a:spcPts val="0"/>
              </a:spcBef>
              <a:spcAft>
                <a:spcPts val="0"/>
              </a:spcAft>
              <a:buSzPts val="2000"/>
              <a:buFont typeface="Wingdings" panose="05000000000000000000" pitchFamily="2" charset="2"/>
              <a:buChar char="§"/>
            </a:pPr>
            <a:r>
              <a:rPr lang="en-US" u="sng" dirty="0"/>
              <a:t>Underline</a:t>
            </a:r>
            <a:r>
              <a:rPr lang="en-US" dirty="0"/>
              <a:t> the details that support the main idea.</a:t>
            </a:r>
            <a:endParaRPr dirty="0"/>
          </a:p>
          <a:p>
            <a:pPr lvl="0" algn="l" rtl="0">
              <a:spcBef>
                <a:spcPts val="0"/>
              </a:spcBef>
              <a:spcAft>
                <a:spcPts val="0"/>
              </a:spcAft>
              <a:buSzPts val="2600"/>
              <a:buFont typeface="Arial" panose="020B0604020202020204" pitchFamily="34" charset="0"/>
              <a:buChar char="•"/>
            </a:pPr>
            <a:r>
              <a:rPr lang="en-US" sz="2000" dirty="0"/>
              <a:t>Once you have finished reading, discuss the article with your partner.</a:t>
            </a:r>
            <a:endParaRPr sz="2000" dirty="0"/>
          </a:p>
          <a:p>
            <a:pPr lvl="1" algn="l" rtl="0">
              <a:spcBef>
                <a:spcPts val="0"/>
              </a:spcBef>
              <a:spcAft>
                <a:spcPts val="0"/>
              </a:spcAft>
              <a:buSzPts val="2000"/>
              <a:buFont typeface="Wingdings" panose="05000000000000000000" pitchFamily="2" charset="2"/>
              <a:buChar char="§"/>
            </a:pPr>
            <a:r>
              <a:rPr lang="en-US" dirty="0"/>
              <a:t>What did you </a:t>
            </a:r>
            <a:r>
              <a:rPr lang="en-US" u="sng" dirty="0"/>
              <a:t>circle</a:t>
            </a:r>
            <a:r>
              <a:rPr lang="en-US" dirty="0"/>
              <a:t>, </a:t>
            </a:r>
            <a:r>
              <a:rPr lang="en-US" u="sng" dirty="0"/>
              <a:t>star</a:t>
            </a:r>
            <a:r>
              <a:rPr lang="en-US" dirty="0"/>
              <a:t>, or </a:t>
            </a:r>
            <a:r>
              <a:rPr lang="en-US" u="sng" dirty="0"/>
              <a:t>underline</a:t>
            </a:r>
            <a:r>
              <a:rPr lang="en-US" dirty="0"/>
              <a:t>?</a:t>
            </a:r>
            <a:endParaRPr dirty="0"/>
          </a:p>
        </p:txBody>
      </p:sp>
      <p:sp>
        <p:nvSpPr>
          <p:cNvPr id="300" name="Google Shape;300;p5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CUS and Discuss</a:t>
            </a:r>
            <a:endParaRPr/>
          </a:p>
        </p:txBody>
      </p:sp>
      <p:pic>
        <p:nvPicPr>
          <p:cNvPr id="301" name="Google Shape;301;p58"/>
          <p:cNvPicPr preferRelativeResize="0"/>
          <p:nvPr/>
        </p:nvPicPr>
        <p:blipFill>
          <a:blip r:embed="rId3">
            <a:alphaModFix/>
          </a:blip>
          <a:stretch>
            <a:fillRect/>
          </a:stretch>
        </p:blipFill>
        <p:spPr>
          <a:xfrm>
            <a:off x="7318400" y="235700"/>
            <a:ext cx="1259600" cy="125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What are you watching?</a:t>
            </a:r>
            <a:endParaRPr/>
          </a:p>
        </p:txBody>
      </p:sp>
      <p:sp>
        <p:nvSpPr>
          <p:cNvPr id="165" name="Google Shape;165;p4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ct val="85000"/>
              <a:buChar char="●"/>
            </a:pPr>
            <a:r>
              <a:rPr lang="en-US" dirty="0"/>
              <a:t>Take a minute to discuss with someone near you what you typically watch on YouTube.</a:t>
            </a:r>
            <a:endParaRPr dirty="0"/>
          </a:p>
          <a:p>
            <a:pPr marL="457200" lvl="0" indent="-393700" algn="l" rtl="0">
              <a:spcBef>
                <a:spcPts val="0"/>
              </a:spcBef>
              <a:spcAft>
                <a:spcPts val="0"/>
              </a:spcAft>
              <a:buSzPct val="85000"/>
              <a:buChar char="●"/>
            </a:pPr>
            <a:r>
              <a:rPr lang="en-US" dirty="0"/>
              <a:t>If you don’t watch YouTube, share what you watch on TikTok, Twitch, or Instagram.</a:t>
            </a:r>
            <a:endParaRPr dirty="0"/>
          </a:p>
        </p:txBody>
      </p:sp>
      <p:pic>
        <p:nvPicPr>
          <p:cNvPr id="166" name="Google Shape;166;p41"/>
          <p:cNvPicPr preferRelativeResize="0"/>
          <p:nvPr/>
        </p:nvPicPr>
        <p:blipFill>
          <a:blip r:embed="rId3">
            <a:alphaModFix/>
          </a:blip>
          <a:stretch>
            <a:fillRect/>
          </a:stretch>
        </p:blipFill>
        <p:spPr>
          <a:xfrm>
            <a:off x="2651829" y="2699057"/>
            <a:ext cx="3628051" cy="247997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title"/>
          </p:nvPr>
        </p:nvSpPr>
        <p:spPr>
          <a:xfrm>
            <a:off x="457200" y="163075"/>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Create your own content!</a:t>
            </a:r>
            <a:endParaRPr dirty="0"/>
          </a:p>
        </p:txBody>
      </p:sp>
      <p:sp>
        <p:nvSpPr>
          <p:cNvPr id="307" name="Google Shape;307;p59"/>
          <p:cNvSpPr txBox="1">
            <a:spLocks noGrp="1"/>
          </p:cNvSpPr>
          <p:nvPr>
            <p:ph type="body" idx="1"/>
          </p:nvPr>
        </p:nvSpPr>
        <p:spPr>
          <a:xfrm>
            <a:off x="457200" y="1085976"/>
            <a:ext cx="5262300" cy="3621000"/>
          </a:xfrm>
          <a:prstGeom prst="rect">
            <a:avLst/>
          </a:prstGeom>
        </p:spPr>
        <p:txBody>
          <a:bodyPr spcFirstLastPara="1" wrap="square" lIns="91400" tIns="91400" rIns="91400" bIns="91400" anchor="t" anchorCtr="0">
            <a:noAutofit/>
          </a:bodyPr>
          <a:lstStyle/>
          <a:p>
            <a:pPr marL="0" lvl="0" indent="0" algn="l" rtl="0">
              <a:lnSpc>
                <a:spcPct val="80000"/>
              </a:lnSpc>
              <a:spcBef>
                <a:spcPts val="520"/>
              </a:spcBef>
              <a:spcAft>
                <a:spcPts val="0"/>
              </a:spcAft>
              <a:buSzPts val="688"/>
              <a:buNone/>
            </a:pPr>
            <a:r>
              <a:rPr lang="en-US" sz="1725" dirty="0"/>
              <a:t>You must complete the following criteria:</a:t>
            </a:r>
            <a:endParaRPr sz="1725" dirty="0"/>
          </a:p>
          <a:p>
            <a:pPr marL="457200" lvl="0" indent="-338137" algn="l" rtl="0">
              <a:lnSpc>
                <a:spcPct val="130000"/>
              </a:lnSpc>
              <a:spcBef>
                <a:spcPts val="520"/>
              </a:spcBef>
              <a:spcAft>
                <a:spcPts val="0"/>
              </a:spcAft>
              <a:buSzPts val="1725"/>
              <a:buChar char="•"/>
            </a:pPr>
            <a:r>
              <a:rPr lang="en-US" sz="1725" dirty="0"/>
              <a:t>You must submit a script with the final video in the language of this class.</a:t>
            </a:r>
            <a:endParaRPr sz="1725" dirty="0"/>
          </a:p>
          <a:p>
            <a:pPr marL="457200" lvl="0" indent="-338137" algn="l" rtl="0">
              <a:lnSpc>
                <a:spcPct val="130000"/>
              </a:lnSpc>
              <a:spcBef>
                <a:spcPts val="0"/>
              </a:spcBef>
              <a:spcAft>
                <a:spcPts val="0"/>
              </a:spcAft>
              <a:buSzPts val="1725"/>
              <a:buChar char="•"/>
            </a:pPr>
            <a:r>
              <a:rPr lang="en-US" sz="1725" dirty="0"/>
              <a:t>Your video must teach a skill. </a:t>
            </a:r>
            <a:endParaRPr sz="1725" dirty="0"/>
          </a:p>
          <a:p>
            <a:pPr marL="914400" lvl="0" indent="0" algn="l" rtl="0">
              <a:lnSpc>
                <a:spcPct val="130000"/>
              </a:lnSpc>
              <a:spcBef>
                <a:spcPts val="520"/>
              </a:spcBef>
              <a:spcAft>
                <a:spcPts val="0"/>
              </a:spcAft>
              <a:buSzPts val="688"/>
              <a:buNone/>
            </a:pPr>
            <a:r>
              <a:rPr lang="en-US" sz="1725" dirty="0"/>
              <a:t>e.g. Baking a cake, learning salsa dancing, how to use a character’s ultimate in Overwatch.</a:t>
            </a:r>
            <a:endParaRPr sz="1725" dirty="0"/>
          </a:p>
          <a:p>
            <a:pPr marL="457200" lvl="0" indent="-338137" algn="l" rtl="0">
              <a:lnSpc>
                <a:spcPct val="130000"/>
              </a:lnSpc>
              <a:spcBef>
                <a:spcPts val="520"/>
              </a:spcBef>
              <a:spcAft>
                <a:spcPts val="0"/>
              </a:spcAft>
              <a:buSzPts val="1725"/>
              <a:buChar char="•"/>
            </a:pPr>
            <a:r>
              <a:rPr lang="en-US" sz="1725" dirty="0"/>
              <a:t>Make your own content three-minute minimum, five-minute maximum run-time.</a:t>
            </a:r>
            <a:endParaRPr sz="1725" dirty="0"/>
          </a:p>
          <a:p>
            <a:pPr marL="457200" lvl="0" indent="-338137" algn="l" rtl="0">
              <a:lnSpc>
                <a:spcPct val="130000"/>
              </a:lnSpc>
              <a:spcBef>
                <a:spcPts val="0"/>
              </a:spcBef>
              <a:spcAft>
                <a:spcPts val="0"/>
              </a:spcAft>
              <a:buSzPts val="1725"/>
              <a:buChar char="•"/>
            </a:pPr>
            <a:r>
              <a:rPr lang="en-US" sz="1725" dirty="0"/>
              <a:t>You can use graphics or effects, but these must supplement the narration, not replace it.</a:t>
            </a:r>
            <a:endParaRPr sz="1725" dirty="0"/>
          </a:p>
          <a:p>
            <a:pPr marL="0" lvl="0" indent="0" algn="l" rtl="0">
              <a:lnSpc>
                <a:spcPct val="80000"/>
              </a:lnSpc>
              <a:spcBef>
                <a:spcPts val="520"/>
              </a:spcBef>
              <a:spcAft>
                <a:spcPts val="0"/>
              </a:spcAft>
              <a:buSzPts val="688"/>
              <a:buNone/>
            </a:pPr>
            <a:endParaRPr sz="1625" dirty="0"/>
          </a:p>
        </p:txBody>
      </p:sp>
      <p:pic>
        <p:nvPicPr>
          <p:cNvPr id="308" name="Google Shape;308;p59"/>
          <p:cNvPicPr preferRelativeResize="0"/>
          <p:nvPr/>
        </p:nvPicPr>
        <p:blipFill>
          <a:blip r:embed="rId3">
            <a:alphaModFix/>
          </a:blip>
          <a:stretch>
            <a:fillRect/>
          </a:stretch>
        </p:blipFill>
        <p:spPr>
          <a:xfrm>
            <a:off x="5948756" y="1305050"/>
            <a:ext cx="2509174" cy="2356275"/>
          </a:xfrm>
          <a:prstGeom prst="rect">
            <a:avLst/>
          </a:prstGeom>
          <a:noFill/>
          <a:ln>
            <a:noFill/>
          </a:ln>
        </p:spPr>
      </p:pic>
      <p:sp>
        <p:nvSpPr>
          <p:cNvPr id="309" name="Google Shape;309;p59"/>
          <p:cNvSpPr txBox="1"/>
          <p:nvPr/>
        </p:nvSpPr>
        <p:spPr>
          <a:xfrm>
            <a:off x="5948750" y="3661325"/>
            <a:ext cx="279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
                <a:latin typeface="Calibri"/>
                <a:ea typeface="Calibri"/>
                <a:cs typeface="Calibri"/>
                <a:sym typeface="Calibri"/>
              </a:rPr>
              <a:t>Image credit: </a:t>
            </a:r>
            <a:r>
              <a:rPr lang="en-US" sz="400" u="sng">
                <a:solidFill>
                  <a:schemeClr val="hlink"/>
                </a:solidFill>
                <a:latin typeface="Calibri"/>
                <a:ea typeface="Calibri"/>
                <a:cs typeface="Calibri"/>
                <a:sym typeface="Calibri"/>
                <a:hlinkClick r:id="rId4"/>
              </a:rPr>
              <a:t>https://commons.wikimedia.org/wiki/File:Filming_of_Top_Gun_movie_(06)_1985.jpg</a:t>
            </a:r>
            <a:endParaRPr sz="4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13"/>
        <p:cNvGrpSpPr/>
        <p:nvPr/>
      </p:nvGrpSpPr>
      <p:grpSpPr>
        <a:xfrm>
          <a:off x="0" y="0"/>
          <a:ext cx="0" cy="0"/>
          <a:chOff x="0" y="0"/>
          <a:chExt cx="0" cy="0"/>
        </a:xfrm>
      </p:grpSpPr>
      <p:sp>
        <p:nvSpPr>
          <p:cNvPr id="314" name="Google Shape;314;p6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Using Clipchamp</a:t>
            </a:r>
            <a:endParaRPr/>
          </a:p>
        </p:txBody>
      </p:sp>
      <p:sp>
        <p:nvSpPr>
          <p:cNvPr id="315" name="Google Shape;315;p60"/>
          <p:cNvSpPr txBox="1">
            <a:spLocks noGrp="1"/>
          </p:cNvSpPr>
          <p:nvPr>
            <p:ph type="body" idx="1"/>
          </p:nvPr>
        </p:nvSpPr>
        <p:spPr>
          <a:xfrm>
            <a:off x="457200" y="1309352"/>
            <a:ext cx="7170157" cy="3434100"/>
          </a:xfrm>
          <a:prstGeom prst="rect">
            <a:avLst/>
          </a:prstGeom>
        </p:spPr>
        <p:txBody>
          <a:bodyPr spcFirstLastPara="1" wrap="square" lIns="91425" tIns="45700" rIns="91425" bIns="45700" anchor="t" anchorCtr="0">
            <a:normAutofit lnSpcReduction="10000"/>
          </a:bodyPr>
          <a:lstStyle/>
          <a:p>
            <a:pPr marL="457200" lvl="0" indent="-393700" algn="l" rtl="0">
              <a:spcBef>
                <a:spcPts val="520"/>
              </a:spcBef>
              <a:spcAft>
                <a:spcPts val="0"/>
              </a:spcAft>
              <a:buSzPct val="85000"/>
              <a:buAutoNum type="arabicPeriod"/>
            </a:pPr>
            <a:r>
              <a:rPr lang="en-US" sz="2400" dirty="0"/>
              <a:t>Click the purple “Try for free” button in the upper right-hand corner. </a:t>
            </a:r>
            <a:endParaRPr sz="2400" dirty="0"/>
          </a:p>
          <a:p>
            <a:pPr marL="457200" lvl="0" indent="-393700" algn="l" rtl="0">
              <a:spcBef>
                <a:spcPts val="0"/>
              </a:spcBef>
              <a:spcAft>
                <a:spcPts val="0"/>
              </a:spcAft>
              <a:buSzPct val="85000"/>
              <a:buAutoNum type="arabicPeriod"/>
            </a:pPr>
            <a:r>
              <a:rPr lang="en-US" sz="2400" dirty="0"/>
              <a:t>Click “Continue with Google” to use your school Google account, or “use your email” to sign-up using your email.</a:t>
            </a:r>
            <a:endParaRPr sz="2400" dirty="0"/>
          </a:p>
          <a:p>
            <a:pPr marL="457200" lvl="0" indent="-393700" algn="l" rtl="0">
              <a:spcBef>
                <a:spcPts val="0"/>
              </a:spcBef>
              <a:spcAft>
                <a:spcPts val="0"/>
              </a:spcAft>
              <a:buSzPct val="85000"/>
              <a:buAutoNum type="arabicPeriod"/>
            </a:pPr>
            <a:r>
              <a:rPr lang="en-US" sz="2400" dirty="0"/>
              <a:t>Select “Education,” then “School”</a:t>
            </a:r>
            <a:endParaRPr sz="2400" dirty="0"/>
          </a:p>
          <a:p>
            <a:pPr marL="457200" lvl="0" indent="-393700" algn="l" rtl="0">
              <a:spcBef>
                <a:spcPts val="0"/>
              </a:spcBef>
              <a:spcAft>
                <a:spcPts val="0"/>
              </a:spcAft>
              <a:buSzPct val="85000"/>
              <a:buAutoNum type="arabicPeriod"/>
            </a:pPr>
            <a:r>
              <a:rPr lang="en-US" sz="2400" dirty="0"/>
              <a:t>Once you are logged-in, click “Create a Video.”</a:t>
            </a:r>
            <a:endParaRPr sz="2400" dirty="0"/>
          </a:p>
          <a:p>
            <a:pPr marL="457200" lvl="0" indent="-393700" algn="l" rtl="0">
              <a:spcBef>
                <a:spcPts val="0"/>
              </a:spcBef>
              <a:spcAft>
                <a:spcPts val="0"/>
              </a:spcAft>
              <a:buSzPct val="85000"/>
              <a:buAutoNum type="arabicPeriod"/>
            </a:pPr>
            <a:r>
              <a:rPr lang="en-US" sz="2400" dirty="0"/>
              <a:t>You are now the video editor and can make your first video!</a:t>
            </a:r>
            <a:endParaRP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Grab the Popcorn!</a:t>
            </a:r>
            <a:endParaRPr/>
          </a:p>
        </p:txBody>
      </p:sp>
      <p:sp>
        <p:nvSpPr>
          <p:cNvPr id="321" name="Google Shape;321;p61"/>
          <p:cNvSpPr txBox="1">
            <a:spLocks noGrp="1"/>
          </p:cNvSpPr>
          <p:nvPr>
            <p:ph type="body" idx="1"/>
          </p:nvPr>
        </p:nvSpPr>
        <p:spPr>
          <a:xfrm>
            <a:off x="457200" y="1309352"/>
            <a:ext cx="6649895" cy="3434100"/>
          </a:xfrm>
          <a:prstGeom prst="rect">
            <a:avLst/>
          </a:prstGeom>
        </p:spPr>
        <p:txBody>
          <a:bodyPr spcFirstLastPara="1" wrap="square" lIns="91425" tIns="45700" rIns="91425" bIns="45700" anchor="t" anchorCtr="0">
            <a:normAutofit/>
          </a:bodyPr>
          <a:lstStyle/>
          <a:p>
            <a:pPr marL="457200" lvl="0" indent="-425450" algn="l" rtl="0">
              <a:spcBef>
                <a:spcPts val="520"/>
              </a:spcBef>
              <a:spcAft>
                <a:spcPts val="0"/>
              </a:spcAft>
              <a:buSzPct val="100000"/>
              <a:buChar char="•"/>
            </a:pPr>
            <a:r>
              <a:rPr lang="en-US" sz="2200" dirty="0"/>
              <a:t>Take some time to watch your classmates’ videos!</a:t>
            </a:r>
            <a:endParaRPr sz="2200" dirty="0"/>
          </a:p>
          <a:p>
            <a:pPr marL="457200" lvl="0" indent="-425450" algn="l" rtl="0">
              <a:spcBef>
                <a:spcPts val="0"/>
              </a:spcBef>
              <a:spcAft>
                <a:spcPts val="0"/>
              </a:spcAft>
              <a:buSzPct val="100000"/>
              <a:buChar char="•"/>
            </a:pPr>
            <a:r>
              <a:rPr lang="en-US" sz="2200" dirty="0"/>
              <a:t>Use the Google Form QR code to evaluate each video.</a:t>
            </a:r>
            <a:endParaRPr sz="2200" dirty="0"/>
          </a:p>
          <a:p>
            <a:pPr marL="457200" lvl="0" indent="-425450" algn="l" rtl="0">
              <a:spcBef>
                <a:spcPts val="0"/>
              </a:spcBef>
              <a:spcAft>
                <a:spcPts val="0"/>
              </a:spcAft>
              <a:buSzPct val="100000"/>
              <a:buChar char="•"/>
            </a:pPr>
            <a:r>
              <a:rPr lang="en-US" sz="2200" dirty="0"/>
              <a:t>Rate the videos on:</a:t>
            </a:r>
            <a:endParaRPr sz="2200" dirty="0"/>
          </a:p>
          <a:p>
            <a:pPr marL="914400" lvl="1" indent="-381000" algn="l" rtl="0">
              <a:spcBef>
                <a:spcPts val="0"/>
              </a:spcBef>
              <a:spcAft>
                <a:spcPts val="0"/>
              </a:spcAft>
              <a:buSzPct val="100000"/>
              <a:buFont typeface="Wingdings" panose="05000000000000000000" pitchFamily="2" charset="2"/>
              <a:buChar char="§"/>
            </a:pPr>
            <a:r>
              <a:rPr lang="en-US" sz="2200" dirty="0"/>
              <a:t>Accuracy of language spoken.</a:t>
            </a:r>
            <a:endParaRPr sz="2200" dirty="0"/>
          </a:p>
          <a:p>
            <a:pPr marL="914400" lvl="1" indent="-381000" algn="l" rtl="0">
              <a:spcBef>
                <a:spcPts val="0"/>
              </a:spcBef>
              <a:spcAft>
                <a:spcPts val="0"/>
              </a:spcAft>
              <a:buSzPct val="100000"/>
              <a:buFont typeface="Wingdings" panose="05000000000000000000" pitchFamily="2" charset="2"/>
              <a:buChar char="§"/>
            </a:pPr>
            <a:r>
              <a:rPr lang="en-US" sz="2200" dirty="0"/>
              <a:t>Clarity of instructions given.</a:t>
            </a:r>
            <a:endParaRPr sz="2200" dirty="0"/>
          </a:p>
        </p:txBody>
      </p:sp>
      <p:pic>
        <p:nvPicPr>
          <p:cNvPr id="322" name="Google Shape;322;p61"/>
          <p:cNvPicPr preferRelativeResize="0"/>
          <p:nvPr/>
        </p:nvPicPr>
        <p:blipFill>
          <a:blip r:embed="rId3">
            <a:alphaModFix/>
          </a:blip>
          <a:stretch>
            <a:fillRect/>
          </a:stretch>
        </p:blipFill>
        <p:spPr>
          <a:xfrm>
            <a:off x="7289870" y="1508403"/>
            <a:ext cx="1432800" cy="1995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2"/>
          <p:cNvSpPr txBox="1">
            <a:spLocks noGrp="1"/>
          </p:cNvSpPr>
          <p:nvPr>
            <p:ph type="title"/>
          </p:nvPr>
        </p:nvSpPr>
        <p:spPr>
          <a:xfrm>
            <a:off x="428823" y="147050"/>
            <a:ext cx="5356777"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Quick Write</a:t>
            </a:r>
            <a:endParaRPr dirty="0"/>
          </a:p>
        </p:txBody>
      </p:sp>
      <p:sp>
        <p:nvSpPr>
          <p:cNvPr id="172" name="Google Shape;172;p42"/>
          <p:cNvSpPr txBox="1">
            <a:spLocks noGrp="1"/>
          </p:cNvSpPr>
          <p:nvPr>
            <p:ph type="body" idx="1"/>
          </p:nvPr>
        </p:nvSpPr>
        <p:spPr>
          <a:xfrm>
            <a:off x="428823" y="1054944"/>
            <a:ext cx="5020500" cy="3033611"/>
          </a:xfrm>
          <a:prstGeom prst="rect">
            <a:avLst/>
          </a:prstGeom>
          <a:noFill/>
          <a:ln>
            <a:noFill/>
          </a:ln>
        </p:spPr>
        <p:txBody>
          <a:bodyPr spcFirstLastPara="1" wrap="square" lIns="91400" tIns="91400" rIns="91400" bIns="91400" anchor="t" anchorCtr="0">
            <a:normAutofit fontScale="70000" lnSpcReduction="20000"/>
          </a:bodyPr>
          <a:lstStyle/>
          <a:p>
            <a:pPr marL="231775" lvl="0" indent="-66675" algn="l" rtl="0">
              <a:lnSpc>
                <a:spcPct val="100000"/>
              </a:lnSpc>
              <a:spcBef>
                <a:spcPts val="0"/>
              </a:spcBef>
              <a:spcAft>
                <a:spcPts val="0"/>
              </a:spcAft>
              <a:buSzPct val="100000"/>
              <a:buNone/>
            </a:pPr>
            <a:r>
              <a:rPr lang="en-US" dirty="0"/>
              <a:t>Take 2 minutes to answer the following questions about what you normally watch. Do not worry about grammar, just think of it as texting or messaging a friend.</a:t>
            </a:r>
            <a:endParaRPr dirty="0"/>
          </a:p>
          <a:p>
            <a:pPr marL="231775" lvl="0" indent="-66675" algn="l" rtl="0">
              <a:lnSpc>
                <a:spcPct val="100000"/>
              </a:lnSpc>
              <a:spcBef>
                <a:spcPts val="0"/>
              </a:spcBef>
              <a:spcAft>
                <a:spcPts val="0"/>
              </a:spcAft>
              <a:buSzPct val="100000"/>
              <a:buNone/>
            </a:pPr>
            <a:endParaRPr dirty="0"/>
          </a:p>
          <a:p>
            <a:pPr marL="457200" lvl="0" indent="-368935" algn="l" rtl="0">
              <a:lnSpc>
                <a:spcPct val="100000"/>
              </a:lnSpc>
              <a:spcBef>
                <a:spcPts val="0"/>
              </a:spcBef>
              <a:spcAft>
                <a:spcPts val="0"/>
              </a:spcAft>
              <a:buSzPct val="100000"/>
              <a:buChar char="•"/>
            </a:pPr>
            <a:r>
              <a:rPr lang="en-US" dirty="0"/>
              <a:t>Who is your favorite content creator?</a:t>
            </a:r>
            <a:endParaRPr dirty="0"/>
          </a:p>
          <a:p>
            <a:pPr marL="457200" lvl="0" indent="-368935" algn="l" rtl="0">
              <a:lnSpc>
                <a:spcPct val="100000"/>
              </a:lnSpc>
              <a:spcBef>
                <a:spcPts val="0"/>
              </a:spcBef>
              <a:spcAft>
                <a:spcPts val="0"/>
              </a:spcAft>
              <a:buSzPct val="100000"/>
              <a:buChar char="•"/>
            </a:pPr>
            <a:r>
              <a:rPr lang="en-US" dirty="0"/>
              <a:t>Are they on YouTube, or are they on TikTok, Twitch, or Instagram? </a:t>
            </a:r>
            <a:endParaRPr dirty="0"/>
          </a:p>
          <a:p>
            <a:pPr marL="457200" lvl="0" indent="-368935" algn="l" rtl="0">
              <a:lnSpc>
                <a:spcPct val="100000"/>
              </a:lnSpc>
              <a:spcBef>
                <a:spcPts val="0"/>
              </a:spcBef>
              <a:spcAft>
                <a:spcPts val="0"/>
              </a:spcAft>
              <a:buSzPct val="100000"/>
              <a:buChar char="•"/>
            </a:pPr>
            <a:r>
              <a:rPr lang="en-US" dirty="0"/>
              <a:t>What separates them from other creators?</a:t>
            </a:r>
            <a:endParaRPr dirty="0"/>
          </a:p>
          <a:p>
            <a:pPr marL="457200" lvl="0" indent="-368935" algn="l" rtl="0">
              <a:lnSpc>
                <a:spcPct val="100000"/>
              </a:lnSpc>
              <a:spcBef>
                <a:spcPts val="0"/>
              </a:spcBef>
              <a:spcAft>
                <a:spcPts val="0"/>
              </a:spcAft>
              <a:buSzPct val="100000"/>
              <a:buChar char="•"/>
            </a:pPr>
            <a:r>
              <a:rPr lang="en-US" dirty="0"/>
              <a:t>Do you follow other creators in the same “genre” of content?</a:t>
            </a:r>
            <a:endParaRPr dirty="0"/>
          </a:p>
        </p:txBody>
      </p:sp>
      <p:pic>
        <p:nvPicPr>
          <p:cNvPr id="173" name="Google Shape;173;p42"/>
          <p:cNvPicPr preferRelativeResize="0"/>
          <p:nvPr/>
        </p:nvPicPr>
        <p:blipFill>
          <a:blip r:embed="rId3">
            <a:alphaModFix/>
          </a:blip>
          <a:stretch>
            <a:fillRect/>
          </a:stretch>
        </p:blipFill>
        <p:spPr>
          <a:xfrm>
            <a:off x="7346925" y="307250"/>
            <a:ext cx="842702" cy="1394400"/>
          </a:xfrm>
          <a:prstGeom prst="rect">
            <a:avLst/>
          </a:prstGeom>
          <a:noFill/>
          <a:ln>
            <a:noFill/>
          </a:ln>
        </p:spPr>
      </p:pic>
      <p:pic>
        <p:nvPicPr>
          <p:cNvPr id="174" name="Google Shape;174;p42" title="K20 Center 2 minute timer">
            <a:hlinkClick r:id="rId4"/>
          </p:cNvPr>
          <p:cNvPicPr preferRelativeResize="0"/>
          <p:nvPr/>
        </p:nvPicPr>
        <p:blipFill>
          <a:blip r:embed="rId5">
            <a:alphaModFix/>
          </a:blip>
          <a:stretch>
            <a:fillRect/>
          </a:stretch>
        </p:blipFill>
        <p:spPr>
          <a:xfrm>
            <a:off x="5785600" y="1941225"/>
            <a:ext cx="2404025" cy="1803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78"/>
        <p:cNvGrpSpPr/>
        <p:nvPr/>
      </p:nvGrpSpPr>
      <p:grpSpPr>
        <a:xfrm>
          <a:off x="0" y="0"/>
          <a:ext cx="0" cy="0"/>
          <a:chOff x="0" y="0"/>
          <a:chExt cx="0" cy="0"/>
        </a:xfrm>
      </p:grpSpPr>
      <p:sp>
        <p:nvSpPr>
          <p:cNvPr id="179" name="Google Shape;179;p4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Elevator Speech</a:t>
            </a:r>
            <a:endParaRPr dirty="0"/>
          </a:p>
        </p:txBody>
      </p:sp>
      <p:sp>
        <p:nvSpPr>
          <p:cNvPr id="180" name="Google Shape;180;p43"/>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fontScale="85000" lnSpcReduction="20000"/>
          </a:bodyPr>
          <a:lstStyle/>
          <a:p>
            <a:pPr marL="231775" lvl="0" indent="-66675" algn="l" rtl="0">
              <a:lnSpc>
                <a:spcPct val="100000"/>
              </a:lnSpc>
              <a:spcBef>
                <a:spcPts val="0"/>
              </a:spcBef>
              <a:spcAft>
                <a:spcPts val="0"/>
              </a:spcAft>
              <a:buSzPct val="100000"/>
              <a:buNone/>
            </a:pPr>
            <a:r>
              <a:rPr lang="en-US" dirty="0"/>
              <a:t>Pretend you are trying to convince your friend that your favorite Youtuber is worth watching.  Write 8-10 sentences in (</a:t>
            </a:r>
            <a:r>
              <a:rPr lang="en-US" dirty="0">
                <a:highlight>
                  <a:srgbClr val="00FFFF"/>
                </a:highlight>
              </a:rPr>
              <a:t>insert language)</a:t>
            </a:r>
            <a:r>
              <a:rPr lang="en-US" dirty="0"/>
              <a:t> answering the following questions.</a:t>
            </a:r>
            <a:endParaRPr dirty="0"/>
          </a:p>
          <a:p>
            <a:pPr marL="231775" lvl="0" indent="-66675" algn="l" rtl="0">
              <a:lnSpc>
                <a:spcPct val="100000"/>
              </a:lnSpc>
              <a:spcBef>
                <a:spcPts val="0"/>
              </a:spcBef>
              <a:spcAft>
                <a:spcPts val="0"/>
              </a:spcAft>
              <a:buSzPct val="100000"/>
              <a:buNone/>
            </a:pPr>
            <a:endParaRPr dirty="0"/>
          </a:p>
          <a:p>
            <a:pPr marL="457200" lvl="0" indent="-368935" algn="l" rtl="0">
              <a:lnSpc>
                <a:spcPct val="100000"/>
              </a:lnSpc>
              <a:spcBef>
                <a:spcPts val="0"/>
              </a:spcBef>
              <a:spcAft>
                <a:spcPts val="0"/>
              </a:spcAft>
              <a:buSzPct val="100000"/>
              <a:buChar char="•"/>
            </a:pPr>
            <a:r>
              <a:rPr lang="en-US" dirty="0"/>
              <a:t>Who is your favorite content creator? </a:t>
            </a:r>
            <a:br>
              <a:rPr lang="en-US" dirty="0"/>
            </a:br>
            <a:r>
              <a:rPr lang="en-US" sz="1600" dirty="0"/>
              <a:t>(If you don’t have one, pick someone who does content creation videos on TikTok or Instagram.) </a:t>
            </a:r>
            <a:endParaRPr sz="1600" dirty="0"/>
          </a:p>
          <a:p>
            <a:pPr marL="457200" lvl="0" indent="-368935" algn="l" rtl="0">
              <a:lnSpc>
                <a:spcPct val="100000"/>
              </a:lnSpc>
              <a:spcBef>
                <a:spcPts val="0"/>
              </a:spcBef>
              <a:spcAft>
                <a:spcPts val="0"/>
              </a:spcAft>
              <a:buSzPct val="100000"/>
              <a:buChar char="•"/>
            </a:pPr>
            <a:r>
              <a:rPr lang="en-US" dirty="0"/>
              <a:t>What separates them from other creators?</a:t>
            </a:r>
            <a:endParaRPr dirty="0"/>
          </a:p>
          <a:p>
            <a:pPr marL="457200" lvl="0" indent="-368935" algn="l" rtl="0">
              <a:lnSpc>
                <a:spcPct val="100000"/>
              </a:lnSpc>
              <a:spcBef>
                <a:spcPts val="0"/>
              </a:spcBef>
              <a:spcAft>
                <a:spcPts val="0"/>
              </a:spcAft>
              <a:buSzPct val="100000"/>
              <a:buChar char="•"/>
            </a:pPr>
            <a:r>
              <a:rPr lang="en-US" dirty="0"/>
              <a:t>Do you follow other creators in the same “genre” of content?</a:t>
            </a:r>
            <a:endParaRPr dirty="0"/>
          </a:p>
        </p:txBody>
      </p:sp>
      <p:pic>
        <p:nvPicPr>
          <p:cNvPr id="181" name="Google Shape;181;p43"/>
          <p:cNvPicPr preferRelativeResize="0"/>
          <p:nvPr/>
        </p:nvPicPr>
        <p:blipFill>
          <a:blip r:embed="rId3">
            <a:alphaModFix/>
          </a:blip>
          <a:stretch>
            <a:fillRect/>
          </a:stretch>
        </p:blipFill>
        <p:spPr>
          <a:xfrm>
            <a:off x="5630100" y="1317047"/>
            <a:ext cx="2324100" cy="2247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4"/>
          <p:cNvSpPr txBox="1">
            <a:spLocks noGrp="1"/>
          </p:cNvSpPr>
          <p:nvPr>
            <p:ph type="title" idx="4294967295"/>
          </p:nvPr>
        </p:nvSpPr>
        <p:spPr>
          <a:xfrm>
            <a:off x="530352" y="47990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solidFill>
                  <a:schemeClr val="lt1"/>
                </a:solidFill>
              </a:rPr>
              <a:t>“Kind of like an Octopus”</a:t>
            </a:r>
            <a:endParaRPr dirty="0">
              <a:solidFill>
                <a:schemeClr val="lt1"/>
              </a:solidFill>
            </a:endParaRPr>
          </a:p>
        </p:txBody>
      </p:sp>
      <p:sp>
        <p:nvSpPr>
          <p:cNvPr id="187" name="Google Shape;187;p44"/>
          <p:cNvSpPr txBox="1">
            <a:spLocks noGrp="1"/>
          </p:cNvSpPr>
          <p:nvPr>
            <p:ph type="body" idx="4294967295"/>
          </p:nvPr>
        </p:nvSpPr>
        <p:spPr>
          <a:xfrm>
            <a:off x="530352" y="1719494"/>
            <a:ext cx="7772400" cy="1132200"/>
          </a:xfrm>
          <a:prstGeom prst="rect">
            <a:avLst/>
          </a:prstGeom>
          <a:noFill/>
          <a:ln>
            <a:noFill/>
          </a:ln>
        </p:spPr>
        <p:txBody>
          <a:bodyPr spcFirstLastPara="1" wrap="square" lIns="45700" tIns="45700" rIns="45700" bIns="45700" anchor="t" anchorCtr="0">
            <a:normAutofit/>
          </a:bodyPr>
          <a:lstStyle/>
          <a:p>
            <a:pPr marL="55562" lvl="0" indent="0" algn="l" rtl="0">
              <a:lnSpc>
                <a:spcPct val="100000"/>
              </a:lnSpc>
              <a:spcBef>
                <a:spcPts val="0"/>
              </a:spcBef>
              <a:spcAft>
                <a:spcPts val="0"/>
              </a:spcAft>
              <a:buSzPts val="2600"/>
              <a:buNone/>
            </a:pPr>
            <a:r>
              <a:rPr lang="en-US"/>
              <a:t>Creating instructional content for YouTube using World Languages</a:t>
            </a:r>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5"/>
          <p:cNvSpPr txBox="1">
            <a:spLocks noGrp="1"/>
          </p:cNvSpPr>
          <p:nvPr>
            <p:ph type="title"/>
          </p:nvPr>
        </p:nvSpPr>
        <p:spPr>
          <a:xfrm>
            <a:off x="574495" y="265491"/>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193" name="Google Shape;193;p45"/>
          <p:cNvSpPr txBox="1">
            <a:spLocks noGrp="1"/>
          </p:cNvSpPr>
          <p:nvPr>
            <p:ph type="body" idx="1"/>
          </p:nvPr>
        </p:nvSpPr>
        <p:spPr>
          <a:xfrm>
            <a:off x="524046" y="1795168"/>
            <a:ext cx="7772400" cy="1132284"/>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0"/>
              </a:spcBef>
              <a:spcAft>
                <a:spcPts val="0"/>
              </a:spcAft>
              <a:buSzPts val="2600"/>
              <a:buChar char="•"/>
            </a:pPr>
            <a:r>
              <a:rPr lang="en-US" dirty="0"/>
              <a:t>How do Content Creators communicate through engaging videos?</a:t>
            </a:r>
            <a:endParaRPr dirty="0"/>
          </a:p>
          <a:p>
            <a:pPr marL="457200" lvl="0" indent="-393700" algn="l" rtl="0">
              <a:lnSpc>
                <a:spcPct val="100000"/>
              </a:lnSpc>
              <a:spcBef>
                <a:spcPts val="0"/>
              </a:spcBef>
              <a:spcAft>
                <a:spcPts val="0"/>
              </a:spcAft>
              <a:buSzPts val="2600"/>
              <a:buChar char="•"/>
            </a:pPr>
            <a:r>
              <a:rPr lang="en-US" dirty="0"/>
              <a:t>How can you use your language skills to teach others a new skill?</a:t>
            </a:r>
            <a:endParaRPr dirty="0"/>
          </a:p>
          <a:p>
            <a:pPr marL="55563" lvl="0" indent="0" algn="l" rtl="0">
              <a:lnSpc>
                <a:spcPct val="100000"/>
              </a:lnSpc>
              <a:spcBef>
                <a:spcPts val="0"/>
              </a:spcBef>
              <a:spcAft>
                <a:spcPts val="0"/>
              </a:spcAft>
              <a:buSzPts val="26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6"/>
          <p:cNvSpPr txBox="1">
            <a:spLocks noGrp="1"/>
          </p:cNvSpPr>
          <p:nvPr>
            <p:ph type="title"/>
          </p:nvPr>
        </p:nvSpPr>
        <p:spPr>
          <a:xfrm>
            <a:off x="530352" y="606027"/>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a:t>
            </a:r>
            <a:endParaRPr dirty="0"/>
          </a:p>
        </p:txBody>
      </p:sp>
      <p:sp>
        <p:nvSpPr>
          <p:cNvPr id="199" name="Google Shape;199;p4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457200" lvl="0" indent="-393700" algn="l" rtl="0">
              <a:lnSpc>
                <a:spcPct val="100000"/>
              </a:lnSpc>
              <a:spcBef>
                <a:spcPts val="0"/>
              </a:spcBef>
              <a:spcAft>
                <a:spcPts val="0"/>
              </a:spcAft>
              <a:buSzPts val="2600"/>
              <a:buChar char="•"/>
            </a:pPr>
            <a:r>
              <a:rPr lang="en-US" dirty="0"/>
              <a:t>Make a How-To Video using your World Language skills in the style of a YouTube “content creator.”</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7"/>
          <p:cNvSpPr txBox="1">
            <a:spLocks noGrp="1"/>
          </p:cNvSpPr>
          <p:nvPr>
            <p:ph type="body" idx="1"/>
          </p:nvPr>
        </p:nvSpPr>
        <p:spPr>
          <a:xfrm>
            <a:off x="457200" y="1309352"/>
            <a:ext cx="6548996" cy="3434098"/>
          </a:xfrm>
          <a:prstGeom prst="rect">
            <a:avLst/>
          </a:prstGeom>
          <a:noFill/>
          <a:ln>
            <a:noFill/>
          </a:ln>
        </p:spPr>
        <p:txBody>
          <a:bodyPr spcFirstLastPara="1" wrap="square" lIns="91425" tIns="45700" rIns="91425" bIns="45700" anchor="t" anchorCtr="0">
            <a:normAutofit/>
          </a:bodyPr>
          <a:lstStyle/>
          <a:p>
            <a:pPr marL="227012" lvl="0" indent="-227012" algn="l" rtl="0">
              <a:lnSpc>
                <a:spcPct val="100000"/>
              </a:lnSpc>
              <a:spcBef>
                <a:spcPts val="0"/>
              </a:spcBef>
              <a:spcAft>
                <a:spcPts val="0"/>
              </a:spcAft>
              <a:buClr>
                <a:schemeClr val="accent4"/>
              </a:buClr>
              <a:buSzPts val="2600"/>
              <a:buFont typeface="Arial"/>
              <a:buChar char="•"/>
            </a:pPr>
            <a:r>
              <a:rPr lang="en-US" dirty="0"/>
              <a:t>Go to the </a:t>
            </a:r>
            <a:r>
              <a:rPr lang="en-US" dirty="0" err="1"/>
              <a:t>Wakelet</a:t>
            </a:r>
            <a:r>
              <a:rPr lang="en-US" dirty="0"/>
              <a:t>: </a:t>
            </a:r>
            <a:r>
              <a:rPr lang="en-US" u="sng" dirty="0">
                <a:solidFill>
                  <a:srgbClr val="659298"/>
                </a:solidFill>
                <a:hlinkClick r:id="rId3">
                  <a:extLst>
                    <a:ext uri="{A12FA001-AC4F-418D-AE19-62706E023703}">
                      <ahyp:hlinkClr xmlns:ahyp="http://schemas.microsoft.com/office/drawing/2018/hyperlinkcolor" val="tx"/>
                    </a:ext>
                  </a:extLst>
                </a:hlinkClick>
              </a:rPr>
              <a:t>https://bit.ly/3cfCkH2</a:t>
            </a:r>
            <a:r>
              <a:rPr lang="en-US" u="sng" dirty="0">
                <a:solidFill>
                  <a:srgbClr val="659298"/>
                </a:solidFill>
              </a:rPr>
              <a:t>    </a:t>
            </a:r>
            <a:r>
              <a:rPr lang="en-US" dirty="0">
                <a:solidFill>
                  <a:schemeClr val="tx1"/>
                </a:solidFill>
              </a:rPr>
              <a:t>or use the QR Code.</a:t>
            </a:r>
            <a:endParaRPr dirty="0">
              <a:solidFill>
                <a:schemeClr val="tx1"/>
              </a:solidFill>
            </a:endParaRPr>
          </a:p>
          <a:p>
            <a:pPr marL="227012" lvl="0" indent="-227012" algn="l" rtl="0">
              <a:lnSpc>
                <a:spcPct val="100000"/>
              </a:lnSpc>
              <a:spcBef>
                <a:spcPts val="0"/>
              </a:spcBef>
              <a:spcAft>
                <a:spcPts val="0"/>
              </a:spcAft>
              <a:buSzPts val="2600"/>
              <a:buChar char="•"/>
            </a:pPr>
            <a:r>
              <a:rPr lang="en-US" dirty="0"/>
              <a:t>Take time to view some of the videos that have topics that are most interesting to you.</a:t>
            </a:r>
            <a:endParaRPr dirty="0"/>
          </a:p>
          <a:p>
            <a:pPr marL="227012" lvl="0" indent="-227012" algn="l" rtl="0">
              <a:lnSpc>
                <a:spcPct val="100000"/>
              </a:lnSpc>
              <a:spcBef>
                <a:spcPts val="0"/>
              </a:spcBef>
              <a:spcAft>
                <a:spcPts val="0"/>
              </a:spcAft>
              <a:buSzPts val="2600"/>
              <a:buChar char="•"/>
            </a:pPr>
            <a:r>
              <a:rPr lang="en-US" dirty="0"/>
              <a:t>As you watch the videos, think about the following question:</a:t>
            </a:r>
            <a:endParaRPr dirty="0"/>
          </a:p>
          <a:p>
            <a:pPr marL="914400" lvl="1" indent="-368300" algn="l" rtl="0">
              <a:lnSpc>
                <a:spcPct val="100000"/>
              </a:lnSpc>
              <a:spcBef>
                <a:spcPts val="0"/>
              </a:spcBef>
              <a:spcAft>
                <a:spcPts val="0"/>
              </a:spcAft>
              <a:buSzPts val="2200"/>
              <a:buFont typeface="Wingdings" panose="05000000000000000000" pitchFamily="2" charset="2"/>
              <a:buChar char="§"/>
            </a:pPr>
            <a:r>
              <a:rPr lang="en-US" sz="2200" dirty="0"/>
              <a:t>Which videos are most interesting to you? Why?</a:t>
            </a:r>
            <a:endParaRPr sz="2200" dirty="0"/>
          </a:p>
          <a:p>
            <a:pPr marL="1645836" lvl="7" indent="-60951" algn="l" rtl="0">
              <a:lnSpc>
                <a:spcPct val="100000"/>
              </a:lnSpc>
              <a:spcBef>
                <a:spcPts val="240"/>
              </a:spcBef>
              <a:spcAft>
                <a:spcPts val="0"/>
              </a:spcAft>
              <a:buSzPts val="1200"/>
              <a:buFont typeface="Calibri"/>
              <a:buNone/>
            </a:pPr>
            <a:endParaRPr dirty="0"/>
          </a:p>
        </p:txBody>
      </p:sp>
      <p:sp>
        <p:nvSpPr>
          <p:cNvPr id="205" name="Google Shape;205;p4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Youtube Content Creator Gallery</a:t>
            </a:r>
            <a:endParaRPr/>
          </a:p>
        </p:txBody>
      </p:sp>
      <p:pic>
        <p:nvPicPr>
          <p:cNvPr id="2" name="Picture 1">
            <a:extLst>
              <a:ext uri="{FF2B5EF4-FFF2-40B4-BE49-F238E27FC236}">
                <a16:creationId xmlns:a16="http://schemas.microsoft.com/office/drawing/2014/main" id="{48594F45-8EF5-AB2D-D558-CAF6A506E303}"/>
              </a:ext>
            </a:extLst>
          </p:cNvPr>
          <p:cNvPicPr>
            <a:picLocks noChangeAspect="1"/>
          </p:cNvPicPr>
          <p:nvPr/>
        </p:nvPicPr>
        <p:blipFill>
          <a:blip r:embed="rId4"/>
          <a:stretch>
            <a:fillRect/>
          </a:stretch>
        </p:blipFill>
        <p:spPr>
          <a:xfrm>
            <a:off x="6801244" y="936684"/>
            <a:ext cx="1674692" cy="1674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Magnetic Statements</a:t>
            </a:r>
            <a:endParaRPr/>
          </a:p>
        </p:txBody>
      </p:sp>
      <p:sp>
        <p:nvSpPr>
          <p:cNvPr id="212" name="Google Shape;212;p48"/>
          <p:cNvSpPr txBox="1">
            <a:spLocks noGrp="1"/>
          </p:cNvSpPr>
          <p:nvPr>
            <p:ph type="body" idx="1"/>
          </p:nvPr>
        </p:nvSpPr>
        <p:spPr>
          <a:xfrm>
            <a:off x="457200" y="1305059"/>
            <a:ext cx="5149018" cy="3506577"/>
          </a:xfrm>
          <a:prstGeom prst="rect">
            <a:avLst/>
          </a:prstGeom>
          <a:noFill/>
          <a:ln>
            <a:noFill/>
          </a:ln>
        </p:spPr>
        <p:txBody>
          <a:bodyPr spcFirstLastPara="1" wrap="square" lIns="91400" tIns="91400" rIns="91400" bIns="91400" anchor="t" anchorCtr="0">
            <a:normAutofit lnSpcReduction="10000"/>
          </a:bodyPr>
          <a:lstStyle/>
          <a:p>
            <a:pPr marL="0" lvl="0" indent="0" algn="l" rtl="0">
              <a:spcBef>
                <a:spcPts val="0"/>
              </a:spcBef>
              <a:spcAft>
                <a:spcPts val="0"/>
              </a:spcAft>
              <a:buNone/>
            </a:pPr>
            <a:r>
              <a:rPr lang="en-US" dirty="0"/>
              <a:t>As we go through the next few slides, complete the following:</a:t>
            </a:r>
            <a:endParaRPr dirty="0"/>
          </a:p>
          <a:p>
            <a:pPr marL="457200" lvl="0" indent="-393700" algn="l" rtl="0">
              <a:lnSpc>
                <a:spcPct val="115000"/>
              </a:lnSpc>
              <a:spcBef>
                <a:spcPts val="0"/>
              </a:spcBef>
              <a:spcAft>
                <a:spcPts val="0"/>
              </a:spcAft>
              <a:buSzPts val="2600"/>
              <a:buChar char="•"/>
            </a:pPr>
            <a:r>
              <a:rPr lang="en-US" dirty="0"/>
              <a:t>Move to the side of the room that either attracts or repels you. </a:t>
            </a:r>
            <a:endParaRPr dirty="0"/>
          </a:p>
          <a:p>
            <a:pPr marL="457200" lvl="0" indent="-393700" algn="l" rtl="0">
              <a:lnSpc>
                <a:spcPct val="115000"/>
              </a:lnSpc>
              <a:spcBef>
                <a:spcPts val="0"/>
              </a:spcBef>
              <a:spcAft>
                <a:spcPts val="0"/>
              </a:spcAft>
              <a:buSzPts val="2600"/>
              <a:buChar char="•"/>
            </a:pPr>
            <a:r>
              <a:rPr lang="en-US" dirty="0"/>
              <a:t>Discuss your choice with the other students in your group.</a:t>
            </a:r>
            <a:endParaRPr dirty="0"/>
          </a:p>
          <a:p>
            <a:pPr marL="457200" lvl="0" indent="-393700" algn="l" rtl="0">
              <a:lnSpc>
                <a:spcPct val="115000"/>
              </a:lnSpc>
              <a:spcBef>
                <a:spcPts val="0"/>
              </a:spcBef>
              <a:spcAft>
                <a:spcPts val="0"/>
              </a:spcAft>
              <a:buSzPts val="2600"/>
              <a:buChar char="•"/>
            </a:pPr>
            <a:r>
              <a:rPr lang="en-US" dirty="0"/>
              <a:t>Share why your group was attracted to the statement.</a:t>
            </a:r>
            <a:endParaRPr dirty="0"/>
          </a:p>
        </p:txBody>
      </p:sp>
      <p:pic>
        <p:nvPicPr>
          <p:cNvPr id="213" name="Google Shape;213;p48"/>
          <p:cNvPicPr preferRelativeResize="0"/>
          <p:nvPr/>
        </p:nvPicPr>
        <p:blipFill>
          <a:blip r:embed="rId3">
            <a:alphaModFix/>
          </a:blip>
          <a:stretch>
            <a:fillRect/>
          </a:stretch>
        </p:blipFill>
        <p:spPr>
          <a:xfrm>
            <a:off x="5880075" y="1305049"/>
            <a:ext cx="2348525" cy="2348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D8AFDA-6468-4041-85EA-E9B839F719BB}">
  <ds:schemaRefs>
    <ds:schemaRef ds:uri="http://schemas.microsoft.com/sharepoint/v3/contenttype/forms"/>
  </ds:schemaRefs>
</ds:datastoreItem>
</file>

<file path=customXml/itemProps2.xml><?xml version="1.0" encoding="utf-8"?>
<ds:datastoreItem xmlns:ds="http://schemas.openxmlformats.org/officeDocument/2006/customXml" ds:itemID="{11B0F12D-6B3E-4B3C-8D85-3FAC5E1C3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190F14-1C02-4F0A-8D51-83E9277F30E9}">
  <ds:schemaRefs>
    <ds:schemaRef ds:uri="http://purl.org/dc/dcmitype/"/>
    <ds:schemaRef ds:uri="http://schemas.microsoft.com/office/2006/metadata/properties"/>
    <ds:schemaRef ds:uri="d06b737b-b789-4524-96b5-d3d460658ae2"/>
    <ds:schemaRef ds:uri="http://www.w3.org/XML/1998/namespace"/>
    <ds:schemaRef ds:uri="http://schemas.openxmlformats.org/package/2006/metadata/core-properties"/>
    <ds:schemaRef ds:uri="966e68ee-ec3c-4f12-bd4f-fedbbec8de0b"/>
    <ds:schemaRef ds:uri="http://schemas.microsoft.com/office/2006/documentManagement/types"/>
    <ds:schemaRef ds:uri="http://purl.org/dc/term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211</TotalTime>
  <Words>1353</Words>
  <Application>Microsoft Office PowerPoint</Application>
  <PresentationFormat>On-screen Show (16:9)</PresentationFormat>
  <Paragraphs>105</Paragraphs>
  <Slides>22</Slides>
  <Notes>22</Notes>
  <HiddenSlides>2</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Noto Sans Symbols</vt:lpstr>
      <vt:lpstr>Times New Roman</vt:lpstr>
      <vt:lpstr>Wingdings</vt:lpstr>
      <vt:lpstr>LEARN theme</vt:lpstr>
      <vt:lpstr>LEARN theme</vt:lpstr>
      <vt:lpstr>LEARN theme</vt:lpstr>
      <vt:lpstr>PowerPoint Presentation</vt:lpstr>
      <vt:lpstr>What are you watching?</vt:lpstr>
      <vt:lpstr>Quick Write</vt:lpstr>
      <vt:lpstr>Elevator Speech</vt:lpstr>
      <vt:lpstr>“Kind of like an Octopus”</vt:lpstr>
      <vt:lpstr>Essential Questions</vt:lpstr>
      <vt:lpstr>Lesson Objective</vt:lpstr>
      <vt:lpstr>Youtube Content Creator Gallery</vt:lpstr>
      <vt:lpstr>Magnetic Statements</vt:lpstr>
      <vt:lpstr>I prefer content creators who are:</vt:lpstr>
      <vt:lpstr>I prefer content creators who are:</vt:lpstr>
      <vt:lpstr>I prefer content creators who are:</vt:lpstr>
      <vt:lpstr>I prefer content creators who are:</vt:lpstr>
      <vt:lpstr>I prefer content creators who are:</vt:lpstr>
      <vt:lpstr>YouTube Content Creator</vt:lpstr>
      <vt:lpstr>On being a Youtuber/Content Creator</vt:lpstr>
      <vt:lpstr>POMS</vt:lpstr>
      <vt:lpstr>“…kind of like an octopus”</vt:lpstr>
      <vt:lpstr>CUS and Discuss</vt:lpstr>
      <vt:lpstr>Create your own content!</vt:lpstr>
      <vt:lpstr>Using Clipchamp</vt:lpstr>
      <vt:lpstr>Grab the Popcorn!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lastModifiedBy>McLeod Porter, Delma</cp:lastModifiedBy>
  <cp:revision>5</cp:revision>
  <dcterms:modified xsi:type="dcterms:W3CDTF">2022-11-15T16:10:47Z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