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9"/>
    <p:restoredTop sz="94696"/>
  </p:normalViewPr>
  <p:slideViewPr>
    <p:cSldViewPr snapToGrid="0">
      <p:cViewPr varScale="1">
        <p:scale>
          <a:sx n="201" d="100"/>
          <a:sy n="201" d="100"/>
        </p:scale>
        <p:origin x="16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vegetables-fruits-food-artichoke-155616/" TargetMode="External"/><Relationship Id="rId3" Type="http://schemas.openxmlformats.org/officeDocument/2006/relationships/hyperlink" Target="https://pixabay.com/illustrations/teacher-apple-school-elementary-1202735/" TargetMode="External"/><Relationship Id="rId7" Type="http://schemas.openxmlformats.org/officeDocument/2006/relationships/hyperlink" Target="https://pixabay.com/vectors/aubergine-egg-plant-food-greens-129873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donut-snack-dessert-sweet-sugary-5985274/" TargetMode="External"/><Relationship Id="rId5" Type="http://schemas.openxmlformats.org/officeDocument/2006/relationships/hyperlink" Target="https://pixabay.com/vectors/cookie-dessert-snack-biscuits-6035822/" TargetMode="External"/><Relationship Id="rId4" Type="http://schemas.openxmlformats.org/officeDocument/2006/relationships/hyperlink" Target="https://pixabay.com/vectors/banana-bunch-fruit-food-bananas-25339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69423791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69423791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6942379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6942379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69423791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569423791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69423791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569423791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69423791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69423791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69423791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569423791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69423791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69423791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3fdc07e7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3fdc07e7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931c249a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6931c249a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6931c249a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6931c249a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03b8b765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03b8b765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3fdc07e7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53fdc07e7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3fdc07e7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3fdc07e7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3fdc07e7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3fdc07e7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6931c249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6931c249a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53fdc07e7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53fdc07e7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Frayer Model. Strategies. https://learn.k20center.ou.edu/strategy/126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3fdc07e7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53fdc07e7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How am I feeling? What am I thinking. Strategies. https://learn.k20center.ou.edu/strategy/187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5ec23f50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5ec23f50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Quick Write. Strategies. https://learn.k20center.ou.edu/strategy/1127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03b8b765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03b8b765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359e9bf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Honeycomb harvest. Strategies. https://learn.k20center.ou.edu/strategy/61</a:t>
            </a:r>
            <a:endParaRPr dirty="0"/>
          </a:p>
        </p:txBody>
      </p:sp>
      <p:sp>
        <p:nvSpPr>
          <p:cNvPr id="113" name="Google Shape;113;g15359e9b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359e9b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359e9b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https://pixabay.com/illustrations/teacher-apple-school-elementary-1202735/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https://pixabay.com/vectors/banana-bunch-fruit-food-bananas-25339/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https://pixabay.com/vectors/cookie-dessert-snack-biscuits-6035822/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https://pixabay.com/vectors/donut-snack-dessert-sweet-sugary-5985274/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https://pixabay.com/vectors/aubergine-egg-plant-food-greens-1298730/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https://pixabay.com/vectors/vegetables-fruits-food-artichoke-155616/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59e9bf3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359e9bf3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3fdc07e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53fdc07e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6942379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6942379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69423791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69423791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2">
  <p:cSld name="Strategy v1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4" name="Google Shape;84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3">
  <p:cSld name="Strategy v1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644650" y="474200"/>
            <a:ext cx="74688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Things are Lit at Thornfield!</a:t>
            </a:r>
            <a:endParaRPr dirty="0"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644651" y="1866900"/>
            <a:ext cx="47151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Jane Eyre</a:t>
            </a:r>
            <a:endParaRPr dirty="0"/>
          </a:p>
        </p:txBody>
      </p:sp>
      <p:grpSp>
        <p:nvGrpSpPr>
          <p:cNvPr id="96" name="Google Shape;96;p22"/>
          <p:cNvGrpSpPr/>
          <p:nvPr/>
        </p:nvGrpSpPr>
        <p:grpSpPr>
          <a:xfrm>
            <a:off x="4713506" y="2114546"/>
            <a:ext cx="2587800" cy="2635175"/>
            <a:chOff x="7629625" y="298775"/>
            <a:chExt cx="1215900" cy="1257300"/>
          </a:xfrm>
        </p:grpSpPr>
        <p:sp>
          <p:nvSpPr>
            <p:cNvPr id="97" name="Google Shape;97;p22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22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Whip</a:t>
            </a:r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Hair tossing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Car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Something Indiana Jones carries with him.</a:t>
            </a:r>
            <a:endParaRPr dirty="0"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950" y="1583873"/>
            <a:ext cx="3642102" cy="19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Cheese</a:t>
            </a:r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231" y="1843615"/>
            <a:ext cx="3361500" cy="191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Cheese</a:t>
            </a:r>
            <a:endParaRPr dirty="0"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Food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Smile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Mad</a:t>
            </a:r>
            <a:endParaRPr dirty="0"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421" y="1493621"/>
            <a:ext cx="3361500" cy="191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Salty</a:t>
            </a:r>
            <a:endParaRPr dirty="0"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1989516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Salty</a:t>
            </a:r>
            <a:endParaRPr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Taste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Vulgar language</a:t>
            </a:r>
            <a:endParaRPr dirty="0"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1989516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Ghost</a:t>
            </a:r>
            <a:endParaRPr dirty="0"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</p:txBody>
      </p:sp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8522"/>
            <a:ext cx="3196859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Ghost</a:t>
            </a:r>
            <a:endParaRPr dirty="0"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Disappear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Not respond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Casper the Friendly</a:t>
            </a:r>
            <a:endParaRPr dirty="0"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8522"/>
            <a:ext cx="3196859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Unknown Vocabulary </a:t>
            </a:r>
            <a:endParaRPr dirty="0"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dirty="0"/>
              <a:t>What do you think the term on your paper means?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dirty="0"/>
              <a:t>Write down your best guess at a definition in the space provided on your paper.</a:t>
            </a:r>
            <a:endParaRPr dirty="0"/>
          </a:p>
        </p:txBody>
      </p:sp>
      <p:grpSp>
        <p:nvGrpSpPr>
          <p:cNvPr id="278" name="Google Shape;278;p38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279" name="Google Shape;279;p38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38"/>
            <p:cNvPicPr preferRelativeResize="0"/>
            <p:nvPr/>
          </p:nvPicPr>
          <p:blipFill rotWithShape="1">
            <a:blip r:embed="rId3">
              <a:alphaModFix/>
            </a:blip>
            <a:srcRect l="15184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Unknown Vocabulary </a:t>
            </a:r>
            <a:endParaRPr dirty="0"/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excerpt from </a:t>
            </a:r>
            <a:r>
              <a:rPr lang="en" u="sng" dirty="0"/>
              <a:t>Jane Eyre </a:t>
            </a:r>
            <a:r>
              <a:rPr lang="en" dirty="0"/>
              <a:t>by Charlotte Brontë.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Find where the term is used in a sentence: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What do you think the term means now?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What context clues help you understand the meaning of the term?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Update your definition if necessary.</a:t>
            </a:r>
            <a:endParaRPr dirty="0"/>
          </a:p>
        </p:txBody>
      </p:sp>
      <p:grpSp>
        <p:nvGrpSpPr>
          <p:cNvPr id="287" name="Google Shape;287;p39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288" name="Google Shape;288;p39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9" name="Google Shape;289;p39"/>
            <p:cNvPicPr preferRelativeResize="0"/>
            <p:nvPr/>
          </p:nvPicPr>
          <p:blipFill rotWithShape="1">
            <a:blip r:embed="rId3">
              <a:alphaModFix/>
            </a:blip>
            <a:srcRect l="15184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Unknown Vocabulary </a:t>
            </a:r>
            <a:endParaRPr dirty="0"/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937294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pages from the graphic novel.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the scene where your term is portrayed visually: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What do you think the term means now?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What context clues help you understand the meaning of the term?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Update your definition if necessary.</a:t>
            </a:r>
            <a:endParaRPr dirty="0"/>
          </a:p>
        </p:txBody>
      </p:sp>
      <p:grpSp>
        <p:nvGrpSpPr>
          <p:cNvPr id="296" name="Google Shape;296;p40"/>
          <p:cNvGrpSpPr/>
          <p:nvPr/>
        </p:nvGrpSpPr>
        <p:grpSpPr>
          <a:xfrm>
            <a:off x="7172096" y="451167"/>
            <a:ext cx="1490450" cy="1539187"/>
            <a:chOff x="7629625" y="298775"/>
            <a:chExt cx="1215900" cy="1257300"/>
          </a:xfrm>
        </p:grpSpPr>
        <p:sp>
          <p:nvSpPr>
            <p:cNvPr id="297" name="Google Shape;297;p40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8" name="Google Shape;298;p40"/>
            <p:cNvPicPr preferRelativeResize="0"/>
            <p:nvPr/>
          </p:nvPicPr>
          <p:blipFill rotWithShape="1">
            <a:blip r:embed="rId3">
              <a:alphaModFix/>
            </a:blip>
            <a:srcRect l="15184" r="15191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8346948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 context clues, connotation, denotation, and different takes on a text help you clarify the meaning of words?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457199" y="1309352"/>
            <a:ext cx="7690420" cy="23167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Context clues are hints found within a sentence, paragraph, or passage that a reader can use to understand the meanings of new or unfamiliar words.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 Clues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The literal or primary meaning of a word, in contrast to the feelings or ideas that the word suggests.</a:t>
            </a:r>
            <a:endParaRPr dirty="0"/>
          </a:p>
        </p:txBody>
      </p:sp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Denotation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An idea or feeling that a word invokes in addition to its literal or primary meaning.</a:t>
            </a:r>
            <a:endParaRPr dirty="0"/>
          </a:p>
        </p:txBody>
      </p:sp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Connotation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Known Vocabulary </a:t>
            </a:r>
            <a:endParaRPr dirty="0"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Look up the definition of your term in a dictionary.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is this definition similar to or different from what you thought it would be?</a:t>
            </a:r>
            <a:endParaRPr dirty="0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5870406" y="1254158"/>
            <a:ext cx="2587800" cy="2635175"/>
            <a:chOff x="7629625" y="298775"/>
            <a:chExt cx="1215900" cy="1257300"/>
          </a:xfrm>
        </p:grpSpPr>
        <p:sp>
          <p:nvSpPr>
            <p:cNvPr id="324" name="Google Shape;324;p44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5" name="Google Shape;325;p44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Frayer Model</a:t>
            </a:r>
            <a:endParaRPr dirty="0"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On your chart paper include: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Your term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definition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new example of your term used in a sentence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Examples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Non-examples</a:t>
            </a:r>
            <a:endParaRPr dirty="0"/>
          </a:p>
        </p:txBody>
      </p:sp>
      <p:grpSp>
        <p:nvGrpSpPr>
          <p:cNvPr id="332" name="Google Shape;332;p45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333" name="Google Shape;333;p45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4" name="Google Shape;334;p45"/>
            <p:cNvPicPr preferRelativeResize="0"/>
            <p:nvPr/>
          </p:nvPicPr>
          <p:blipFill rotWithShape="1">
            <a:blip r:embed="rId3">
              <a:alphaModFix/>
            </a:blip>
            <a:srcRect l="18935" r="18941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am I Feeling? What am I Thinking?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401266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Review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What is the meaning of your vocabulary word?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How is the word used in the original text?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How is the word visually represented in the graphic novel?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feelings does this word conjure?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Place those feelings on sticky notes around your chart paper.</a:t>
            </a:r>
            <a:endParaRPr dirty="0"/>
          </a:p>
        </p:txBody>
      </p:sp>
      <p:grpSp>
        <p:nvGrpSpPr>
          <p:cNvPr id="341" name="Google Shape;341;p46"/>
          <p:cNvGrpSpPr/>
          <p:nvPr/>
        </p:nvGrpSpPr>
        <p:grpSpPr>
          <a:xfrm>
            <a:off x="6167846" y="1802092"/>
            <a:ext cx="1490400" cy="1539300"/>
            <a:chOff x="7172096" y="451167"/>
            <a:chExt cx="1490400" cy="1539300"/>
          </a:xfrm>
        </p:grpSpPr>
        <p:sp>
          <p:nvSpPr>
            <p:cNvPr id="342" name="Google Shape;342;p46"/>
            <p:cNvSpPr/>
            <p:nvPr/>
          </p:nvSpPr>
          <p:spPr>
            <a:xfrm>
              <a:off x="7172096" y="451167"/>
              <a:ext cx="1490400" cy="1539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3" name="Google Shape;343;p46"/>
            <p:cNvPicPr preferRelativeResize="0"/>
            <p:nvPr/>
          </p:nvPicPr>
          <p:blipFill rotWithShape="1">
            <a:blip r:embed="rId3">
              <a:alphaModFix/>
            </a:blip>
            <a:srcRect l="2070" r="2070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Quick Write</a:t>
            </a:r>
            <a:endParaRPr dirty="0"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714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Respond to the following question in 2-3 sentences: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do context clues, connotation, denotation, and different interpretations of  a text help clarify the meanings of words?</a:t>
            </a:r>
            <a:endParaRPr dirty="0"/>
          </a:p>
        </p:txBody>
      </p:sp>
      <p:grpSp>
        <p:nvGrpSpPr>
          <p:cNvPr id="350" name="Google Shape;350;p47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351" name="Google Shape;351;p47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2" name="Google Shape;352;p47"/>
            <p:cNvPicPr preferRelativeResize="0"/>
            <p:nvPr/>
          </p:nvPicPr>
          <p:blipFill rotWithShape="1">
            <a:blip r:embed="rId3">
              <a:alphaModFix/>
            </a:blip>
            <a:srcRect l="2070" r="2070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540442" y="612332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40442" y="1634132"/>
            <a:ext cx="7772400" cy="2010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Determine the meanings of words from the text using context clues,  connotation, and denotation.</a:t>
            </a:r>
            <a:endParaRPr dirty="0"/>
          </a:p>
          <a:p>
            <a:r>
              <a:rPr lang="en" dirty="0"/>
              <a:t>Analyze the techniques used in classical literature compared to comic book writing to determine how they contribute to meaning of the vocabulary words.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Honeycomb Harvest</a:t>
            </a:r>
            <a:endParaRPr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1032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hexagon has one of the following on it: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Word 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Image 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Synonyms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With your group, organize these into groups to determine their relationships and how they all connect with each other</a:t>
            </a:r>
            <a:endParaRPr dirty="0"/>
          </a:p>
        </p:txBody>
      </p:sp>
      <p:grpSp>
        <p:nvGrpSpPr>
          <p:cNvPr id="117" name="Google Shape;117;p25"/>
          <p:cNvGrpSpPr/>
          <p:nvPr/>
        </p:nvGrpSpPr>
        <p:grpSpPr>
          <a:xfrm>
            <a:off x="7172096" y="451167"/>
            <a:ext cx="1490450" cy="1539187"/>
            <a:chOff x="7172096" y="451167"/>
            <a:chExt cx="1490450" cy="1539187"/>
          </a:xfrm>
        </p:grpSpPr>
        <p:sp>
          <p:nvSpPr>
            <p:cNvPr id="118" name="Google Shape;118;p25"/>
            <p:cNvSpPr/>
            <p:nvPr/>
          </p:nvSpPr>
          <p:spPr>
            <a:xfrm>
              <a:off x="7172096" y="451167"/>
              <a:ext cx="1490450" cy="1539187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5"/>
            <p:cNvPicPr preferRelativeResize="0"/>
            <p:nvPr/>
          </p:nvPicPr>
          <p:blipFill rotWithShape="1">
            <a:blip r:embed="rId3">
              <a:alphaModFix/>
            </a:blip>
            <a:srcRect l="553" r="543"/>
            <a:stretch/>
          </p:blipFill>
          <p:spPr>
            <a:xfrm>
              <a:off x="7246231" y="510782"/>
              <a:ext cx="1353000" cy="14115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Honeycomb Harvest</a:t>
            </a:r>
            <a:endParaRPr dirty="0"/>
          </a:p>
        </p:txBody>
      </p:sp>
      <p:sp>
        <p:nvSpPr>
          <p:cNvPr id="125" name="Google Shape;125;p26"/>
          <p:cNvSpPr/>
          <p:nvPr/>
        </p:nvSpPr>
        <p:spPr>
          <a:xfrm>
            <a:off x="59266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2609309" y="18070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8318546" y="25717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apple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26"/>
          <p:cNvGrpSpPr/>
          <p:nvPr/>
        </p:nvGrpSpPr>
        <p:grpSpPr>
          <a:xfrm>
            <a:off x="5143096" y="2189399"/>
            <a:ext cx="783600" cy="764700"/>
            <a:chOff x="4371571" y="2189399"/>
            <a:chExt cx="783600" cy="764700"/>
          </a:xfrm>
        </p:grpSpPr>
        <p:sp>
          <p:nvSpPr>
            <p:cNvPr id="129" name="Google Shape;129;p26"/>
            <p:cNvSpPr/>
            <p:nvPr/>
          </p:nvSpPr>
          <p:spPr>
            <a:xfrm>
              <a:off x="4371571" y="2189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5109" y="2313478"/>
              <a:ext cx="516523" cy="516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26"/>
          <p:cNvSpPr/>
          <p:nvPr/>
        </p:nvSpPr>
        <p:spPr>
          <a:xfrm>
            <a:off x="1325996" y="1826211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6730821" y="18070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4991196" y="369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banana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26"/>
          <p:cNvGrpSpPr/>
          <p:nvPr/>
        </p:nvGrpSpPr>
        <p:grpSpPr>
          <a:xfrm>
            <a:off x="8249121" y="1603636"/>
            <a:ext cx="783600" cy="764700"/>
            <a:chOff x="7127871" y="2876399"/>
            <a:chExt cx="783600" cy="764700"/>
          </a:xfrm>
        </p:grpSpPr>
        <p:sp>
          <p:nvSpPr>
            <p:cNvPr id="135" name="Google Shape;135;p26"/>
            <p:cNvSpPr/>
            <p:nvPr/>
          </p:nvSpPr>
          <p:spPr>
            <a:xfrm>
              <a:off x="7127871" y="2876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48163" y="3022450"/>
              <a:ext cx="543024" cy="47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6"/>
          <p:cNvSpPr/>
          <p:nvPr/>
        </p:nvSpPr>
        <p:spPr>
          <a:xfrm>
            <a:off x="4129696" y="29540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2862471" y="264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2537321" y="39291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cookie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6"/>
          <p:cNvGrpSpPr/>
          <p:nvPr/>
        </p:nvGrpSpPr>
        <p:grpSpPr>
          <a:xfrm>
            <a:off x="791871" y="2773086"/>
            <a:ext cx="783600" cy="764700"/>
            <a:chOff x="5852696" y="3164424"/>
            <a:chExt cx="783600" cy="764700"/>
          </a:xfrm>
        </p:grpSpPr>
        <p:sp>
          <p:nvSpPr>
            <p:cNvPr id="141" name="Google Shape;141;p26"/>
            <p:cNvSpPr/>
            <p:nvPr/>
          </p:nvSpPr>
          <p:spPr>
            <a:xfrm>
              <a:off x="5852696" y="31644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21439" y="3301192"/>
              <a:ext cx="646125" cy="491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26"/>
          <p:cNvSpPr/>
          <p:nvPr/>
        </p:nvSpPr>
        <p:spPr>
          <a:xfrm>
            <a:off x="4162334" y="19212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5843509" y="15097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13259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donut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26"/>
          <p:cNvGrpSpPr/>
          <p:nvPr/>
        </p:nvGrpSpPr>
        <p:grpSpPr>
          <a:xfrm>
            <a:off x="6971496" y="3832249"/>
            <a:ext cx="783600" cy="764700"/>
            <a:chOff x="6971496" y="3832249"/>
            <a:chExt cx="783600" cy="764700"/>
          </a:xfrm>
        </p:grpSpPr>
        <p:sp>
          <p:nvSpPr>
            <p:cNvPr id="147" name="Google Shape;147;p26"/>
            <p:cNvSpPr/>
            <p:nvPr/>
          </p:nvSpPr>
          <p:spPr>
            <a:xfrm>
              <a:off x="6971496" y="38322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09347" y="4055685"/>
              <a:ext cx="507901" cy="317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6"/>
          <p:cNvSpPr/>
          <p:nvPr/>
        </p:nvSpPr>
        <p:spPr>
          <a:xfrm>
            <a:off x="114671" y="39323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7514421" y="10423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852696" y="31676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Egg-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plant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6"/>
          <p:cNvGrpSpPr/>
          <p:nvPr/>
        </p:nvGrpSpPr>
        <p:grpSpPr>
          <a:xfrm>
            <a:off x="288421" y="1374549"/>
            <a:ext cx="783600" cy="764700"/>
            <a:chOff x="8090296" y="3929124"/>
            <a:chExt cx="783600" cy="764700"/>
          </a:xfrm>
        </p:grpSpPr>
        <p:sp>
          <p:nvSpPr>
            <p:cNvPr id="153" name="Google Shape;153;p26"/>
            <p:cNvSpPr/>
            <p:nvPr/>
          </p:nvSpPr>
          <p:spPr>
            <a:xfrm>
              <a:off x="8090296" y="3929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51466" y="4076626"/>
              <a:ext cx="461250" cy="46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6"/>
          <p:cNvSpPr/>
          <p:nvPr/>
        </p:nvSpPr>
        <p:spPr>
          <a:xfrm>
            <a:off x="7085634" y="28196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1827171" y="2868086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509621" y="14246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26"/>
          <p:cNvGrpSpPr/>
          <p:nvPr/>
        </p:nvGrpSpPr>
        <p:grpSpPr>
          <a:xfrm>
            <a:off x="3788396" y="3932374"/>
            <a:ext cx="783600" cy="764700"/>
            <a:chOff x="3788396" y="3932374"/>
            <a:chExt cx="783600" cy="764700"/>
          </a:xfrm>
        </p:grpSpPr>
        <p:sp>
          <p:nvSpPr>
            <p:cNvPr id="159" name="Google Shape;159;p26"/>
            <p:cNvSpPr/>
            <p:nvPr/>
          </p:nvSpPr>
          <p:spPr>
            <a:xfrm>
              <a:off x="3788396" y="39323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7474" y="4098876"/>
              <a:ext cx="577174" cy="425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7"/>
          <p:cNvGrpSpPr/>
          <p:nvPr/>
        </p:nvGrpSpPr>
        <p:grpSpPr>
          <a:xfrm>
            <a:off x="1491621" y="478974"/>
            <a:ext cx="6134513" cy="4205850"/>
            <a:chOff x="1567821" y="783774"/>
            <a:chExt cx="6134513" cy="4205850"/>
          </a:xfrm>
        </p:grpSpPr>
        <p:sp>
          <p:nvSpPr>
            <p:cNvPr id="166" name="Google Shape;166;p27"/>
            <p:cNvSpPr/>
            <p:nvPr/>
          </p:nvSpPr>
          <p:spPr>
            <a:xfrm>
              <a:off x="2184696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2183846" y="19308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156782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apple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27"/>
            <p:cNvGrpSpPr/>
            <p:nvPr/>
          </p:nvGrpSpPr>
          <p:grpSpPr>
            <a:xfrm>
              <a:off x="2779396" y="2324049"/>
              <a:ext cx="783600" cy="764700"/>
              <a:chOff x="4371571" y="2189399"/>
              <a:chExt cx="783600" cy="76470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4371571" y="2189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1" name="Google Shape;171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05109" y="2313478"/>
                <a:ext cx="516523" cy="5165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2" name="Google Shape;172;p27"/>
            <p:cNvSpPr/>
            <p:nvPr/>
          </p:nvSpPr>
          <p:spPr>
            <a:xfrm>
              <a:off x="2779396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37702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397121" y="34602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banana</a:t>
              </a: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" name="Google Shape;175;p27"/>
            <p:cNvGrpSpPr/>
            <p:nvPr/>
          </p:nvGrpSpPr>
          <p:grpSpPr>
            <a:xfrm>
              <a:off x="3397121" y="2695524"/>
              <a:ext cx="783600" cy="764700"/>
              <a:chOff x="7127871" y="2876399"/>
              <a:chExt cx="783600" cy="764700"/>
            </a:xfrm>
          </p:grpSpPr>
          <p:sp>
            <p:nvSpPr>
              <p:cNvPr id="176" name="Google Shape;176;p27"/>
              <p:cNvSpPr/>
              <p:nvPr/>
            </p:nvSpPr>
            <p:spPr>
              <a:xfrm>
                <a:off x="7127871" y="2876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7" name="Google Shape;177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248163" y="3022450"/>
                <a:ext cx="543024" cy="472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8" name="Google Shape;178;p27"/>
            <p:cNvSpPr/>
            <p:nvPr/>
          </p:nvSpPr>
          <p:spPr>
            <a:xfrm>
              <a:off x="3377034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97387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973421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Egg-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plant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27"/>
            <p:cNvGrpSpPr/>
            <p:nvPr/>
          </p:nvGrpSpPr>
          <p:grpSpPr>
            <a:xfrm>
              <a:off x="3973434" y="2324049"/>
              <a:ext cx="783600" cy="764700"/>
              <a:chOff x="8090296" y="3929124"/>
              <a:chExt cx="783600" cy="764700"/>
            </a:xfrm>
          </p:grpSpPr>
          <p:sp>
            <p:nvSpPr>
              <p:cNvPr id="182" name="Google Shape;182;p27"/>
              <p:cNvSpPr/>
              <p:nvPr/>
            </p:nvSpPr>
            <p:spPr>
              <a:xfrm>
                <a:off x="8090296" y="39291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3" name="Google Shape;183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251466" y="4076626"/>
                <a:ext cx="461250" cy="469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4" name="Google Shape;184;p27"/>
            <p:cNvSpPr/>
            <p:nvPr/>
          </p:nvSpPr>
          <p:spPr>
            <a:xfrm>
              <a:off x="5174109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569384" y="3460236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937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food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5157946" y="15484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785109" y="1173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157959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cookie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27"/>
            <p:cNvGrpSpPr/>
            <p:nvPr/>
          </p:nvGrpSpPr>
          <p:grpSpPr>
            <a:xfrm>
              <a:off x="5157934" y="2313186"/>
              <a:ext cx="783600" cy="764700"/>
              <a:chOff x="5852696" y="3164424"/>
              <a:chExt cx="783600" cy="764700"/>
            </a:xfrm>
          </p:grpSpPr>
          <p:sp>
            <p:nvSpPr>
              <p:cNvPr id="191" name="Google Shape;191;p27"/>
              <p:cNvSpPr/>
              <p:nvPr/>
            </p:nvSpPr>
            <p:spPr>
              <a:xfrm>
                <a:off x="5852696" y="31644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2" name="Google Shape;192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921439" y="3301192"/>
                <a:ext cx="646125" cy="491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3" name="Google Shape;193;p27"/>
            <p:cNvSpPr/>
            <p:nvPr/>
          </p:nvSpPr>
          <p:spPr>
            <a:xfrm>
              <a:off x="6918734" y="2695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6359359" y="3088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6359359" y="2307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donut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7"/>
            <p:cNvGrpSpPr/>
            <p:nvPr/>
          </p:nvGrpSpPr>
          <p:grpSpPr>
            <a:xfrm>
              <a:off x="5783446" y="2695524"/>
              <a:ext cx="783600" cy="764700"/>
              <a:chOff x="7596996" y="3474324"/>
              <a:chExt cx="783600" cy="764700"/>
            </a:xfrm>
          </p:grpSpPr>
          <p:sp>
            <p:nvSpPr>
              <p:cNvPr id="197" name="Google Shape;197;p27"/>
              <p:cNvSpPr/>
              <p:nvPr/>
            </p:nvSpPr>
            <p:spPr>
              <a:xfrm>
                <a:off x="7596996" y="34743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8" name="Google Shape;198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734847" y="3697760"/>
                <a:ext cx="507901" cy="317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9" name="Google Shape;199;p27"/>
            <p:cNvGrpSpPr/>
            <p:nvPr/>
          </p:nvGrpSpPr>
          <p:grpSpPr>
            <a:xfrm>
              <a:off x="4569371" y="2688149"/>
              <a:ext cx="783600" cy="764700"/>
              <a:chOff x="3788396" y="3932374"/>
              <a:chExt cx="783600" cy="764700"/>
            </a:xfrm>
          </p:grpSpPr>
          <p:sp>
            <p:nvSpPr>
              <p:cNvPr id="200" name="Google Shape;200;p27"/>
              <p:cNvSpPr/>
              <p:nvPr/>
            </p:nvSpPr>
            <p:spPr>
              <a:xfrm>
                <a:off x="3788396" y="393237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1" name="Google Shape;201;p2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867474" y="4098876"/>
                <a:ext cx="577174" cy="42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Fire</a:t>
            </a:r>
            <a:endParaRPr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50"/>
            <a:ext cx="2676423" cy="344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Fire</a:t>
            </a:r>
            <a:endParaRPr dirty="0"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Flame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Awesome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To terminate from a position of employment</a:t>
            </a:r>
            <a:endParaRPr dirty="0"/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50"/>
            <a:ext cx="2676423" cy="344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Whip</a:t>
            </a:r>
            <a:endParaRPr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that mean?</a:t>
            </a:r>
            <a:endParaRPr dirty="0"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850" y="1343863"/>
            <a:ext cx="4526950" cy="245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758</Words>
  <Application>Microsoft Macintosh PowerPoint</Application>
  <PresentationFormat>On-screen Show (16:9)</PresentationFormat>
  <Paragraphs>138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Noto Sans Symbols</vt:lpstr>
      <vt:lpstr>Wingdings</vt:lpstr>
      <vt:lpstr>LEARN theme</vt:lpstr>
      <vt:lpstr>Things are Lit at Thornfield!</vt:lpstr>
      <vt:lpstr>Essential Question</vt:lpstr>
      <vt:lpstr>Learning Objectives</vt:lpstr>
      <vt:lpstr>Honeycomb Harvest</vt:lpstr>
      <vt:lpstr>Example Honeycomb Harvest</vt:lpstr>
      <vt:lpstr>PowerPoint Presentation</vt:lpstr>
      <vt:lpstr>Fire</vt:lpstr>
      <vt:lpstr>Fire</vt:lpstr>
      <vt:lpstr>Whip</vt:lpstr>
      <vt:lpstr>Whip</vt:lpstr>
      <vt:lpstr>Cheese</vt:lpstr>
      <vt:lpstr>Cheese</vt:lpstr>
      <vt:lpstr>Salty</vt:lpstr>
      <vt:lpstr>Salty</vt:lpstr>
      <vt:lpstr>Ghost</vt:lpstr>
      <vt:lpstr>Ghost</vt:lpstr>
      <vt:lpstr>Unknown Vocabulary </vt:lpstr>
      <vt:lpstr>Unknown Vocabulary </vt:lpstr>
      <vt:lpstr>Unknown Vocabulary </vt:lpstr>
      <vt:lpstr>Context Clues</vt:lpstr>
      <vt:lpstr>Denotation</vt:lpstr>
      <vt:lpstr>Connotation</vt:lpstr>
      <vt:lpstr>Known Vocabulary </vt:lpstr>
      <vt:lpstr>Frayer Model</vt:lpstr>
      <vt:lpstr>How am I Feeling? What am I Thinking?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are Lit at Thornfield!</dc:title>
  <dc:creator>profe</dc:creator>
  <cp:lastModifiedBy>Gracia, Ann M.</cp:lastModifiedBy>
  <cp:revision>2</cp:revision>
  <dcterms:modified xsi:type="dcterms:W3CDTF">2022-11-28T14:53:15Z</dcterms:modified>
</cp:coreProperties>
</file>