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7" r:id="rId3"/>
    <p:sldMasterId id="214748366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learn.k20center.ou.edu/strategy/187" TargetMode="External"/><Relationship Id="rId3" Type="http://schemas.openxmlformats.org/officeDocument/2006/relationships/hyperlink" Target="https://learn.k20center.ou.edu/strategy/187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learn.k20center.ou.edu/strategy/73" TargetMode="External"/><Relationship Id="rId3" Type="http://schemas.openxmlformats.org/officeDocument/2006/relationships/hyperlink" Target="https://learn.k20center.ou.edu/strategy/86" TargetMode="Externa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learn.k20center.ou.edu/strategy/153" TargetMode="External"/><Relationship Id="rId3" Type="http://schemas.openxmlformats.org/officeDocument/2006/relationships/hyperlink" Target="https://learn.k20center.ou.edu/strategy/153" TargetMode="External"/><Relationship Id="rId4" Type="http://schemas.openxmlformats.org/officeDocument/2006/relationships/hyperlink" Target="https://dramatics.org/get-ready-for-your-close-up/" TargetMode="External"/><Relationship Id="rId5" Type="http://schemas.openxmlformats.org/officeDocument/2006/relationships/hyperlink" Target="https://dramatics.org/get-ready-for-your-close-up/" TargetMode="Externa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learn.k20center.ou.edu/strategy/179" TargetMode="External"/><Relationship Id="rId3" Type="http://schemas.openxmlformats.org/officeDocument/2006/relationships/hyperlink" Target="https://learn.k20center.ou.edu/strategy/179" TargetMode="Externa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18cf9073c8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US"/>
              <a:t>**If we update the narrative to ask teachers to </a:t>
            </a:r>
            <a:r>
              <a:rPr b="1" lang="en-US"/>
              <a:t>delete the version of the randomizer they will not need (paper or digital), this will be slide 9</a:t>
            </a:r>
            <a:endParaRPr b="1"/>
          </a:p>
        </p:txBody>
      </p:sp>
      <p:sp>
        <p:nvSpPr>
          <p:cNvPr id="146" name="Google Shape;146;g218cf9073c8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18cf9073c8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(2020, September 16). How am I feeling? What am I thinking? Strategies.</a:t>
            </a:r>
            <a:r>
              <a:rPr lang="en-US">
                <a:uFill>
                  <a:noFill/>
                </a:uFill>
                <a:hlinkClick r:id="rId2"/>
              </a:rPr>
              <a:t>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https://learn.k20center.ou.edu/strategy/187</a:t>
            </a:r>
            <a:endParaRPr u="sng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3" name="Google Shape;153;g218cf9073c8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4" name="Google Shape;104;p4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92929"/>
                </a:solidFill>
                <a:highlight>
                  <a:srgbClr val="FFFFFF"/>
                </a:highlight>
              </a:rPr>
              <a:t>K20 Center. (2020, September 16). Choice boards. Strategies. </a:t>
            </a:r>
            <a:r>
              <a:rPr lang="en-US" sz="1200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hlinkClick r:id="rId2"/>
              </a:rPr>
              <a:t>https://learn.k20center.ou.edu/strategy/73</a:t>
            </a:r>
            <a:endParaRPr sz="1200">
              <a:solidFill>
                <a:schemeClr val="hlink"/>
              </a:solidFill>
              <a:highlight>
                <a:srgbClr val="FFFFFF"/>
              </a:highlight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hlink"/>
              </a:solidFill>
              <a:highlight>
                <a:srgbClr val="FFFFFF"/>
              </a:highlight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1200"/>
              <a:buNone/>
            </a:pPr>
            <a:r>
              <a:rPr lang="en-US" sz="1200">
                <a:solidFill>
                  <a:srgbClr val="292929"/>
                </a:solidFill>
                <a:highlight>
                  <a:srgbClr val="FFFFFF"/>
                </a:highlight>
              </a:rPr>
              <a:t>K20 Center. (2020, September 16). T-chart. Strategies. </a:t>
            </a:r>
            <a:r>
              <a:rPr lang="en-US" sz="1200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hlinkClick r:id="rId3"/>
              </a:rPr>
              <a:t>https://learn.k20center.ou.edu/strategy/86</a:t>
            </a:r>
            <a:endParaRPr sz="1200">
              <a:solidFill>
                <a:schemeClr val="hlink"/>
              </a:solidFill>
              <a:highlight>
                <a:srgbClr val="FFFFFF"/>
              </a:highlight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1200"/>
              <a:buNone/>
            </a:pPr>
            <a:r>
              <a:t/>
            </a:r>
            <a:endParaRPr sz="1200">
              <a:solidFill>
                <a:srgbClr val="292929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hlink"/>
              </a:solidFill>
              <a:highlight>
                <a:srgbClr val="FFFFFF"/>
              </a:highlight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1200"/>
              <a:buNone/>
            </a:pPr>
            <a:r>
              <a:t/>
            </a:r>
            <a:endParaRPr sz="1200">
              <a:solidFill>
                <a:srgbClr val="292929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0" name="Google Shape;110;p8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14ff73cfa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(2020, September 16). Three sticky notes. Strategies.</a:t>
            </a:r>
            <a:r>
              <a:rPr lang="en-US">
                <a:uFill>
                  <a:noFill/>
                </a:uFill>
                <a:hlinkClick r:id="rId2"/>
              </a:rPr>
              <a:t>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https://learn.k20center.ou.edu/strategy/153</a:t>
            </a:r>
            <a:endParaRPr u="sng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Vegh, D. (2023). Get ready for your close-up: Tips for transitioning from stage to screen acting. Dramatics.</a:t>
            </a:r>
            <a:r>
              <a:rPr lang="en-US">
                <a:uFill>
                  <a:noFill/>
                </a:uFill>
                <a:hlinkClick r:id="rId4"/>
              </a:rPr>
              <a:t> </a:t>
            </a:r>
            <a:r>
              <a:rPr lang="en-US" u="sng">
                <a:solidFill>
                  <a:schemeClr val="hlink"/>
                </a:solidFill>
                <a:hlinkClick r:id="rId5"/>
              </a:rPr>
              <a:t>https://dramatics.org/get-ready-for-your-close-up/</a:t>
            </a:r>
            <a:endParaRPr u="sng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8" name="Google Shape;118;g214ff73cfa9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14ff73cfa9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(2020, September 16). Jigsaw. Strategies.</a:t>
            </a:r>
            <a:r>
              <a:rPr lang="en-US">
                <a:uFill>
                  <a:noFill/>
                </a:uFill>
                <a:hlinkClick r:id="rId2"/>
              </a:rPr>
              <a:t>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https://learn.k20center.ou.edu/strategy/179</a:t>
            </a:r>
            <a:endParaRPr u="sng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5" name="Google Shape;125;g214ff73cfa9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14ff73cfa9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2" name="Google Shape;132;g214ff73cfa9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18cf9073c8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9" name="Google Shape;139;g218cf9073c8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ARN Logo" type="blank">
  <p:cSld name="BLANK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2" type="body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3" type="body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238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indent="-314325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indent="-3048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indent="-3048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/>
          <p:nvPr>
            <p:ph idx="4" type="body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238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indent="-314325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indent="-3048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indent="-3048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Graphic">
  <p:cSld name="Content with Graphic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indent="-333883" lvl="1" marL="9144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indent="-30861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30200" lvl="1" marL="914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indent="-317500" lvl="2" marL="1371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indent="-311150" lvl="3" marL="18288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indent="-3048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o">
  <p:cSld name="Video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/>
          <p:nvPr>
            <p:ph idx="2" type="media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13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">
  <p:cSld name="Table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Only">
  <p:cSld name="1_Title 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>
  <p:cSld name="Blank 1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White BG">
  <p:cSld name="Blank White BG">
    <p:bg>
      <p:bgPr>
        <a:solidFill>
          <a:schemeClr val="lt1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No Logo">
  <p:cSld name="Blank No Logo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/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0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0"/>
          <p:cNvSpPr txBox="1"/>
          <p:nvPr>
            <p:ph idx="1" type="subTitle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34289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/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b="0" sz="500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1"/>
          <p:cNvSpPr txBox="1"/>
          <p:nvPr>
            <p:ph idx="1" type="body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/>
          <p:nvPr>
            <p:ph idx="1" type="body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36550" lvl="2" marL="137160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indent="-3238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indent="-314325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rategy v1">
  <p:cSld name="Strategy v1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4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body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18" name="Google Shape;18;p4"/>
          <p:cNvSpPr/>
          <p:nvPr>
            <p:ph idx="2" type="pic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rategy v2">
  <p:cSld name="Strategy v2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23" name="Google Shape;23;p5"/>
          <p:cNvSpPr/>
          <p:nvPr>
            <p:ph idx="2" type="pic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cap="flat" cmpd="sng" w="9525">
            <a:solidFill>
              <a:srgbClr val="BCD4E9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Quote">
  <p:cSld name="Pull Quot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1C3C5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6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" type="body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29" name="Google Shape;29;p6"/>
          <p:cNvSpPr txBox="1"/>
          <p:nvPr>
            <p:ph idx="2" type="body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i="1" sz="1600">
                <a:solidFill>
                  <a:schemeClr val="lt1"/>
                </a:solidFill>
              </a:defRPr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pic>
        <p:nvPicPr>
          <p:cNvPr descr="A picture containing icon&#10;&#10;Description automatically generated" id="30" name="Google Shape;30;p6"/>
          <p:cNvPicPr preferRelativeResize="0"/>
          <p:nvPr/>
        </p:nvPicPr>
        <p:blipFill rotWithShape="1">
          <a:blip r:embed="rId3">
            <a:alphaModFix/>
          </a:blip>
          <a:srcRect b="56088" l="34179" r="32616" t="21571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0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" type="subTitle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34289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dered List">
  <p:cSld name="Ordered Lis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idx="1" type="body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indent="-336550" lvl="2" marL="137160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indent="-3238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indent="-314325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/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b="0" sz="500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" type="body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indent="-3238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indent="-314325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/>
          <p:nvPr>
            <p:ph idx="2" type="body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indent="-3238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indent="-314325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3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9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5755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640" lvl="2" marL="1371600" marR="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0512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0512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7179" lvl="5" marL="2743200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5275" lvl="8" marL="4114800" marR="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19"/>
          <p:cNvSpPr txBox="1"/>
          <p:nvPr>
            <p:ph idx="1" type="body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5755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640" lvl="2" marL="1371600" marR="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0512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0512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7179" lvl="5" marL="2743200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5275" lvl="8" marL="4114800" marR="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5" r:id="rId1"/>
    <p:sldLayoutId id="2147483666" r:id="rId2"/>
  </p:sldLayoutIdLst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1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Make a Scene</a:t>
            </a:r>
            <a:endParaRPr/>
          </a:p>
        </p:txBody>
      </p:sp>
      <p:sp>
        <p:nvSpPr>
          <p:cNvPr id="149" name="Google Shape;149;p31"/>
          <p:cNvSpPr txBox="1"/>
          <p:nvPr>
            <p:ph idx="1" type="body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Record your randomized setting, production format, and time period.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Write out your monologue and include notes on direction. Underline any changes you make to the dialogue.</a:t>
            </a:r>
            <a:endParaRPr/>
          </a:p>
        </p:txBody>
      </p:sp>
      <p:pic>
        <p:nvPicPr>
          <p:cNvPr id="150" name="Google Shape;150;p31"/>
          <p:cNvPicPr preferRelativeResize="0"/>
          <p:nvPr>
            <p:ph idx="2" type="pic"/>
          </p:nvPr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11850" y="1662940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2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How Am I Feeling? What Am I Thinking?</a:t>
            </a:r>
            <a:endParaRPr/>
          </a:p>
        </p:txBody>
      </p:sp>
      <p:sp>
        <p:nvSpPr>
          <p:cNvPr id="156" name="Google Shape;156;p32"/>
          <p:cNvSpPr txBox="1"/>
          <p:nvPr>
            <p:ph idx="1" type="body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On a sticky note, answer the two </a:t>
            </a:r>
            <a:r>
              <a:rPr lang="en-US"/>
              <a:t>questions</a:t>
            </a:r>
            <a:r>
              <a:rPr lang="en-US"/>
              <a:t>:</a:t>
            </a:r>
            <a:endParaRPr/>
          </a:p>
          <a:p>
            <a:pPr indent="-3937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How am I Feeling?</a:t>
            </a:r>
            <a:endParaRPr/>
          </a:p>
          <a:p>
            <a:pPr indent="-3937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What am I Thinking?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Place your sticky note on the wall before you leave.</a:t>
            </a:r>
            <a:endParaRPr/>
          </a:p>
        </p:txBody>
      </p:sp>
      <p:pic>
        <p:nvPicPr>
          <p:cNvPr descr="Strategy icon" id="157" name="Google Shape;157;p32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3069" r="3069" t="0"/>
          <a:stretch/>
        </p:blipFill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/>
          <p:nvPr/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Scene Things Differently</a:t>
            </a:r>
            <a:endParaRPr sz="5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3"/>
          <p:cNvSpPr txBox="1"/>
          <p:nvPr/>
        </p:nvSpPr>
        <p:spPr>
          <a:xfrm>
            <a:off x="644652" y="2400300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/>
          <a:p>
            <a:pPr indent="0" lvl="0" marL="0" marR="34288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Character Portrayal on Stage Versus Film</a:t>
            </a:r>
            <a:endParaRPr sz="2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/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1" name="Google Shape;101;p24"/>
          <p:cNvSpPr txBox="1"/>
          <p:nvPr>
            <p:ph idx="1" type="body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 lnSpcReduction="20000"/>
          </a:bodyPr>
          <a:lstStyle/>
          <a:p>
            <a:pPr indent="0" lvl="0" marL="5556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Why do actors and actresses portray characters differently for stage and film when drawing from the same source material?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/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Objectives</a:t>
            </a:r>
            <a:endParaRPr/>
          </a:p>
        </p:txBody>
      </p:sp>
      <p:sp>
        <p:nvSpPr>
          <p:cNvPr id="107" name="Google Shape;107;p25"/>
          <p:cNvSpPr txBox="1"/>
          <p:nvPr>
            <p:ph idx="1" type="body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395922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35"/>
              <a:buChar char="●"/>
            </a:pPr>
            <a:r>
              <a:rPr lang="en-US" sz="2635"/>
              <a:t>Identify differences in character </a:t>
            </a:r>
            <a:r>
              <a:rPr lang="en-US" sz="2635"/>
              <a:t>portrayal</a:t>
            </a:r>
            <a:r>
              <a:rPr lang="en-US" sz="2635"/>
              <a:t> based on medium.</a:t>
            </a:r>
            <a:endParaRPr sz="2635"/>
          </a:p>
          <a:p>
            <a:pPr indent="-395922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35"/>
              <a:buChar char="●"/>
            </a:pPr>
            <a:r>
              <a:rPr lang="en-US" sz="2635"/>
              <a:t>Analyze character portrayals.</a:t>
            </a:r>
            <a:endParaRPr sz="2635"/>
          </a:p>
          <a:p>
            <a:pPr indent="-395922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35"/>
              <a:buChar char="●"/>
            </a:pPr>
            <a:r>
              <a:rPr lang="en-US" sz="2635"/>
              <a:t>Determine the most appropriate portrayal for the situation and medium.</a:t>
            </a:r>
            <a:endParaRPr sz="1430"/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Choice Board: Compare &amp; Contrast</a:t>
            </a:r>
            <a:endParaRPr/>
          </a:p>
        </p:txBody>
      </p:sp>
      <p:sp>
        <p:nvSpPr>
          <p:cNvPr id="113" name="Google Shape;113;p26"/>
          <p:cNvSpPr txBox="1"/>
          <p:nvPr>
            <p:ph idx="1" type="body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/>
          <a:p>
            <a:pPr indent="0" lvl="0" marL="165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Navigate to the choice board and choose a play that </a:t>
            </a:r>
            <a:r>
              <a:rPr lang="en-US"/>
              <a:t>interests</a:t>
            </a:r>
            <a:r>
              <a:rPr lang="en-US"/>
              <a:t> you.</a:t>
            </a:r>
            <a:endParaRPr/>
          </a:p>
          <a:p>
            <a:pPr indent="0" lvl="0" marL="165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/>
          </a:p>
          <a:p>
            <a:pPr indent="0" lvl="0" marL="165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As you watch the clips, think about the different choices the performers made and complete the T-Chart.</a:t>
            </a:r>
            <a:endParaRPr/>
          </a:p>
        </p:txBody>
      </p:sp>
      <p:pic>
        <p:nvPicPr>
          <p:cNvPr id="114" name="Google Shape;114;p26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19" l="0" r="0" t="19"/>
          <a:stretch/>
        </p:blipFill>
        <p:spPr>
          <a:xfrm>
            <a:off x="5911850" y="1355190"/>
            <a:ext cx="1828800" cy="18280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26"/>
          <p:cNvPicPr preferRelativeResize="0"/>
          <p:nvPr>
            <p:ph idx="2" type="pic"/>
          </p:nvPr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67475" y="2788749"/>
            <a:ext cx="1562575" cy="1461000"/>
          </a:xfrm>
          <a:prstGeom prst="rect">
            <a:avLst/>
          </a:prstGeom>
          <a:noFill/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7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Get Ready for Your Close-Up</a:t>
            </a:r>
            <a:endParaRPr/>
          </a:p>
        </p:txBody>
      </p:sp>
      <p:sp>
        <p:nvSpPr>
          <p:cNvPr id="121" name="Google Shape;121;p27"/>
          <p:cNvSpPr txBox="1"/>
          <p:nvPr>
            <p:ph idx="1" type="body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165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2400"/>
              <a:t>After reading the article by David Vegh, answer each of the following questions on a separate sticky note.</a:t>
            </a:r>
            <a:endParaRPr sz="2400"/>
          </a:p>
          <a:p>
            <a:pPr indent="-28575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00"/>
              <a:buAutoNum type="arabicPeriod"/>
            </a:pPr>
            <a:r>
              <a:rPr lang="en-US" sz="2400"/>
              <a:t>Write one word that summarizes the reading.</a:t>
            </a:r>
            <a:endParaRPr sz="2400"/>
          </a:p>
          <a:p>
            <a:pPr indent="-2857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AutoNum type="arabicPeriod"/>
            </a:pPr>
            <a:r>
              <a:rPr lang="en-US" sz="2400"/>
              <a:t>Write a phrase that summarizes the reading.</a:t>
            </a:r>
            <a:endParaRPr sz="2400"/>
          </a:p>
          <a:p>
            <a:pPr indent="-2857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AutoNum type="arabicPeriod"/>
            </a:pPr>
            <a:r>
              <a:rPr lang="en-US" sz="2400"/>
              <a:t>Write a sentence that summarizes the reading.</a:t>
            </a:r>
            <a:endParaRPr sz="2400"/>
          </a:p>
          <a:p>
            <a:pPr indent="0" lvl="0" marL="1651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/>
          </a:p>
        </p:txBody>
      </p:sp>
      <p:pic>
        <p:nvPicPr>
          <p:cNvPr id="122" name="Google Shape;12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83387">
            <a:off x="5754225" y="1867875"/>
            <a:ext cx="3056700" cy="11802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8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Monologues</a:t>
            </a:r>
            <a:endParaRPr/>
          </a:p>
        </p:txBody>
      </p:sp>
      <p:sp>
        <p:nvSpPr>
          <p:cNvPr id="128" name="Google Shape;128;p28"/>
          <p:cNvSpPr txBox="1"/>
          <p:nvPr>
            <p:ph idx="1" type="body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In groups of three, review the available monologues. Select one monologue, and divide it so each person only reads a portion.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After </a:t>
            </a:r>
            <a:r>
              <a:rPr lang="en-US"/>
              <a:t>reading</a:t>
            </a:r>
            <a:r>
              <a:rPr lang="en-US"/>
              <a:t>, share with the group what happens in the section you read.</a:t>
            </a:r>
            <a:endParaRPr/>
          </a:p>
        </p:txBody>
      </p:sp>
      <p:pic>
        <p:nvPicPr>
          <p:cNvPr id="129" name="Google Shape;129;p28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19" l="0" r="0" t="19"/>
          <a:stretch/>
        </p:blipFill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9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Make a Scene</a:t>
            </a:r>
            <a:endParaRPr/>
          </a:p>
        </p:txBody>
      </p:sp>
      <p:sp>
        <p:nvSpPr>
          <p:cNvPr id="135" name="Google Shape;135;p29"/>
          <p:cNvSpPr txBox="1"/>
          <p:nvPr>
            <p:ph idx="1" type="body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In your small groups, assemble 3 randomizer cubes: 1 for setting, 1 for </a:t>
            </a:r>
            <a:r>
              <a:rPr lang="en-US"/>
              <a:t>production</a:t>
            </a:r>
            <a:r>
              <a:rPr lang="en-US"/>
              <a:t> format, and 1 for time period.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Hint: cut along the solid lines, fold on the dotted lines, and tape or glue the edges together.</a:t>
            </a:r>
            <a:endParaRPr/>
          </a:p>
        </p:txBody>
      </p:sp>
      <p:pic>
        <p:nvPicPr>
          <p:cNvPr id="136" name="Google Shape;136;p29"/>
          <p:cNvPicPr preferRelativeResize="0"/>
          <p:nvPr>
            <p:ph idx="2" type="pic"/>
          </p:nvPr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11850" y="1305050"/>
            <a:ext cx="2484176" cy="2013399"/>
          </a:xfrm>
          <a:prstGeom prst="rect">
            <a:avLst/>
          </a:prstGeom>
          <a:noFill/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0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Make a Scene: Digital Version</a:t>
            </a:r>
            <a:endParaRPr/>
          </a:p>
        </p:txBody>
      </p:sp>
      <p:sp>
        <p:nvSpPr>
          <p:cNvPr id="142" name="Google Shape;142;p30"/>
          <p:cNvSpPr txBox="1"/>
          <p:nvPr>
            <p:ph idx="1" type="body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In your small groups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/>
              <a:t>Go to k20.ou.edu/modifyscene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/>
              <a:t>Click “Shuffle Cards”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/>
              <a:t>Click “Draw” for each modifier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/>
          </a:p>
        </p:txBody>
      </p:sp>
      <p:pic>
        <p:nvPicPr>
          <p:cNvPr id="143" name="Google Shape;143;p30"/>
          <p:cNvPicPr preferRelativeResize="0"/>
          <p:nvPr>
            <p:ph idx="2" type="pic"/>
          </p:nvPr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11850" y="1305050"/>
            <a:ext cx="2484176" cy="2013399"/>
          </a:xfrm>
          <a:prstGeom prst="rect">
            <a:avLst/>
          </a:prstGeom>
          <a:noFill/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