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71" r:id="rId6"/>
    <p:sldId id="272" r:id="rId7"/>
    <p:sldId id="273" r:id="rId8"/>
    <p:sldId id="279" r:id="rId9"/>
    <p:sldId id="278" r:id="rId10"/>
    <p:sldId id="276" r:id="rId11"/>
    <p:sldId id="277" r:id="rId12"/>
    <p:sldId id="268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716"/>
  </p:normalViewPr>
  <p:slideViewPr>
    <p:cSldViewPr snapToGrid="0" snapToObjects="1">
      <p:cViewPr varScale="1">
        <p:scale>
          <a:sx n="138" d="100"/>
          <a:sy n="138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3524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15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17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81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2837700"/>
            <a:ext cx="3458699" cy="2305800"/>
            <a:chOff x="310150" y="-217625"/>
            <a:chExt cx="3458699" cy="2305800"/>
          </a:xfrm>
        </p:grpSpPr>
        <p:grpSp>
          <p:nvGrpSpPr>
            <p:cNvPr id="11" name="Shape 11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12" name="Shape 1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19" name="Shape 19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" name="Shape 25"/>
          <p:cNvGrpSpPr/>
          <p:nvPr/>
        </p:nvGrpSpPr>
        <p:grpSpPr>
          <a:xfrm rot="10800000">
            <a:off x="5685300" y="0"/>
            <a:ext cx="3458699" cy="2305800"/>
            <a:chOff x="803750" y="-275225"/>
            <a:chExt cx="3458699" cy="2305800"/>
          </a:xfrm>
        </p:grpSpPr>
        <p:grpSp>
          <p:nvGrpSpPr>
            <p:cNvPr id="26" name="Shape 26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27" name="Shape 27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Shape 33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34" name="Shape 34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" name="Shape 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8150" y="2017600"/>
            <a:ext cx="4707698" cy="110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0" y="4958225"/>
            <a:ext cx="9144000" cy="185399"/>
          </a:xfrm>
          <a:prstGeom prst="rect">
            <a:avLst/>
          </a:prstGeom>
          <a:solidFill>
            <a:srgbClr val="6B121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Shape 296"/>
          <p:cNvGrpSpPr/>
          <p:nvPr/>
        </p:nvGrpSpPr>
        <p:grpSpPr>
          <a:xfrm flipH="1">
            <a:off x="5685300" y="2837700"/>
            <a:ext cx="3458699" cy="2305800"/>
            <a:chOff x="310150" y="-217625"/>
            <a:chExt cx="3458699" cy="2305800"/>
          </a:xfrm>
        </p:grpSpPr>
        <p:grpSp>
          <p:nvGrpSpPr>
            <p:cNvPr id="297" name="Shape 297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298" name="Shape 298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Shape 299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Shape 303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Shape 304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305" name="Shape 305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Shape 306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Shape 310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Font typeface="Roboto Condensed"/>
              <a:buNone/>
              <a:defRPr sz="2800" b="0" i="0" u="none" strike="noStrike" cap="none">
                <a:solidFill>
                  <a:srgbClr val="971D2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  <a:defRPr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 rot="10800000">
            <a:off x="0" y="0"/>
            <a:ext cx="9144000" cy="18539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Shape 320"/>
          <p:cNvGrpSpPr/>
          <p:nvPr/>
        </p:nvGrpSpPr>
        <p:grpSpPr>
          <a:xfrm>
            <a:off x="5685300" y="125"/>
            <a:ext cx="3458699" cy="2305800"/>
            <a:chOff x="5685300" y="0"/>
            <a:chExt cx="3458699" cy="2305800"/>
          </a:xfrm>
        </p:grpSpPr>
        <p:grpSp>
          <p:nvGrpSpPr>
            <p:cNvPr id="321" name="Shape 321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322" name="Shape 32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Shape 32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Shape 32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Shape 32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Shape 328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329" name="Shape 329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1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Shape 330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Shape 331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196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2705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Shape 334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4156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red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4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Shape 355"/>
          <p:cNvGrpSpPr/>
          <p:nvPr/>
        </p:nvGrpSpPr>
        <p:grpSpPr>
          <a:xfrm rot="10800000">
            <a:off x="5685300" y="0"/>
            <a:ext cx="3458699" cy="2305800"/>
            <a:chOff x="310150" y="-217625"/>
            <a:chExt cx="3458699" cy="2305800"/>
          </a:xfrm>
        </p:grpSpPr>
        <p:grpSp>
          <p:nvGrpSpPr>
            <p:cNvPr id="356" name="Shape 356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357" name="Shape 357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Shape 358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Shape 362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" name="Shape 363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364" name="Shape 364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Shape 365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Shape 367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0" name="Shape 370"/>
          <p:cNvGrpSpPr/>
          <p:nvPr/>
        </p:nvGrpSpPr>
        <p:grpSpPr>
          <a:xfrm>
            <a:off x="846" y="3751278"/>
            <a:ext cx="2075219" cy="1383480"/>
            <a:chOff x="310150" y="-217625"/>
            <a:chExt cx="3458699" cy="2305800"/>
          </a:xfrm>
        </p:grpSpPr>
        <p:grpSp>
          <p:nvGrpSpPr>
            <p:cNvPr id="371" name="Shape 371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372" name="Shape 37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Shape 37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" name="Shape 378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379" name="Shape 379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Shape 380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Shape 384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  <a:defRPr sz="120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Shape 392"/>
          <p:cNvGrpSpPr/>
          <p:nvPr/>
        </p:nvGrpSpPr>
        <p:grpSpPr>
          <a:xfrm>
            <a:off x="5685300" y="125"/>
            <a:ext cx="3458699" cy="2305800"/>
            <a:chOff x="5685300" y="0"/>
            <a:chExt cx="3458699" cy="2305800"/>
          </a:xfrm>
        </p:grpSpPr>
        <p:grpSp>
          <p:nvGrpSpPr>
            <p:cNvPr id="393" name="Shape 393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394" name="Shape 394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Shape 399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" name="Shape 400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401" name="Shape 401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1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Shape 402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196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Shape 404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2705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Shape 405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Shape 406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4156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r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52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Roboto"/>
              <a:buNone/>
              <a:defRPr sz="2800" b="0" i="0" u="none" strike="noStrike" cap="none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Shape 45"/>
          <p:cNvGrpSpPr/>
          <p:nvPr/>
        </p:nvGrpSpPr>
        <p:grpSpPr>
          <a:xfrm rot="10800000">
            <a:off x="5685300" y="0"/>
            <a:ext cx="3458699" cy="2305800"/>
            <a:chOff x="310150" y="-217625"/>
            <a:chExt cx="3458699" cy="2305800"/>
          </a:xfrm>
        </p:grpSpPr>
        <p:grpSp>
          <p:nvGrpSpPr>
            <p:cNvPr id="46" name="Shape 46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47" name="Shape 47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Shape 53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54" name="Shape 54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3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Shape 63"/>
          <p:cNvGrpSpPr/>
          <p:nvPr/>
        </p:nvGrpSpPr>
        <p:grpSpPr>
          <a:xfrm rot="10800000">
            <a:off x="5685300" y="0"/>
            <a:ext cx="3458699" cy="2305800"/>
            <a:chOff x="3274650" y="-614875"/>
            <a:chExt cx="3458699" cy="2305800"/>
          </a:xfrm>
        </p:grpSpPr>
        <p:sp>
          <p:nvSpPr>
            <p:cNvPr id="64" name="Shape 64"/>
            <p:cNvSpPr/>
            <p:nvPr/>
          </p:nvSpPr>
          <p:spPr>
            <a:xfrm rot="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1647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48627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5580450" y="538025"/>
              <a:ext cx="1152899" cy="1152899"/>
            </a:xfrm>
            <a:prstGeom prst="rtTriangle">
              <a:avLst/>
            </a:prstGeom>
            <a:solidFill>
              <a:srgbClr val="000000">
                <a:alpha val="30196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3274650" y="-614875"/>
              <a:ext cx="1152899" cy="1152899"/>
            </a:xfrm>
            <a:prstGeom prst="rtTriangle">
              <a:avLst/>
            </a:prstGeom>
            <a:solidFill>
              <a:srgbClr val="FFFFFF">
                <a:alpha val="2705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 rot="10800000"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4156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blu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4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Shape 93"/>
          <p:cNvGrpSpPr/>
          <p:nvPr/>
        </p:nvGrpSpPr>
        <p:grpSpPr>
          <a:xfrm rot="10800000">
            <a:off x="5685300" y="0"/>
            <a:ext cx="3458699" cy="2305800"/>
            <a:chOff x="803750" y="-275225"/>
            <a:chExt cx="3458699" cy="2305800"/>
          </a:xfrm>
        </p:grpSpPr>
        <p:grpSp>
          <p:nvGrpSpPr>
            <p:cNvPr id="94" name="Shape 94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95" name="Shape 95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Shape 96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Shape 100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" name="Shape 101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102" name="Shape 10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Shape 10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" name="Shape 108"/>
          <p:cNvGrpSpPr/>
          <p:nvPr/>
        </p:nvGrpSpPr>
        <p:grpSpPr>
          <a:xfrm>
            <a:off x="804" y="3757353"/>
            <a:ext cx="2065881" cy="1377254"/>
            <a:chOff x="803750" y="-275225"/>
            <a:chExt cx="3458699" cy="2305800"/>
          </a:xfrm>
        </p:grpSpPr>
        <p:grpSp>
          <p:nvGrpSpPr>
            <p:cNvPr id="109" name="Shape 109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110" name="Shape 110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Shape 111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117" name="Shape 117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Shape 118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Shape 122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-125"/>
            <a:ext cx="4572000" cy="514349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265500" y="7240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42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ubTitle" idx="1"/>
          </p:nvPr>
        </p:nvSpPr>
        <p:spPr>
          <a:xfrm>
            <a:off x="265500" y="22939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Roboto"/>
              <a:buNone/>
              <a:defRPr sz="2100" b="0" i="0" u="none" strike="noStrike" cap="non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Shape 201"/>
          <p:cNvGrpSpPr/>
          <p:nvPr/>
        </p:nvGrpSpPr>
        <p:grpSpPr>
          <a:xfrm>
            <a:off x="0" y="2837700"/>
            <a:ext cx="3458699" cy="2305800"/>
            <a:chOff x="3274650" y="-614875"/>
            <a:chExt cx="3458699" cy="2305800"/>
          </a:xfrm>
        </p:grpSpPr>
        <p:sp>
          <p:nvSpPr>
            <p:cNvPr id="202" name="Shape 202"/>
            <p:cNvSpPr/>
            <p:nvPr/>
          </p:nvSpPr>
          <p:spPr>
            <a:xfrm rot="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1647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 rot="-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48627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5580450" y="538025"/>
              <a:ext cx="1152899" cy="1152899"/>
            </a:xfrm>
            <a:prstGeom prst="rtTriangle">
              <a:avLst/>
            </a:prstGeom>
            <a:solidFill>
              <a:srgbClr val="000000">
                <a:alpha val="30196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3274650" y="-614875"/>
              <a:ext cx="1152899" cy="1152899"/>
            </a:xfrm>
            <a:prstGeom prst="rtTriangle">
              <a:avLst/>
            </a:prstGeom>
            <a:solidFill>
              <a:srgbClr val="FFFFFF">
                <a:alpha val="2705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 rot="10800000"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4156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0" y="4958225"/>
            <a:ext cx="9144000" cy="18539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Shape 210"/>
          <p:cNvGrpSpPr/>
          <p:nvPr/>
        </p:nvGrpSpPr>
        <p:grpSpPr>
          <a:xfrm rot="10800000" flipH="1">
            <a:off x="5685300" y="2837700"/>
            <a:ext cx="3458699" cy="2305800"/>
            <a:chOff x="5685300" y="0"/>
            <a:chExt cx="3458699" cy="2305800"/>
          </a:xfrm>
        </p:grpSpPr>
        <p:grpSp>
          <p:nvGrpSpPr>
            <p:cNvPr id="211" name="Shape 211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212" name="Shape 21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Shape 21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Shape 21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Shape 218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219" name="Shape 219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1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Shape 220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196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2705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Shape 224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4156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  <a:defRPr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gra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52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Roboto"/>
              <a:buNone/>
              <a:defRPr sz="2800" b="0" i="0" u="none" strike="noStrike" cap="none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Shape 232"/>
          <p:cNvGrpSpPr/>
          <p:nvPr/>
        </p:nvGrpSpPr>
        <p:grpSpPr>
          <a:xfrm rot="10800000">
            <a:off x="5685300" y="0"/>
            <a:ext cx="3458699" cy="2305800"/>
            <a:chOff x="3274650" y="-614875"/>
            <a:chExt cx="3458699" cy="2305800"/>
          </a:xfrm>
        </p:grpSpPr>
        <p:sp>
          <p:nvSpPr>
            <p:cNvPr id="233" name="Shape 233"/>
            <p:cNvSpPr/>
            <p:nvPr/>
          </p:nvSpPr>
          <p:spPr>
            <a:xfrm rot="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1647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 rot="-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48627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5580450" y="538025"/>
              <a:ext cx="1152899" cy="1152899"/>
            </a:xfrm>
            <a:prstGeom prst="rtTriangle">
              <a:avLst/>
            </a:prstGeom>
            <a:solidFill>
              <a:srgbClr val="000000">
                <a:alpha val="30196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3274650" y="-614875"/>
              <a:ext cx="1152899" cy="1152899"/>
            </a:xfrm>
            <a:prstGeom prst="rtTriangle">
              <a:avLst/>
            </a:prstGeom>
            <a:solidFill>
              <a:srgbClr val="FFFFFF">
                <a:alpha val="2705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 rot="10800000"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4156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yellow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52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Font typeface="Roboto"/>
              <a:buNone/>
              <a:defRPr sz="2800" b="0" i="0" u="none" strike="noStrike" cap="none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Shape 243"/>
          <p:cNvGrpSpPr/>
          <p:nvPr/>
        </p:nvGrpSpPr>
        <p:grpSpPr>
          <a:xfrm>
            <a:off x="5685300" y="0"/>
            <a:ext cx="3458699" cy="2305800"/>
            <a:chOff x="5685300" y="0"/>
            <a:chExt cx="3458699" cy="2305800"/>
          </a:xfrm>
        </p:grpSpPr>
        <p:grpSp>
          <p:nvGrpSpPr>
            <p:cNvPr id="244" name="Shape 244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245" name="Shape 245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Shape 250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Shape 251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252" name="Shape 25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3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Shape 279"/>
          <p:cNvGrpSpPr/>
          <p:nvPr/>
        </p:nvGrpSpPr>
        <p:grpSpPr>
          <a:xfrm>
            <a:off x="5685300" y="0"/>
            <a:ext cx="3458699" cy="2305800"/>
            <a:chOff x="5685300" y="0"/>
            <a:chExt cx="3458699" cy="2305800"/>
          </a:xfrm>
        </p:grpSpPr>
        <p:grpSp>
          <p:nvGrpSpPr>
            <p:cNvPr id="280" name="Shape 280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281" name="Shape 281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Shape 286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Shape 287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288" name="Shape 288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Shape 293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  <a:defRPr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66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386093" cy="3416400"/>
          </a:xfrm>
        </p:spPr>
        <p:txBody>
          <a:bodyPr/>
          <a:lstStyle/>
          <a:p>
            <a:r>
              <a:rPr lang="en-US" sz="2000" dirty="0" smtClean="0"/>
              <a:t>What is the texture of this flower?</a:t>
            </a:r>
          </a:p>
          <a:p>
            <a:r>
              <a:rPr lang="en-US" sz="2000" dirty="0" smtClean="0"/>
              <a:t>How would the characters from Gatsby react differently?  Jay Gatsby vs. Tom Buchanan?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00" y="871123"/>
            <a:ext cx="5035899" cy="37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0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386093" cy="3416400"/>
          </a:xfrm>
        </p:spPr>
        <p:txBody>
          <a:bodyPr/>
          <a:lstStyle/>
          <a:p>
            <a:r>
              <a:rPr lang="en-US" sz="2000" dirty="0" smtClean="0"/>
              <a:t>Choose ONE character from </a:t>
            </a:r>
            <a:r>
              <a:rPr lang="en-US" sz="2000" i="1" dirty="0" smtClean="0"/>
              <a:t>The Great Gatsby</a:t>
            </a:r>
          </a:p>
          <a:p>
            <a:r>
              <a:rPr lang="en-US" sz="2000" dirty="0" smtClean="0"/>
              <a:t>Without naming the character, write 1)a metaphor and 2)a simile from that character’s point of view describing this flower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400" y="871123"/>
            <a:ext cx="5035899" cy="37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7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057522" y="1075175"/>
            <a:ext cx="3774777" cy="3255666"/>
          </a:xfrm>
        </p:spPr>
        <p:txBody>
          <a:bodyPr/>
          <a:lstStyle/>
          <a:p>
            <a:r>
              <a:rPr lang="en-US" dirty="0" smtClean="0"/>
              <a:t>Choose ONE character about whom to write.</a:t>
            </a:r>
          </a:p>
          <a:p>
            <a:r>
              <a:rPr lang="en-US" dirty="0" smtClean="0"/>
              <a:t>Next, choose ONE object on which to focus (something that has TEXTURE that can be described)</a:t>
            </a:r>
          </a:p>
          <a:p>
            <a:r>
              <a:rPr lang="en-US" dirty="0" smtClean="0"/>
              <a:t>Without revealing either the character or the object, you will write a poem (using the format on your handout as a starting place) that shows how the feeling of that object reveals aspects and feelings of your character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18" y="813914"/>
            <a:ext cx="4902416" cy="37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057522" y="1783079"/>
            <a:ext cx="3774777" cy="2715769"/>
          </a:xfrm>
        </p:spPr>
        <p:txBody>
          <a:bodyPr/>
          <a:lstStyle/>
          <a:p>
            <a:r>
              <a:rPr lang="en-US" b="1" dirty="0" smtClean="0"/>
              <a:t>Your final project will include:</a:t>
            </a:r>
          </a:p>
          <a:p>
            <a:pPr lvl="1"/>
            <a:r>
              <a:rPr lang="en-US" b="1" dirty="0" smtClean="0"/>
              <a:t>1. Texture Poem on a separate sheet of paper</a:t>
            </a:r>
          </a:p>
          <a:p>
            <a:pPr lvl="1"/>
            <a:r>
              <a:rPr lang="en-US" b="1" dirty="0" smtClean="0"/>
              <a:t>2. Rubric</a:t>
            </a:r>
          </a:p>
          <a:p>
            <a:pPr lvl="1" indent="0">
              <a:buNone/>
            </a:pPr>
            <a:endParaRPr lang="en-US" b="1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90" y="1145506"/>
            <a:ext cx="4594676" cy="30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Condensed"/>
              <a:buNone/>
            </a:pPr>
            <a:r>
              <a:rPr lang="en-US" sz="5200" b="0" i="0" u="none" strike="noStrike" cap="none" dirty="0" smtClean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Great Gatsby and the Sense of Touch</a:t>
            </a:r>
            <a:endParaRPr lang="en-US" sz="5200" b="0" i="0" u="none" strike="noStrike" cap="none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Roboto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Texture Poetry: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Roboto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What is the relationship between a character and an object?</a:t>
            </a:r>
            <a:endParaRPr lang="en-US" sz="2400" b="0" i="0" u="none" strike="noStrike" cap="none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groups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Get one “Texture Bag”</a:t>
            </a:r>
          </a:p>
          <a:p>
            <a:r>
              <a:rPr lang="en-US" sz="2400" dirty="0"/>
              <a:t>Without looking at the contents of the bag, take turns in your group feeling the texture of the contents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/>
              <a:t>In your comp books, start compiling a list of adjectives that describe the texture of the contents of your bag.</a:t>
            </a:r>
          </a:p>
          <a:p>
            <a:r>
              <a:rPr lang="en-US" sz="2400" dirty="0" smtClean="0"/>
              <a:t>Use the Texture Words handout to help with descriptive words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0961"/>
            <a:ext cx="8520599" cy="572699"/>
          </a:xfrm>
        </p:spPr>
        <p:txBody>
          <a:bodyPr/>
          <a:lstStyle/>
          <a:p>
            <a:r>
              <a:rPr lang="en-US" dirty="0" smtClean="0"/>
              <a:t>Two-Minute Paper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idx="1"/>
          </p:nvPr>
        </p:nvSpPr>
        <p:spPr>
          <a:xfrm>
            <a:off x="311700" y="822960"/>
            <a:ext cx="8612844" cy="3745915"/>
          </a:xfrm>
        </p:spPr>
        <p:txBody>
          <a:bodyPr/>
          <a:lstStyle/>
          <a:p>
            <a:r>
              <a:rPr lang="en-US" sz="2400" dirty="0" smtClean="0"/>
              <a:t>In your comp books, answer the following:</a:t>
            </a:r>
          </a:p>
          <a:p>
            <a:r>
              <a:rPr lang="en-US" sz="2400" dirty="0" smtClean="0"/>
              <a:t>Describe, without giving away the name of the object, what you think is in your “Texture Bag”; use the descriptive words from your initial list to help.</a:t>
            </a:r>
          </a:p>
          <a:p>
            <a:r>
              <a:rPr lang="en-US" sz="2400" dirty="0" smtClean="0"/>
              <a:t>After two minutes, one member from each group will share.  See if the rest of the class can guess your object based on the texture description!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19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textures that both objects have in common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56" y="1152475"/>
            <a:ext cx="3749586" cy="341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5046" y="1123100"/>
            <a:ext cx="3265715" cy="34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differences between how you would hold these objects?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56" y="1484068"/>
            <a:ext cx="3749586" cy="341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5046" y="1494891"/>
            <a:ext cx="3265715" cy="34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2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84737"/>
            <a:ext cx="8520599" cy="572699"/>
          </a:xfrm>
        </p:spPr>
        <p:txBody>
          <a:bodyPr/>
          <a:lstStyle/>
          <a:p>
            <a:r>
              <a:rPr lang="en-US" smtClean="0"/>
              <a:t>Texture similarities?  </a:t>
            </a:r>
            <a:r>
              <a:rPr lang="en-US" dirty="0" smtClean="0"/>
              <a:t>How would you handle these differently?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5" y="1347678"/>
            <a:ext cx="3355948" cy="3355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74" y="1347679"/>
            <a:ext cx="4510426" cy="32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84737"/>
            <a:ext cx="8520599" cy="572699"/>
          </a:xfrm>
        </p:spPr>
        <p:txBody>
          <a:bodyPr/>
          <a:lstStyle/>
          <a:p>
            <a:r>
              <a:rPr lang="en-US" smtClean="0"/>
              <a:t>Texture similarities?  </a:t>
            </a:r>
            <a:r>
              <a:rPr lang="en-US" dirty="0" smtClean="0"/>
              <a:t>How would you handle these differently?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12" y="1497203"/>
            <a:ext cx="4310543" cy="2872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649" y="1497203"/>
            <a:ext cx="4297207" cy="28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1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17"/>
          <p:cNvSpPr txBox="1">
            <a:spLocks/>
          </p:cNvSpPr>
          <p:nvPr/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3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>
              <a:buSzPct val="25000"/>
            </a:pPr>
            <a:r>
              <a:rPr lang="en-US" sz="4000" dirty="0" smtClean="0">
                <a:solidFill>
                  <a:srgbClr val="434343"/>
                </a:solidFill>
              </a:rPr>
              <a:t>The Great Gatsby and the Sense of Touch</a:t>
            </a:r>
            <a:endParaRPr lang="en-US" sz="4000" dirty="0">
              <a:solidFill>
                <a:srgbClr val="434343"/>
              </a:solidFill>
            </a:endParaRPr>
          </a:p>
        </p:txBody>
      </p:sp>
      <p:sp>
        <p:nvSpPr>
          <p:cNvPr id="7" name="Shape 418"/>
          <p:cNvSpPr txBox="1">
            <a:spLocks/>
          </p:cNvSpPr>
          <p:nvPr/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B7B7B7"/>
              </a:buClr>
              <a:buSzPct val="25000"/>
            </a:pPr>
            <a:r>
              <a:rPr lang="en-US" sz="2400" b="1" dirty="0"/>
              <a:t>"How can the feeling of a physical object mirror the feelings of a character?"</a:t>
            </a:r>
            <a:endParaRPr lang="en-US" sz="24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584" y="103540"/>
            <a:ext cx="1533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D9D9D9"/>
                </a:solidFill>
              </a:rPr>
              <a:t>Explore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126" y="38032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20 Center General 2016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</TotalTime>
  <Words>361</Words>
  <Application>Microsoft Macintosh PowerPoint</Application>
  <PresentationFormat>On-screen Show (16:9)</PresentationFormat>
  <Paragraphs>29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Roboto</vt:lpstr>
      <vt:lpstr>Roboto Condensed</vt:lpstr>
      <vt:lpstr>Arial</vt:lpstr>
      <vt:lpstr>K20 Center General 2016</vt:lpstr>
      <vt:lpstr>PowerPoint Presentation</vt:lpstr>
      <vt:lpstr>The Great Gatsby and the Sense of Touch</vt:lpstr>
      <vt:lpstr>In your groups…</vt:lpstr>
      <vt:lpstr>Two-Minute Paper</vt:lpstr>
      <vt:lpstr>Describe the textures that both objects have in common</vt:lpstr>
      <vt:lpstr>What are the differences between how you would hold these objects?</vt:lpstr>
      <vt:lpstr>Texture similarities?  How would you handle these differently?</vt:lpstr>
      <vt:lpstr>Texture similarities?  How would you handle these differently?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Fisher, Jane E.</cp:lastModifiedBy>
  <cp:revision>32</cp:revision>
  <dcterms:modified xsi:type="dcterms:W3CDTF">2016-11-30T19:18:31Z</dcterms:modified>
</cp:coreProperties>
</file>