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7" r:id="rId6"/>
    <p:sldId id="266" r:id="rId7"/>
    <p:sldId id="271" r:id="rId8"/>
    <p:sldId id="272" r:id="rId9"/>
    <p:sldId id="265" r:id="rId10"/>
    <p:sldId id="257" r:id="rId11"/>
    <p:sldId id="268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18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-3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chocoabuddha</a:t>
            </a:r>
            <a:r>
              <a:rPr lang="en-US" dirty="0"/>
              <a:t>. (2010). The Green</a:t>
            </a:r>
            <a:r>
              <a:rPr lang="en-US" baseline="0" dirty="0"/>
              <a:t> Revolution: Waging a war against hunger [Video file]. Retrieved from https://www.youtube.com/watch?v=HucSCNQ01X4</a:t>
            </a:r>
          </a:p>
          <a:p>
            <a:r>
              <a:rPr lang="en-US" baseline="0"/>
              <a:t>Alternative video: Samhita </a:t>
            </a:r>
            <a:r>
              <a:rPr lang="en-US" baseline="0" dirty="0" err="1"/>
              <a:t>Karnati</a:t>
            </a:r>
            <a:r>
              <a:rPr lang="en-US" baseline="0" dirty="0"/>
              <a:t>. (2012). Winner National History Day 2012 – The Green Revolution: Against all odds [Video file]. Retrieved from https://www.youtube.com/watch?v=c6Ids_RK6XM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7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Jackson,</a:t>
            </a:r>
            <a:r>
              <a:rPr lang="en-US" baseline="0" dirty="0"/>
              <a:t> L. (2013, Feb. 28). First Lady Michelle Obama exercises with kids. Official White House Photo. Retrieved from https://letsmove.obamawhitehouse.archives.gov/blog/2013/02/28/new-program-will-help-bring-physical-activity-back-schools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Fresh Healthy Vending. (</a:t>
            </a:r>
            <a:r>
              <a:rPr lang="en-US" dirty="0" err="1"/>
              <a:t>n.d.</a:t>
            </a:r>
            <a:r>
              <a:rPr lang="en-US" dirty="0"/>
              <a:t>). Fresh! Healthy Vending Products. Retrieved from https://www.pinterest.com/pin/438819557412751536/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Newsweek. (2010, March 22).</a:t>
            </a:r>
            <a:r>
              <a:rPr lang="en-US" baseline="0" dirty="0"/>
              <a:t> Cover [Image]. Newsweek. Retrieved from https://theobamadiary.com/2017/03/01/celebrating-lets-move/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NPR. (2011). Michelle Obama Gardening [Image]. NPR. Retrieved from https://theobamadiary.com/2017/03/01/celebrating-lets-move/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43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837700"/>
            <a:ext cx="3458700" cy="2305800"/>
            <a:chOff x="310150" y="-217625"/>
            <a:chExt cx="3458700" cy="2305800"/>
          </a:xfrm>
        </p:grpSpPr>
        <p:grpSp>
          <p:nvGrpSpPr>
            <p:cNvPr id="11" name="Shape 11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" name="Shape 12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" name="Shape 1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5" name="Shape 2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26" name="Shape 2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7" name="Shape 2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" name="Shape 3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" name="Shape 3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40" name="Shape 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18150" y="2017600"/>
            <a:ext cx="4707699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6B121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95" name="Shape 195"/>
          <p:cNvGrpSpPr/>
          <p:nvPr/>
        </p:nvGrpSpPr>
        <p:grpSpPr>
          <a:xfrm flipH="1">
            <a:off x="5685300" y="2837700"/>
            <a:ext cx="3458700" cy="2305800"/>
            <a:chOff x="310150" y="-217625"/>
            <a:chExt cx="3458700" cy="2305800"/>
          </a:xfrm>
        </p:grpSpPr>
        <p:grpSp>
          <p:nvGrpSpPr>
            <p:cNvPr id="196" name="Shape 196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97" name="Shape 19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04" name="Shape 20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8" name="Shape 20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9" name="Shape 20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1A28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5" name="Shape 215"/>
          <p:cNvGrpSpPr/>
          <p:nvPr/>
        </p:nvGrpSpPr>
        <p:grpSpPr>
          <a:xfrm flipH="1">
            <a:off x="5685300" y="2837825"/>
            <a:ext cx="3458700" cy="2305800"/>
            <a:chOff x="803750" y="-275225"/>
            <a:chExt cx="3458700" cy="2305800"/>
          </a:xfrm>
        </p:grpSpPr>
        <p:grpSp>
          <p:nvGrpSpPr>
            <p:cNvPr id="216" name="Shape 21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17" name="Shape 21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224" name="Shape 2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rgbClr val="1A2836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9A821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5" name="Shape 23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236" name="Shape 23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37" name="Shape 23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9" name="Shape 23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0" name="Shape 24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44" name="Shape 2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rgbClr val="9A8219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434343"/>
                </a:solidFill>
              </a:rPr>
              <a:t>‹#›</a:t>
            </a:fld>
            <a:endParaRPr lang="en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58" name="Shape 258"/>
          <p:cNvSpPr/>
          <p:nvPr/>
        </p:nvSpPr>
        <p:spPr>
          <a:xfrm rot="10800000">
            <a:off x="0" y="0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9" name="Shape 259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260" name="Shape 260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1" name="Shape 26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7" name="Shape 267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268" name="Shape 26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9" name="Shape 26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0" name="Shape 27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1" name="Shape 27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2" name="Shape 27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83838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Shape 27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276" name="Shape 27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-157" y="3772619"/>
            <a:ext cx="2056197" cy="1370798"/>
            <a:chOff x="3274650" y="-614875"/>
            <a:chExt cx="3458700" cy="2305800"/>
          </a:xfrm>
        </p:grpSpPr>
        <p:sp>
          <p:nvSpPr>
            <p:cNvPr id="283" name="Shape 28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red">
    <p:bg>
      <p:bgPr>
        <a:solidFill>
          <a:srgbClr val="6B1214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294" name="Shape 294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295" name="Shape 295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296" name="Shape 2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7" name="Shape 2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03" name="Shape 3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4" name="Shape 3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5" name="Shape 3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8" name="Shape 3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09" name="Shape 309"/>
          <p:cNvGrpSpPr/>
          <p:nvPr/>
        </p:nvGrpSpPr>
        <p:grpSpPr>
          <a:xfrm>
            <a:off x="846" y="3751278"/>
            <a:ext cx="2075219" cy="1383480"/>
            <a:chOff x="310150" y="-217625"/>
            <a:chExt cx="3458700" cy="2305800"/>
          </a:xfrm>
        </p:grpSpPr>
        <p:grpSp>
          <p:nvGrpSpPr>
            <p:cNvPr id="310" name="Shape 31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1" name="Shape 31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2" name="Shape 31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5" name="Shape 31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6" name="Shape 31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7" name="Shape 31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318" name="Shape 31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9" name="Shape 31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3" name="Shape 32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 blue">
    <p:bg>
      <p:bgPr>
        <a:solidFill>
          <a:srgbClr val="1A2836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327" name="Shape 327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328" name="Shape 328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29" name="Shape 329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1" name="Shape 331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4" name="Shape 334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5" name="Shape 335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36" name="Shape 33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7" name="Shape 33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8" name="Shape 33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9" name="Shape 33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0" name="Shape 34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1" name="Shape 34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42" name="Shape 342"/>
          <p:cNvGrpSpPr/>
          <p:nvPr/>
        </p:nvGrpSpPr>
        <p:grpSpPr>
          <a:xfrm>
            <a:off x="804" y="3757353"/>
            <a:ext cx="2065881" cy="1377254"/>
            <a:chOff x="803750" y="-275225"/>
            <a:chExt cx="3458700" cy="2305800"/>
          </a:xfrm>
        </p:grpSpPr>
        <p:grpSp>
          <p:nvGrpSpPr>
            <p:cNvPr id="343" name="Shape 34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44" name="Shape 34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5" name="Shape 34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6" name="Shape 34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7" name="Shape 34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8" name="Shape 34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0" name="Shape 350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351" name="Shape 35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4" name="Shape 35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5" name="Shape 35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6" name="Shape 35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11" name="Shape 411"/>
          <p:cNvGrpSpPr/>
          <p:nvPr/>
        </p:nvGrpSpPr>
        <p:grpSpPr>
          <a:xfrm>
            <a:off x="5685300" y="125"/>
            <a:ext cx="3458700" cy="2305800"/>
            <a:chOff x="5685300" y="0"/>
            <a:chExt cx="3458700" cy="2305800"/>
          </a:xfrm>
        </p:grpSpPr>
        <p:grpSp>
          <p:nvGrpSpPr>
            <p:cNvPr id="412" name="Shape 41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13" name="Shape 41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19" name="Shape 41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420" name="Shape 42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1" name="Shape 42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2" name="Shape 42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3" name="Shape 42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4" name="Shape 42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5" name="Shape 42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gray">
    <p:bg>
      <p:bgPr>
        <a:solidFill>
          <a:srgbClr val="43434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45" name="Shape 45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46" name="Shape 46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red">
    <p:bg>
      <p:bgPr>
        <a:solidFill>
          <a:srgbClr val="6B1214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56" name="Shape 56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57" name="Shape 57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58" name="Shape 58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3" name="Shape 63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64" name="Shape 64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65" name="Shape 65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bg>
      <p:bgPr>
        <a:solidFill>
          <a:srgbClr val="1A283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None/>
              <a:defRPr sz="2800">
                <a:solidFill>
                  <a:srgbClr val="B7B7B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75" name="Shape 75"/>
          <p:cNvGrpSpPr/>
          <p:nvPr/>
        </p:nvGrpSpPr>
        <p:grpSpPr>
          <a:xfrm rot="10800000">
            <a:off x="5685300" y="0"/>
            <a:ext cx="3458700" cy="2305800"/>
            <a:chOff x="803750" y="-275225"/>
            <a:chExt cx="3458700" cy="2305800"/>
          </a:xfrm>
        </p:grpSpPr>
        <p:grpSp>
          <p:nvGrpSpPr>
            <p:cNvPr id="76" name="Shape 76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77" name="Shape 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80C7F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803750" y="-275225"/>
              <a:ext cx="3458700" cy="2305800"/>
              <a:chOff x="3274650" y="-614875"/>
              <a:chExt cx="3458700" cy="2305800"/>
            </a:xfrm>
          </p:grpSpPr>
          <p:sp>
            <p:nvSpPr>
              <p:cNvPr id="84" name="Shape 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9" name="Shape 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yellow">
    <p:bg>
      <p:bgPr>
        <a:solidFill>
          <a:srgbClr val="9A8219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100000"/>
              <a:buNone/>
              <a:defRPr sz="2800">
                <a:solidFill>
                  <a:srgbClr val="EFEFE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94" name="Shape 94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95" name="Shape 95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96" name="Shape 96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2" name="Shape 102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03" name="Shape 103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rgbClr val="43434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12" name="Shape 112"/>
          <p:cNvGrpSpPr/>
          <p:nvPr/>
        </p:nvGrpSpPr>
        <p:grpSpPr>
          <a:xfrm rot="10800000">
            <a:off x="5685300" y="0"/>
            <a:ext cx="3458700" cy="2305800"/>
            <a:chOff x="3274650" y="-614875"/>
            <a:chExt cx="3458700" cy="2305800"/>
          </a:xfrm>
        </p:grpSpPr>
        <p:sp>
          <p:nvSpPr>
            <p:cNvPr id="113" name="Shape 113"/>
            <p:cNvSpPr/>
            <p:nvPr/>
          </p:nvSpPr>
          <p:spPr>
            <a:xfrm rot="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1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rot="-5400000">
              <a:off x="4427550" y="538025"/>
              <a:ext cx="1152900" cy="1152900"/>
            </a:xfrm>
            <a:prstGeom prst="rtTriangle">
              <a:avLst/>
            </a:prstGeom>
            <a:solidFill>
              <a:srgbClr val="FFFFFF">
                <a:alpha val="4885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5580450" y="538025"/>
              <a:ext cx="1152900" cy="1152900"/>
            </a:xfrm>
            <a:prstGeom prst="rtTriangle">
              <a:avLst/>
            </a:prstGeom>
            <a:solidFill>
              <a:srgbClr val="000000">
                <a:alpha val="3037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74650" y="-614875"/>
              <a:ext cx="1152900" cy="1152900"/>
            </a:xfrm>
            <a:prstGeom prst="rtTriangle">
              <a:avLst/>
            </a:prstGeom>
            <a:solidFill>
              <a:srgbClr val="FFFFFF">
                <a:alpha val="2730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1269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10800000">
              <a:off x="3274650" y="538025"/>
              <a:ext cx="1152900" cy="1152900"/>
            </a:xfrm>
            <a:prstGeom prst="rtTriangle">
              <a:avLst/>
            </a:prstGeom>
            <a:solidFill>
              <a:srgbClr val="000000">
                <a:alpha val="4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red">
    <p:bg>
      <p:bgPr>
        <a:solidFill>
          <a:srgbClr val="6B121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22" name="Shape 122"/>
          <p:cNvGrpSpPr/>
          <p:nvPr/>
        </p:nvGrpSpPr>
        <p:grpSpPr>
          <a:xfrm rot="10800000">
            <a:off x="5685300" y="0"/>
            <a:ext cx="3458700" cy="2305800"/>
            <a:chOff x="310150" y="-217625"/>
            <a:chExt cx="3458700" cy="2305800"/>
          </a:xfrm>
        </p:grpSpPr>
        <p:grpSp>
          <p:nvGrpSpPr>
            <p:cNvPr id="123" name="Shape 123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24" name="Shape 12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5" name="Shape 12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CF24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>
              <a:off x="310150" y="-217625"/>
              <a:ext cx="3458700" cy="2305800"/>
              <a:chOff x="3274650" y="-614875"/>
              <a:chExt cx="3458700" cy="2305800"/>
            </a:xfrm>
          </p:grpSpPr>
          <p:sp>
            <p:nvSpPr>
              <p:cNvPr id="131" name="Shape 131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rgbClr val="9A821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58" name="Shape 158"/>
          <p:cNvGrpSpPr/>
          <p:nvPr/>
        </p:nvGrpSpPr>
        <p:grpSpPr>
          <a:xfrm>
            <a:off x="5685300" y="0"/>
            <a:ext cx="3458700" cy="2305800"/>
            <a:chOff x="5685300" y="0"/>
            <a:chExt cx="3458700" cy="2305800"/>
          </a:xfrm>
        </p:grpSpPr>
        <p:grpSp>
          <p:nvGrpSpPr>
            <p:cNvPr id="159" name="Shape 159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0" name="Shape 160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4" name="Shape 164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E5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6" name="Shape 16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67" name="Shape 16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53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98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627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5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23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11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4958225"/>
            <a:ext cx="9144000" cy="185400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5" name="Shape 175"/>
          <p:cNvGrpSpPr/>
          <p:nvPr/>
        </p:nvGrpSpPr>
        <p:grpSpPr>
          <a:xfrm rot="10800000" flipH="1">
            <a:off x="5685300" y="2837700"/>
            <a:ext cx="3458700" cy="2305800"/>
            <a:chOff x="5685300" y="0"/>
            <a:chExt cx="3458700" cy="2305800"/>
          </a:xfrm>
        </p:grpSpPr>
        <p:grpSp>
          <p:nvGrpSpPr>
            <p:cNvPr id="176" name="Shape 176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77" name="Shape 177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83" name="Shape 183"/>
            <p:cNvGrpSpPr/>
            <p:nvPr/>
          </p:nvGrpSpPr>
          <p:grpSpPr>
            <a:xfrm rot="10800000">
              <a:off x="5685300" y="0"/>
              <a:ext cx="3458700" cy="2305800"/>
              <a:chOff x="3274650" y="-614875"/>
              <a:chExt cx="3458700" cy="2305800"/>
            </a:xfrm>
          </p:grpSpPr>
          <p:sp>
            <p:nvSpPr>
              <p:cNvPr id="184" name="Shape 184"/>
              <p:cNvSpPr/>
              <p:nvPr/>
            </p:nvSpPr>
            <p:spPr>
              <a:xfrm rot="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1654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 rot="-5400000">
                <a:off x="4427550" y="53802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4885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55804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3037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274650" y="-614875"/>
                <a:ext cx="1152900" cy="1152900"/>
              </a:xfrm>
              <a:prstGeom prst="rtTriangle">
                <a:avLst/>
              </a:prstGeom>
              <a:solidFill>
                <a:srgbClr val="FFFFFF">
                  <a:alpha val="27309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1269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 rot="10800000">
                <a:off x="3274650" y="538025"/>
                <a:ext cx="1152900" cy="1152900"/>
              </a:xfrm>
              <a:prstGeom prst="rtTriangle">
                <a:avLst/>
              </a:prstGeom>
              <a:solidFill>
                <a:srgbClr val="000000">
                  <a:alpha val="41920"/>
                </a:srgb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3F3F3"/>
                </a:solidFill>
              </a:rPr>
              <a:t>‹#›</a:t>
            </a:fld>
            <a:endParaRPr lang="en">
              <a:solidFill>
                <a:srgbClr val="F3F3F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￮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￮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world-population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ucSCNQ01X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842" y="3374728"/>
            <a:ext cx="35260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the Green Revolution?</a:t>
            </a:r>
          </a:p>
          <a:p>
            <a:pPr algn="ctr"/>
            <a:r>
              <a:rPr lang="en-US" dirty="0"/>
              <a:t>An AP World Geography Lesson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subTitle" idx="1"/>
          </p:nvPr>
        </p:nvSpPr>
        <p:spPr>
          <a:xfrm>
            <a:off x="410376" y="11066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Michelle Obama’s War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51" y="662000"/>
            <a:ext cx="3049840" cy="4059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" y="658512"/>
            <a:ext cx="2704717" cy="4062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30" y="657431"/>
            <a:ext cx="2905146" cy="2288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r="3286"/>
          <a:stretch/>
        </p:blipFill>
        <p:spPr>
          <a:xfrm>
            <a:off x="6125789" y="3071118"/>
            <a:ext cx="2915080" cy="19396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&amp; Jot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As you read the article, stop after one or two paragraphs. </a:t>
            </a:r>
          </a:p>
          <a:p>
            <a:pPr>
              <a:buNone/>
            </a:pPr>
            <a:r>
              <a:rPr lang="en-US" sz="2000" dirty="0"/>
              <a:t>Write a few main ideas in the margin of your paper.</a:t>
            </a:r>
          </a:p>
          <a:p>
            <a:pPr>
              <a:buNone/>
            </a:pPr>
            <a:r>
              <a:rPr lang="en-US" sz="2000" dirty="0"/>
              <a:t>Continue </a:t>
            </a:r>
            <a:r>
              <a:rPr lang="en-US" sz="2000"/>
              <a:t>to “stop and jot” </a:t>
            </a:r>
            <a:r>
              <a:rPr lang="en-US" sz="2000" dirty="0"/>
              <a:t>until you finish the reading.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57" y="445025"/>
            <a:ext cx="2291468" cy="22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9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8675"/>
            <a:ext cx="8520600" cy="572700"/>
          </a:xfrm>
        </p:spPr>
        <p:txBody>
          <a:bodyPr/>
          <a:lstStyle/>
          <a:p>
            <a:pPr algn="ctr"/>
            <a:r>
              <a:rPr lang="en-US" dirty="0"/>
              <a:t>H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58" y="627654"/>
            <a:ext cx="6466583" cy="43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Public Service Announcement (PSA) Poster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Based upon what you have learned, create a PSA poster. It should display ONE of these choices:</a:t>
            </a:r>
          </a:p>
          <a:p>
            <a:r>
              <a:rPr lang="en-US" i="1" dirty="0"/>
              <a:t>A poster that explains the problem of obesity and western diets,  </a:t>
            </a:r>
          </a:p>
          <a:p>
            <a:r>
              <a:rPr lang="en-US" i="1" dirty="0"/>
              <a:t>A poster that explains Michelle Obama’s fight for ending </a:t>
            </a:r>
            <a:r>
              <a:rPr lang="en-US" i="1"/>
              <a:t>childhood obesity, </a:t>
            </a:r>
            <a:r>
              <a:rPr lang="en-US" i="1" dirty="0"/>
              <a:t>or </a:t>
            </a:r>
          </a:p>
          <a:p>
            <a:r>
              <a:rPr lang="en-US" i="1" dirty="0"/>
              <a:t>A poster that shows healthier alternatives to fast food.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3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 of this lesson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i="1" dirty="0"/>
              <a:t>Is the world's food supply enough for a growing population?  </a:t>
            </a:r>
          </a:p>
          <a:p>
            <a:pPr marL="285750" indent="-285750"/>
            <a:r>
              <a:rPr lang="en-US" i="1" dirty="0"/>
              <a:t>What was the Green Revolution?</a:t>
            </a:r>
          </a:p>
          <a:p>
            <a:pPr marL="285750" indent="-285750"/>
            <a:r>
              <a:rPr lang="en-US" i="1" dirty="0"/>
              <a:t>What are the challenges of a Western diet?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Population Clock is Ticking!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>
                <a:hlinkClick r:id="rId2"/>
              </a:rPr>
              <a:t>http://www.worldometers.info/world-population/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705" y="2026153"/>
            <a:ext cx="60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How fast is the world’s population growing?</a:t>
            </a:r>
          </a:p>
        </p:txBody>
      </p:sp>
    </p:spTree>
    <p:extLst>
      <p:ext uri="{BB962C8B-B14F-4D97-AF65-F5344CB8AC3E}">
        <p14:creationId xmlns:p14="http://schemas.microsoft.com/office/powerpoint/2010/main" val="25823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Hunger exists. Where do we look for it in the world?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090475"/>
            <a:ext cx="2857500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3" b="18101"/>
          <a:stretch/>
        </p:blipFill>
        <p:spPr>
          <a:xfrm>
            <a:off x="4572000" y="1152475"/>
            <a:ext cx="4260300" cy="2028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5" y="2672013"/>
            <a:ext cx="3171511" cy="21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3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Two-part brainstorm 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/>
              <a:t>Reasons for </a:t>
            </a:r>
            <a:r>
              <a:rPr lang="en-US" b="1" dirty="0">
                <a:solidFill>
                  <a:srgbClr val="92D050"/>
                </a:solidFill>
              </a:rPr>
              <a:t>Abundant </a:t>
            </a:r>
            <a:r>
              <a:rPr lang="en-US" b="1" dirty="0">
                <a:solidFill>
                  <a:schemeClr val="tx1"/>
                </a:solidFill>
              </a:rPr>
              <a:t>Food</a:t>
            </a:r>
            <a:r>
              <a:rPr lang="en-US" b="1" dirty="0"/>
              <a:t> Supply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/>
              <a:t>Reasons for </a:t>
            </a:r>
            <a:r>
              <a:rPr lang="en-US" b="1" dirty="0">
                <a:solidFill>
                  <a:srgbClr val="FF0000"/>
                </a:solidFill>
              </a:rPr>
              <a:t>Scarce </a:t>
            </a:r>
            <a:r>
              <a:rPr lang="en-US" b="1" dirty="0"/>
              <a:t>Food Supply</a:t>
            </a:r>
          </a:p>
        </p:txBody>
      </p:sp>
    </p:spTree>
    <p:extLst>
      <p:ext uri="{BB962C8B-B14F-4D97-AF65-F5344CB8AC3E}">
        <p14:creationId xmlns:p14="http://schemas.microsoft.com/office/powerpoint/2010/main" val="46471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18" y="753804"/>
            <a:ext cx="6314575" cy="4389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88" y="210509"/>
            <a:ext cx="526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Two-column notes example 1 &amp; 2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092229" y="773539"/>
            <a:ext cx="235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Notes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540980" y="771921"/>
            <a:ext cx="235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Guiding Questions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1283" y="762861"/>
            <a:ext cx="0" cy="4371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2190" y="925809"/>
            <a:ext cx="2670303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1.What was the Green Revolution?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0977" y="2721756"/>
            <a:ext cx="261272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2. How were seeds different in the Green Revolution?</a:t>
            </a:r>
          </a:p>
        </p:txBody>
      </p:sp>
    </p:spTree>
    <p:extLst>
      <p:ext uri="{BB962C8B-B14F-4D97-AF65-F5344CB8AC3E}">
        <p14:creationId xmlns:p14="http://schemas.microsoft.com/office/powerpoint/2010/main" val="399173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18" y="753804"/>
            <a:ext cx="6314575" cy="4389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88" y="210509"/>
            <a:ext cx="526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Two Column Notes Example 3 &amp; 4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092229" y="773539"/>
            <a:ext cx="235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Notes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540980" y="771921"/>
            <a:ext cx="235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Guiding Questions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1283" y="762861"/>
            <a:ext cx="0" cy="4371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0979" y="984343"/>
            <a:ext cx="2670303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3. How were farming methods different? 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0979" y="2740954"/>
            <a:ext cx="26127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4. What countries benefited most by the Green Revolution? 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03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18" y="753804"/>
            <a:ext cx="6314575" cy="4389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0388" y="210509"/>
            <a:ext cx="526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Two-column notes example 5 &amp; 6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092229" y="773539"/>
            <a:ext cx="235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Video Notes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1540980" y="771921"/>
            <a:ext cx="235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Guiding Questions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1283" y="762861"/>
            <a:ext cx="0" cy="43715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4948" y="929392"/>
            <a:ext cx="297071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5. What were some positive results of the Green Revolution? </a:t>
            </a:r>
          </a:p>
          <a:p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0980" y="2721756"/>
            <a:ext cx="27285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6. What were some negative consequences of the Green Revolution?</a:t>
            </a:r>
          </a:p>
        </p:txBody>
      </p:sp>
    </p:spTree>
    <p:extLst>
      <p:ext uri="{BB962C8B-B14F-4D97-AF65-F5344CB8AC3E}">
        <p14:creationId xmlns:p14="http://schemas.microsoft.com/office/powerpoint/2010/main" val="416886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Revolution: Waging a War Against Hunger 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https://www.youtube.com/watch?v=HucSCNQ01X4</a:t>
            </a:r>
            <a:endParaRPr lang="en-US" dirty="0"/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30543"/>
      </p:ext>
    </p:extLst>
  </p:cSld>
  <p:clrMapOvr>
    <a:masterClrMapping/>
  </p:clrMapOvr>
</p:sld>
</file>

<file path=ppt/theme/theme1.xml><?xml version="1.0" encoding="utf-8"?>
<a:theme xmlns:a="http://schemas.openxmlformats.org/drawingml/2006/main" name="K20 Center General 2016">
  <a:themeElements>
    <a:clrScheme name="Custom 1">
      <a:dk1>
        <a:srgbClr val="2E2E2E"/>
      </a:dk1>
      <a:lt1>
        <a:srgbClr val="FFFFFF"/>
      </a:lt1>
      <a:dk2>
        <a:srgbClr val="2E2E2E"/>
      </a:dk2>
      <a:lt2>
        <a:srgbClr val="848F8F"/>
      </a:lt2>
      <a:accent1>
        <a:srgbClr val="910D28"/>
      </a:accent1>
      <a:accent2>
        <a:srgbClr val="3E5C61"/>
      </a:accent2>
      <a:accent3>
        <a:srgbClr val="BED7D3"/>
      </a:accent3>
      <a:accent4>
        <a:srgbClr val="85592C"/>
      </a:accent4>
      <a:accent5>
        <a:srgbClr val="C1C1C1"/>
      </a:accent5>
      <a:accent6>
        <a:srgbClr val="5E050D"/>
      </a:accent6>
      <a:hlink>
        <a:srgbClr val="289CC7"/>
      </a:hlink>
      <a:folHlink>
        <a:srgbClr val="6D8F9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403</Words>
  <Application>Microsoft Office PowerPoint</Application>
  <PresentationFormat>On-screen Show (16:9)</PresentationFormat>
  <Paragraphs>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Roboto</vt:lpstr>
      <vt:lpstr>Roboto Condensed</vt:lpstr>
      <vt:lpstr>K20 Center General 2016</vt:lpstr>
      <vt:lpstr>PowerPoint Presentation</vt:lpstr>
      <vt:lpstr>Essential questions of this lesson</vt:lpstr>
      <vt:lpstr>The World Population Clock is Ticking!</vt:lpstr>
      <vt:lpstr>Hunger exists. Where do we look for it in the world?</vt:lpstr>
      <vt:lpstr>Two-part brainstorm activity</vt:lpstr>
      <vt:lpstr>PowerPoint Presentation</vt:lpstr>
      <vt:lpstr>PowerPoint Presentation</vt:lpstr>
      <vt:lpstr>PowerPoint Presentation</vt:lpstr>
      <vt:lpstr>The Green Revolution: Waging a War Against Hunger video</vt:lpstr>
      <vt:lpstr>PowerPoint Presentation</vt:lpstr>
      <vt:lpstr>Stop &amp; Jot</vt:lpstr>
      <vt:lpstr>H Chart</vt:lpstr>
      <vt:lpstr>A Public Service Announcement (PSA)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Schlasner, Jacqueline</cp:lastModifiedBy>
  <cp:revision>24</cp:revision>
  <dcterms:modified xsi:type="dcterms:W3CDTF">2017-04-05T14:29:19Z</dcterms:modified>
</cp:coreProperties>
</file>