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74" r:id="rId3"/>
    <p:sldId id="263" r:id="rId4"/>
    <p:sldId id="264" r:id="rId5"/>
    <p:sldId id="270" r:id="rId6"/>
    <p:sldId id="273" r:id="rId7"/>
    <p:sldId id="272" r:id="rId8"/>
    <p:sldId id="271" r:id="rId9"/>
    <p:sldId id="265" r:id="rId10"/>
    <p:sldId id="266" r:id="rId11"/>
    <p:sldId id="275" r:id="rId12"/>
    <p:sldId id="267" r:id="rId13"/>
    <p:sldId id="261" r:id="rId14"/>
    <p:sldId id="268" r:id="rId15"/>
    <p:sldId id="276" r:id="rId16"/>
    <p:sldId id="269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884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69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2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837700"/>
            <a:ext cx="3458700" cy="2305800"/>
            <a:chOff x="310150" y="-217625"/>
            <a:chExt cx="3458700" cy="2305800"/>
          </a:xfrm>
        </p:grpSpPr>
        <p:grpSp>
          <p:nvGrpSpPr>
            <p:cNvPr id="11" name="Shape 11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" name="Shape 12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9" name="Shape 1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5" name="Shape 2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26" name="Shape 2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7" name="Shape 2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40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8150" y="2017600"/>
            <a:ext cx="4707699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9A82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236" name="Shape 23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37" name="Shape 23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44" name="Shape 2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rgbClr val="9A8219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58" name="Shape 258"/>
          <p:cNvSpPr/>
          <p:nvPr/>
        </p:nvSpPr>
        <p:spPr>
          <a:xfrm rot="10800000">
            <a:off x="0" y="0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9" name="Shape 259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260" name="Shape 260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1" name="Shape 26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7" name="Shape 267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8" name="Shape 26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8383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hape 27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276" name="Shape 27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-157" y="3772619"/>
            <a:ext cx="2056197" cy="1370798"/>
            <a:chOff x="3274650" y="-614875"/>
            <a:chExt cx="3458700" cy="2305800"/>
          </a:xfrm>
        </p:grpSpPr>
        <p:sp>
          <p:nvSpPr>
            <p:cNvPr id="283" name="Shape 28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red">
    <p:bg>
      <p:bgPr>
        <a:solidFill>
          <a:srgbClr val="6B121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294" name="Shape 294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295" name="Shape 295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296" name="Shape 2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02" name="Shape 302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03" name="Shape 3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09" name="Shape 309"/>
          <p:cNvGrpSpPr/>
          <p:nvPr/>
        </p:nvGrpSpPr>
        <p:grpSpPr>
          <a:xfrm>
            <a:off x="846" y="3751278"/>
            <a:ext cx="2075219" cy="1383480"/>
            <a:chOff x="310150" y="-217625"/>
            <a:chExt cx="3458700" cy="2305800"/>
          </a:xfrm>
        </p:grpSpPr>
        <p:grpSp>
          <p:nvGrpSpPr>
            <p:cNvPr id="310" name="Shape 31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1" name="Shape 31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7" name="Shape 31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8" name="Shape 31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9" name="Shape 31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blue">
    <p:bg>
      <p:bgPr>
        <a:solidFill>
          <a:srgbClr val="1A283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327" name="Shape 327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328" name="Shape 328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29" name="Shape 32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4" name="Shape 33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5" name="Shape 335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36" name="Shape 33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42" name="Shape 342"/>
          <p:cNvGrpSpPr/>
          <p:nvPr/>
        </p:nvGrpSpPr>
        <p:grpSpPr>
          <a:xfrm>
            <a:off x="804" y="3757353"/>
            <a:ext cx="2065881" cy="1377254"/>
            <a:chOff x="803750" y="-275225"/>
            <a:chExt cx="3458700" cy="2305800"/>
          </a:xfrm>
        </p:grpSpPr>
        <p:grpSp>
          <p:nvGrpSpPr>
            <p:cNvPr id="343" name="Shape 34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4" name="Shape 3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50" name="Shape 350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51" name="Shape 35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11" name="Shape 411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412" name="Shape 41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13" name="Shape 41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9" name="Shape 41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20" name="Shape 42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5" name="Shape 42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gray">
    <p:bg>
      <p:bgPr>
        <a:solidFill>
          <a:srgbClr val="43434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5" name="Shape 4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46" name="Shape 4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blue">
    <p:bg>
      <p:bgPr>
        <a:solidFill>
          <a:srgbClr val="1A283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75" name="Shape 7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76" name="Shape 7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77" name="Shape 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84" name="Shape 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yellow">
    <p:bg>
      <p:bgPr>
        <a:solidFill>
          <a:srgbClr val="9A821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None/>
              <a:defRPr sz="280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94" name="Shape 94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95" name="Shape 95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96" name="Shape 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03" name="Shape 1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3434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12" name="Shape 112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113" name="Shape 11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red">
    <p:bg>
      <p:bgPr>
        <a:solidFill>
          <a:srgbClr val="6B121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22" name="Shape 122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123" name="Shape 123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4" name="Shape 1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31" name="Shape 13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rgbClr val="9A821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58" name="Shape 158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159" name="Shape 15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0" name="Shape 16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7" name="Shape 16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5" name="Shape 17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176" name="Shape 17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77" name="Shape 1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3" name="Shape 18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84" name="Shape 1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1A28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5" name="Shape 215"/>
          <p:cNvGrpSpPr/>
          <p:nvPr/>
        </p:nvGrpSpPr>
        <p:grpSpPr>
          <a:xfrm flipH="1">
            <a:off x="5685300" y="2837825"/>
            <a:ext cx="3458700" cy="2305800"/>
            <a:chOff x="803750" y="-275225"/>
            <a:chExt cx="3458700" cy="2305800"/>
          </a:xfrm>
        </p:grpSpPr>
        <p:grpSp>
          <p:nvGrpSpPr>
            <p:cNvPr id="216" name="Shape 21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17" name="Shape 21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24" name="Shape 2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rgbClr val="1A2836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052" y="3243160"/>
            <a:ext cx="389442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Price of Freedom?</a:t>
            </a:r>
          </a:p>
          <a:p>
            <a:pPr algn="ctr"/>
            <a:r>
              <a:rPr lang="en-US" dirty="0" smtClean="0"/>
              <a:t>A U.S. History Lesson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47" y="199941"/>
            <a:ext cx="4464231" cy="4641774"/>
          </a:xfrm>
        </p:spPr>
        <p:txBody>
          <a:bodyPr/>
          <a:lstStyle/>
          <a:p>
            <a:pPr fontAlgn="base">
              <a:buNone/>
            </a:pPr>
            <a:endParaRPr lang="en-US" dirty="0"/>
          </a:p>
          <a:p>
            <a:pPr fontAlgn="base">
              <a:buNone/>
            </a:pPr>
            <a:r>
              <a:rPr lang="en-US" dirty="0" smtClean="0"/>
              <a:t>The largest terrorist attack on </a:t>
            </a:r>
            <a:r>
              <a:rPr lang="en-US" b="1" dirty="0" smtClean="0"/>
              <a:t>September 11, 2001</a:t>
            </a:r>
            <a:r>
              <a:rPr lang="en-US" dirty="0" smtClean="0"/>
              <a:t>, killed nearly 3,000 U.S. citizens.</a:t>
            </a:r>
            <a:endParaRPr lang="en-US" dirty="0"/>
          </a:p>
          <a:p>
            <a:pPr fontAlgn="base">
              <a:buNone/>
            </a:pPr>
            <a:r>
              <a:rPr lang="en-US" dirty="0" smtClean="0"/>
              <a:t>To prevent future terrorism, Congress created the</a:t>
            </a:r>
            <a:r>
              <a:rPr lang="en-US" b="1" dirty="0"/>
              <a:t> </a:t>
            </a:r>
            <a:r>
              <a:rPr lang="en-US" b="1" dirty="0" smtClean="0"/>
              <a:t>Patriot Act </a:t>
            </a:r>
            <a:r>
              <a:rPr lang="en-US" dirty="0" smtClean="0"/>
              <a:t>in October of 2001.</a:t>
            </a:r>
          </a:p>
          <a:p>
            <a:pPr fontAlgn="base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/>
              <a:t>Department of Homeland Security </a:t>
            </a:r>
            <a:r>
              <a:rPr lang="en-US" dirty="0" smtClean="0"/>
              <a:t>was formed </a:t>
            </a:r>
            <a:r>
              <a:rPr lang="en-US" dirty="0"/>
              <a:t>to </a:t>
            </a:r>
            <a:r>
              <a:rPr lang="en-US" dirty="0" smtClean="0"/>
              <a:t>prevent any future </a:t>
            </a:r>
            <a:r>
              <a:rPr lang="en-US" dirty="0"/>
              <a:t>terrorist attacks and to coordinate their investigations with the </a:t>
            </a:r>
            <a:r>
              <a:rPr lang="en-US" dirty="0" smtClean="0"/>
              <a:t>FBI, CIA, and law enforcement.</a:t>
            </a: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78" y="285459"/>
            <a:ext cx="4601779" cy="38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The Patriot Act gave law enforcement more powers to investigate citizens.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Read the section of the Patriot Act that is the same as your assigned number.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Write down one pro about the part of the Patriot Act you read.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Write down one con about the part of </a:t>
            </a:r>
            <a:r>
              <a:rPr lang="en-US" smtClean="0"/>
              <a:t>the Patriot Act </a:t>
            </a:r>
            <a:r>
              <a:rPr lang="en-US" dirty="0" smtClean="0"/>
              <a:t>you read.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3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Activity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With your Group: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Summarize what this section of the Patriot Act says.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one pro about this section of the law.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the best con about this section of the law.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43" y="2966866"/>
            <a:ext cx="3165004" cy="21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Weighing the PROS and CONS:</a:t>
            </a:r>
            <a:endParaRPr lang="en-US" dirty="0"/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lvl="0"/>
            <a:endParaRPr lang="en-US" dirty="0" smtClean="0"/>
          </a:p>
          <a:p>
            <a:pPr lvl="0">
              <a:buNone/>
            </a:pPr>
            <a:r>
              <a:rPr lang="en-US" sz="2000" i="1" dirty="0" smtClean="0"/>
              <a:t>Does the Patriot Act go too far in violating a person’s rights to privacy?  </a:t>
            </a:r>
            <a:endParaRPr lang="en-US" sz="2000" i="1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44" y="2638717"/>
            <a:ext cx="3444756" cy="2504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447335"/>
            <a:ext cx="5581664" cy="79026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7" y="2765184"/>
            <a:ext cx="5769272" cy="510463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149">
            <a:off x="4279859" y="408510"/>
            <a:ext cx="4558385" cy="1053874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9" y="3717794"/>
            <a:ext cx="5029762" cy="63248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897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Revise the</a:t>
            </a:r>
            <a:r>
              <a:rPr lang="en-US" sz="2400" dirty="0" smtClean="0"/>
              <a:t> </a:t>
            </a:r>
            <a:r>
              <a:rPr lang="en-US" sz="2400" dirty="0" smtClean="0"/>
              <a:t>FBI’s definition of </a:t>
            </a:r>
            <a:r>
              <a:rPr lang="en-US" sz="2400" dirty="0" smtClean="0"/>
              <a:t>terrorism to include cyberterrorism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Federal Bureau of Investigation (</a:t>
            </a:r>
            <a:r>
              <a:rPr lang="en-US" b="1" dirty="0"/>
              <a:t>FBI</a:t>
            </a:r>
            <a:r>
              <a:rPr lang="en-US" dirty="0"/>
              <a:t>) defines </a:t>
            </a:r>
            <a:r>
              <a:rPr lang="en-US" b="1" dirty="0"/>
              <a:t>terrorism</a:t>
            </a:r>
            <a:r>
              <a:rPr lang="en-US" dirty="0"/>
              <a:t> </a:t>
            </a:r>
            <a:r>
              <a:rPr lang="en-US" dirty="0" smtClean="0"/>
              <a:t>as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/>
              <a:t>“the </a:t>
            </a:r>
            <a:r>
              <a:rPr lang="en-US" b="1" i="1" dirty="0"/>
              <a:t>unlawful use of force or violence </a:t>
            </a:r>
            <a:r>
              <a:rPr lang="en-US" i="1" dirty="0"/>
              <a:t>against </a:t>
            </a:r>
            <a:r>
              <a:rPr lang="en-US" b="1" i="1" dirty="0"/>
              <a:t>persons </a:t>
            </a:r>
            <a:r>
              <a:rPr lang="en-US" i="1" dirty="0"/>
              <a:t>or </a:t>
            </a:r>
            <a:r>
              <a:rPr lang="en-US" b="1" i="1" dirty="0"/>
              <a:t>property</a:t>
            </a:r>
            <a:r>
              <a:rPr lang="en-US" i="1" dirty="0"/>
              <a:t> </a:t>
            </a:r>
            <a:r>
              <a:rPr lang="en-US" b="1" i="1" dirty="0"/>
              <a:t>to intimidate </a:t>
            </a:r>
            <a:r>
              <a:rPr lang="en-US" i="1" dirty="0"/>
              <a:t>or coerce </a:t>
            </a:r>
            <a:r>
              <a:rPr lang="en-US" b="1" i="1" dirty="0"/>
              <a:t>a government</a:t>
            </a:r>
            <a:r>
              <a:rPr lang="en-US" i="1" dirty="0"/>
              <a:t>, the </a:t>
            </a:r>
            <a:r>
              <a:rPr lang="en-US" b="1" i="1" dirty="0"/>
              <a:t>civilian population</a:t>
            </a:r>
            <a:r>
              <a:rPr lang="en-US" i="1" dirty="0"/>
              <a:t>, or any segment thereof, in furtherance of </a:t>
            </a:r>
            <a:r>
              <a:rPr lang="en-US" b="1" i="1" dirty="0"/>
              <a:t>political or social objectives</a:t>
            </a:r>
            <a:r>
              <a:rPr lang="en-US" i="1" dirty="0" smtClean="0"/>
              <a:t>.”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Jan </a:t>
            </a:r>
            <a:r>
              <a:rPr lang="en-US" sz="1200" dirty="0"/>
              <a:t>3, </a:t>
            </a:r>
            <a:r>
              <a:rPr lang="en-US" sz="1200" dirty="0" smtClean="0"/>
              <a:t>2017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Source: National Institute of Justice 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/>
              <a:t>https://www.nij.gov/topics/crime/terrorism/Pages/welcome.aspx</a:t>
            </a:r>
          </a:p>
        </p:txBody>
      </p:sp>
    </p:spTree>
    <p:extLst>
      <p:ext uri="{BB962C8B-B14F-4D97-AF65-F5344CB8AC3E}">
        <p14:creationId xmlns:p14="http://schemas.microsoft.com/office/powerpoint/2010/main" val="164017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</a:t>
            </a:r>
            <a:r>
              <a:rPr lang="en-US" dirty="0" smtClean="0"/>
              <a:t>minute </a:t>
            </a:r>
            <a:r>
              <a:rPr lang="en-US" dirty="0" err="1" smtClean="0"/>
              <a:t>opinon</a:t>
            </a:r>
            <a:r>
              <a:rPr lang="en-US" dirty="0" smtClean="0"/>
              <a:t>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sz="2000" b="1" dirty="0" smtClean="0"/>
              <a:t>Choose one topic to write about.</a:t>
            </a:r>
          </a:p>
          <a:p>
            <a:pPr marL="342900" indent="-342900" fontAlgn="base"/>
            <a:r>
              <a:rPr lang="en-US" dirty="0" smtClean="0"/>
              <a:t>Does the </a:t>
            </a:r>
            <a:r>
              <a:rPr lang="en-US" b="1" dirty="0" smtClean="0"/>
              <a:t>government</a:t>
            </a:r>
            <a:r>
              <a:rPr lang="en-US" dirty="0" smtClean="0"/>
              <a:t> go too </a:t>
            </a:r>
            <a:r>
              <a:rPr lang="en-US" dirty="0" smtClean="0"/>
              <a:t>far in </a:t>
            </a:r>
            <a:r>
              <a:rPr lang="en-US" dirty="0" smtClean="0"/>
              <a:t>invading citizens’ privacy in the Patriot Act</a:t>
            </a:r>
            <a:r>
              <a:rPr lang="en-US" dirty="0" smtClean="0"/>
              <a:t>?  What individual rights should be protected?</a:t>
            </a:r>
          </a:p>
          <a:p>
            <a:pPr fontAlgn="base">
              <a:buNone/>
            </a:pPr>
            <a:r>
              <a:rPr lang="en-US" b="1" dirty="0" smtClean="0"/>
              <a:t>OR </a:t>
            </a:r>
            <a:endParaRPr lang="en-US" b="1" dirty="0"/>
          </a:p>
          <a:p>
            <a:pPr marL="342900" indent="-342900" fontAlgn="base"/>
            <a:r>
              <a:rPr lang="en-US" dirty="0" smtClean="0"/>
              <a:t>Does the </a:t>
            </a:r>
            <a:r>
              <a:rPr lang="en-US" b="1" dirty="0" smtClean="0"/>
              <a:t>government</a:t>
            </a:r>
            <a:r>
              <a:rPr lang="en-US" dirty="0" smtClean="0"/>
              <a:t> not go far enough in preventing terrorism?  What else should be done?</a:t>
            </a: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8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Is it worth giving up personal freedoms for greater protection?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How </a:t>
            </a:r>
            <a:r>
              <a:rPr lang="en-US" i="1" dirty="0"/>
              <a:t>do we define terrorists and terrorism?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19" y="121009"/>
            <a:ext cx="4808824" cy="572700"/>
          </a:xfrm>
        </p:spPr>
        <p:txBody>
          <a:bodyPr/>
          <a:lstStyle/>
          <a:p>
            <a:r>
              <a:rPr lang="en-US" sz="2000" dirty="0" smtClean="0"/>
              <a:t>Which of these events is terrorism?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73" y="2594138"/>
            <a:ext cx="3405362" cy="26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0122" y="813013"/>
            <a:ext cx="1585398" cy="33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9" y="30910"/>
            <a:ext cx="3444756" cy="2504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750" y="1557104"/>
            <a:ext cx="50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788766" y="936208"/>
            <a:ext cx="507956" cy="580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Font typeface="Roboto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2.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8" y="763095"/>
            <a:ext cx="3020168" cy="2794817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3605747" y="3805494"/>
            <a:ext cx="507956" cy="580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Font typeface="Roboto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5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FBI’s definition of terrorism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Federal Bureau of Investigation (</a:t>
            </a:r>
            <a:r>
              <a:rPr lang="en-US" b="1" dirty="0"/>
              <a:t>FBI</a:t>
            </a:r>
            <a:r>
              <a:rPr lang="en-US" dirty="0"/>
              <a:t>) defines </a:t>
            </a:r>
            <a:r>
              <a:rPr lang="en-US" b="1" dirty="0"/>
              <a:t>terrorism</a:t>
            </a:r>
            <a:r>
              <a:rPr lang="en-US" dirty="0"/>
              <a:t> </a:t>
            </a:r>
            <a:r>
              <a:rPr lang="en-US" dirty="0" smtClean="0"/>
              <a:t>as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/>
              <a:t>“the </a:t>
            </a:r>
            <a:r>
              <a:rPr lang="en-US" b="1" i="1" dirty="0"/>
              <a:t>unlawful use of force or violence </a:t>
            </a:r>
            <a:r>
              <a:rPr lang="en-US" i="1" dirty="0"/>
              <a:t>against </a:t>
            </a:r>
            <a:r>
              <a:rPr lang="en-US" b="1" i="1" dirty="0"/>
              <a:t>persons </a:t>
            </a:r>
            <a:r>
              <a:rPr lang="en-US" i="1" dirty="0"/>
              <a:t>or </a:t>
            </a:r>
            <a:r>
              <a:rPr lang="en-US" b="1" i="1" dirty="0"/>
              <a:t>property</a:t>
            </a:r>
            <a:r>
              <a:rPr lang="en-US" i="1" dirty="0"/>
              <a:t> </a:t>
            </a:r>
            <a:r>
              <a:rPr lang="en-US" b="1" i="1" dirty="0"/>
              <a:t>to intimidate </a:t>
            </a:r>
            <a:r>
              <a:rPr lang="en-US" i="1" dirty="0"/>
              <a:t>or coerce </a:t>
            </a:r>
            <a:r>
              <a:rPr lang="en-US" b="1" i="1" dirty="0"/>
              <a:t>a government</a:t>
            </a:r>
            <a:r>
              <a:rPr lang="en-US" i="1" dirty="0"/>
              <a:t>, the </a:t>
            </a:r>
            <a:r>
              <a:rPr lang="en-US" b="1" i="1" dirty="0"/>
              <a:t>civilian population</a:t>
            </a:r>
            <a:r>
              <a:rPr lang="en-US" i="1" dirty="0"/>
              <a:t>, or any segment thereof, in furtherance of </a:t>
            </a:r>
            <a:r>
              <a:rPr lang="en-US" b="1" i="1" dirty="0"/>
              <a:t>political or social objectives</a:t>
            </a:r>
            <a:r>
              <a:rPr lang="en-US" i="1" dirty="0" smtClean="0"/>
              <a:t>.”</a:t>
            </a:r>
          </a:p>
          <a:p>
            <a:pPr>
              <a:lnSpc>
                <a:spcPct val="100000"/>
              </a:lnSpc>
              <a:buNone/>
            </a:pPr>
            <a:r>
              <a:rPr lang="en-US" sz="1400" dirty="0" smtClean="0"/>
              <a:t>Jan </a:t>
            </a:r>
            <a:r>
              <a:rPr lang="en-US" sz="1400" dirty="0"/>
              <a:t>3, </a:t>
            </a:r>
            <a:r>
              <a:rPr lang="en-US" sz="1400" dirty="0" smtClean="0"/>
              <a:t>2017</a:t>
            </a:r>
          </a:p>
          <a:p>
            <a:pPr>
              <a:lnSpc>
                <a:spcPct val="100000"/>
              </a:lnSpc>
              <a:buNone/>
            </a:pPr>
            <a:r>
              <a:rPr lang="en-US" sz="1400" dirty="0" smtClean="0"/>
              <a:t>Source: National Institute of Justice </a:t>
            </a:r>
          </a:p>
          <a:p>
            <a:pPr>
              <a:lnSpc>
                <a:spcPct val="100000"/>
              </a:lnSpc>
              <a:buNone/>
            </a:pPr>
            <a:r>
              <a:rPr lang="en-US" sz="1400" dirty="0"/>
              <a:t>https://www.nij.gov/topics/crime/terrorism/Pages/welcome.aspx</a:t>
            </a:r>
          </a:p>
        </p:txBody>
      </p:sp>
    </p:spTree>
    <p:extLst>
      <p:ext uri="{BB962C8B-B14F-4D97-AF65-F5344CB8AC3E}">
        <p14:creationId xmlns:p14="http://schemas.microsoft.com/office/powerpoint/2010/main" val="150414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3850" y="4295706"/>
            <a:ext cx="5742959" cy="553126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Truck Bombing of World Trade Center, 1993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" y="1401203"/>
            <a:ext cx="4330768" cy="265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12" y="407861"/>
            <a:ext cx="2413492" cy="37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0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3850" y="4243732"/>
            <a:ext cx="5998800" cy="60510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Murrah</a:t>
            </a:r>
            <a:r>
              <a:rPr lang="en-US" dirty="0" smtClean="0"/>
              <a:t> Bombing,1995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50" y="174343"/>
            <a:ext cx="5677174" cy="39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4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3850" y="4243732"/>
            <a:ext cx="5998800" cy="60510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World Trade Center and Pentagon attacks, 2001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9" y="730204"/>
            <a:ext cx="3739006" cy="29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4" y="730204"/>
            <a:ext cx="4046112" cy="26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5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3850" y="4243732"/>
            <a:ext cx="5998800" cy="60510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The Boston Marathon attack,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3" y="572323"/>
            <a:ext cx="5678453" cy="33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1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reading the handout, write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sticky notes!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Sticky Note 1</a:t>
            </a:r>
            <a:r>
              <a:rPr lang="en-US" dirty="0" smtClean="0"/>
              <a:t>- Write one thing that you noticed all the terrorist attacks have in common.</a:t>
            </a:r>
          </a:p>
          <a:p>
            <a:pPr>
              <a:buNone/>
            </a:pPr>
            <a:r>
              <a:rPr lang="en-US" b="1" dirty="0" smtClean="0"/>
              <a:t>Sticky Note 2- </a:t>
            </a:r>
            <a:r>
              <a:rPr lang="en-US" dirty="0" smtClean="0"/>
              <a:t>Write one way that any of these terrorist attacks COULD or MIGHT have been prevented.</a:t>
            </a:r>
          </a:p>
          <a:p>
            <a:pPr>
              <a:buNone/>
            </a:pPr>
            <a:r>
              <a:rPr lang="en-US" b="1" dirty="0" smtClean="0"/>
              <a:t>Sticky Note 3- </a:t>
            </a:r>
            <a:r>
              <a:rPr lang="en-US" dirty="0" smtClean="0"/>
              <a:t>Write one question that you still have about terrorism or any of these attacks.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20 Center General 2016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399</Words>
  <Application>Microsoft Office PowerPoint</Application>
  <PresentationFormat>On-screen Show (16:9)</PresentationFormat>
  <Paragraphs>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Roboto</vt:lpstr>
      <vt:lpstr>Roboto Condensed</vt:lpstr>
      <vt:lpstr>Wingdings</vt:lpstr>
      <vt:lpstr>K20 Center General 2016</vt:lpstr>
      <vt:lpstr>PowerPoint Presentation</vt:lpstr>
      <vt:lpstr>Essential Questions:</vt:lpstr>
      <vt:lpstr>Which of these events is terrorism?</vt:lpstr>
      <vt:lpstr>The FBI’s definition of terrorism</vt:lpstr>
      <vt:lpstr>PowerPoint Presentation</vt:lpstr>
      <vt:lpstr>PowerPoint Presentation</vt:lpstr>
      <vt:lpstr>PowerPoint Presentation</vt:lpstr>
      <vt:lpstr>PowerPoint Presentation</vt:lpstr>
      <vt:lpstr>After reading the handout, write 3 sticky notes!</vt:lpstr>
      <vt:lpstr>PowerPoint Presentation</vt:lpstr>
      <vt:lpstr>Jigsaw Activity</vt:lpstr>
      <vt:lpstr>Jigsaw Activity Discussion</vt:lpstr>
      <vt:lpstr>Weighing the PROS and CONS:</vt:lpstr>
      <vt:lpstr> </vt:lpstr>
      <vt:lpstr>Revise the FBI’s definition of terrorism to include cyberterrorism</vt:lpstr>
      <vt:lpstr>Seven minute opinon paper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McHale, Susan</cp:lastModifiedBy>
  <cp:revision>42</cp:revision>
  <dcterms:modified xsi:type="dcterms:W3CDTF">2017-04-13T16:22:19Z</dcterms:modified>
</cp:coreProperties>
</file>