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ey Lin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/>
    <p:restoredTop sz="94690"/>
  </p:normalViewPr>
  <p:slideViewPr>
    <p:cSldViewPr snapToGrid="0">
      <p:cViewPr>
        <p:scale>
          <a:sx n="78" d="100"/>
          <a:sy n="78" d="100"/>
        </p:scale>
        <p:origin x="2080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16T16:10:56.753" idx="1">
    <p:pos x="6000" y="0"/>
    <p:text>+ Honeycomb Harvest Image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c183b14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c183b14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c839047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c839047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c7ee3689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c7ee3689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7ee3689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7ee3689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adc35f7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adc35f7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0aa98e2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0aa98e2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c087620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c087620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c183b14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c183b14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cbb41f2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cbb41f2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183b14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183b14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9whwwTK6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L9whwwTK6I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ctrTitle"/>
          </p:nvPr>
        </p:nvSpPr>
        <p:spPr>
          <a:xfrm>
            <a:off x="228598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“It’s All Greek to Me!” </a:t>
            </a:r>
            <a:endParaRPr dirty="0"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Greek and Latin Roots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r>
              <a:rPr lang="en" baseline="30000" dirty="0"/>
              <a:t>th</a:t>
            </a:r>
            <a:r>
              <a:rPr lang="en" dirty="0"/>
              <a:t> or 8</a:t>
            </a:r>
            <a:r>
              <a:rPr lang="en" baseline="30000" dirty="0"/>
              <a:t>th</a:t>
            </a:r>
            <a:r>
              <a:rPr lang="en" dirty="0"/>
              <a:t> Grade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English Language Arts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Writing Paragraph </a:t>
            </a: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Write a paragraph u</a:t>
            </a:r>
            <a:r>
              <a:rPr lang="en" dirty="0"/>
              <a:t>sing 10 (or more) English words with Latin or Greek roots.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Use one or more of the following as your topic/theme:</a:t>
            </a:r>
            <a:r>
              <a:rPr lang="en" dirty="0"/>
              <a:t> </a:t>
            </a:r>
          </a:p>
          <a:p>
            <a:pPr indent="-457200"/>
            <a:r>
              <a:rPr lang="en" dirty="0"/>
              <a:t>A Greek god</a:t>
            </a:r>
          </a:p>
          <a:p>
            <a:pPr indent="-457200"/>
            <a:r>
              <a:rPr lang="en-US" dirty="0"/>
              <a:t>A m</a:t>
            </a:r>
            <a:r>
              <a:rPr lang="en" dirty="0"/>
              <a:t>ythological creature</a:t>
            </a:r>
          </a:p>
          <a:p>
            <a:pPr indent="-457200"/>
            <a:r>
              <a:rPr lang="en" dirty="0"/>
              <a:t>Ancient Greece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Forget!</a:t>
            </a: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paragraph has 7–9 sentences </a:t>
            </a:r>
            <a:r>
              <a:rPr lang="en-US" dirty="0"/>
              <a:t>and</a:t>
            </a:r>
            <a:r>
              <a:rPr lang="en" dirty="0"/>
              <a:t>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Focus</a:t>
            </a:r>
            <a:r>
              <a:rPr lang="en-US" dirty="0"/>
              <a:t>es</a:t>
            </a:r>
            <a:r>
              <a:rPr lang="en" dirty="0"/>
              <a:t> on one topic.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</a:t>
            </a:r>
            <a:r>
              <a:rPr lang="en-US" dirty="0"/>
              <a:t>s</a:t>
            </a:r>
            <a:r>
              <a:rPr lang="en" dirty="0"/>
              <a:t> a beginning, middle, and end.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Use</a:t>
            </a:r>
            <a:r>
              <a:rPr lang="en-US" dirty="0"/>
              <a:t>s</a:t>
            </a:r>
            <a:r>
              <a:rPr lang="en" dirty="0"/>
              <a:t> correct spelling, punctuation, and grammar from start to finish.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Uses language skills correctly and appropriately.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dirty="0"/>
              <a:t>Include </a:t>
            </a:r>
            <a:r>
              <a:rPr lang="en" dirty="0"/>
              <a:t>10 or more Greek and Latin root words.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dirty="0"/>
              <a:t>H</a:t>
            </a:r>
            <a:r>
              <a:rPr lang="en" dirty="0"/>
              <a:t>ighlight </a:t>
            </a:r>
            <a:r>
              <a:rPr lang="en-US" dirty="0"/>
              <a:t>each one.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284700" y="519275"/>
            <a:ext cx="8574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the end of this lesson you will be able to...</a:t>
            </a:r>
            <a:endParaRPr dirty="0"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57200" y="1500099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Identify Greek and Latin root words in a reading.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a paragraph using Greek and Latin root words appropriately.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Recognize how knowing the roots of words can improve your reading skills.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can identifying and knowing word roots support your reading skills?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can knowing word roots help you in your spelling and writing?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English words come from?</a:t>
            </a:r>
            <a:endParaRPr/>
          </a:p>
        </p:txBody>
      </p:sp>
      <p:pic>
        <p:nvPicPr>
          <p:cNvPr id="81" name="Google Shape;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100" y="1661259"/>
            <a:ext cx="2970600" cy="3167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 descr="Give me any word, and I show you how the root is greek" title="My Big fat greek wedding - Give me any word, and I show you how the root is greek..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246" y="1049752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535764-B777-4045-962E-787F1491E1F9}"/>
              </a:ext>
            </a:extLst>
          </p:cNvPr>
          <p:cNvSpPr txBox="1"/>
          <p:nvPr/>
        </p:nvSpPr>
        <p:spPr>
          <a:xfrm>
            <a:off x="1968246" y="448837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rulfoq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 (2008, December 30). My Big fat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greek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wedding - Give me any word, and I show you how the root is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greek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... [Video file]. YouTube.  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https://www.youtube.com/watch?v=VL9whwwTK6I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3;p18">
            <a:extLst>
              <a:ext uri="{FF2B5EF4-FFF2-40B4-BE49-F238E27FC236}">
                <a16:creationId xmlns:a16="http://schemas.microsoft.com/office/drawing/2014/main" id="{BFFE8719-0916-054A-8E01-5B7924528257}"/>
              </a:ext>
            </a:extLst>
          </p:cNvPr>
          <p:cNvSpPr txBox="1">
            <a:spLocks/>
          </p:cNvSpPr>
          <p:nvPr/>
        </p:nvSpPr>
        <p:spPr>
          <a:xfrm>
            <a:off x="457200" y="16867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4"/>
              </a:buClr>
              <a:buSzPts val="3600"/>
            </a:pPr>
            <a:r>
              <a:rPr lang="en-US" sz="3600" i="1" dirty="0">
                <a:solidFill>
                  <a:schemeClr val="accent4"/>
                </a:solidFill>
                <a:latin typeface="Calibri"/>
                <a:cs typeface="Calibri"/>
                <a:sym typeface="Calibri"/>
              </a:rPr>
              <a:t>“Give me a word … any word!”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685802" y="20608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of these common Greek roots do you know?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3143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Honeycomb Harvest </a:t>
            </a:r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277017"/>
            <a:ext cx="4038600" cy="35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dirty="0"/>
              <a:t>With your group, read the words, definitions, and examples on all</a:t>
            </a:r>
            <a:r>
              <a:rPr lang="en-US" sz="1800" dirty="0"/>
              <a:t> </a:t>
            </a:r>
            <a:r>
              <a:rPr lang="en" sz="1800" dirty="0"/>
              <a:t>the cards.</a:t>
            </a:r>
            <a:endParaRPr sz="1800" dirty="0"/>
          </a:p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dirty="0"/>
              <a:t>Organize and arrange the hexagons so </a:t>
            </a:r>
            <a:r>
              <a:rPr lang="en-US" sz="1800" dirty="0"/>
              <a:t>that </a:t>
            </a:r>
            <a:r>
              <a:rPr lang="en" sz="1800" dirty="0"/>
              <a:t>the sides of related roots, their definitions, and English examples are touching to create a honeycomb effect.</a:t>
            </a:r>
            <a:endParaRPr sz="1800" dirty="0"/>
          </a:p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dirty="0"/>
              <a:t>Be prepared to justify and explain your decisions.</a:t>
            </a:r>
            <a:endParaRPr sz="18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5375">
            <a:off x="5217875" y="845141"/>
            <a:ext cx="2669522" cy="345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Honeycomb Harvest Example</a:t>
            </a:r>
            <a:endParaRPr/>
          </a:p>
        </p:txBody>
      </p:sp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12" y="1860713"/>
            <a:ext cx="1526476" cy="13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756" y="2537238"/>
            <a:ext cx="1526476" cy="13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929" y="3197633"/>
            <a:ext cx="1526476" cy="132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595" y="3197625"/>
            <a:ext cx="1526476" cy="13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/>
          <p:nvPr/>
        </p:nvSpPr>
        <p:spPr>
          <a:xfrm>
            <a:off x="3303616" y="2901825"/>
            <a:ext cx="6816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ap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Root</a:t>
            </a:r>
            <a:endParaRPr sz="12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1952633" y="2250150"/>
            <a:ext cx="10224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Capture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English word</a:t>
            </a:r>
            <a:endParaRPr sz="12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4333984" y="3559638"/>
            <a:ext cx="976365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Take,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old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endParaRPr sz="12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1888068" y="3556090"/>
            <a:ext cx="11382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Captive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English word</a:t>
            </a:r>
            <a:endParaRPr sz="12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“What-Lighting” </a:t>
            </a:r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830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dirty="0"/>
              <a:t>While reading th</a:t>
            </a:r>
            <a:r>
              <a:rPr lang="en-US" dirty="0"/>
              <a:t>e</a:t>
            </a:r>
            <a:r>
              <a:rPr lang="en" dirty="0"/>
              <a:t> text, identify the words that have Greek and Latin roots and highlight those words. 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dirty="0"/>
              <a:t>In the margin, write the meaning of </a:t>
            </a:r>
            <a:r>
              <a:rPr lang="en-US" dirty="0"/>
              <a:t>each</a:t>
            </a:r>
            <a:r>
              <a:rPr lang="en" dirty="0"/>
              <a:t> word </a:t>
            </a:r>
            <a:r>
              <a:rPr lang="en-US" dirty="0"/>
              <a:t>that </a:t>
            </a:r>
            <a:r>
              <a:rPr lang="en" dirty="0"/>
              <a:t>you highlighted. </a:t>
            </a:r>
            <a:endParaRPr dirty="0"/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952" y="1655243"/>
            <a:ext cx="1885451" cy="188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382</Words>
  <Application>Microsoft Macintosh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Noto Sans Symbols</vt:lpstr>
      <vt:lpstr>Constantia</vt:lpstr>
      <vt:lpstr>Georgia</vt:lpstr>
      <vt:lpstr>LEARN theme</vt:lpstr>
      <vt:lpstr>“It’s All Greek to Me!” </vt:lpstr>
      <vt:lpstr>By the end of this lesson you will be able to...</vt:lpstr>
      <vt:lpstr>Essential Questions</vt:lpstr>
      <vt:lpstr>Where do English words come from?</vt:lpstr>
      <vt:lpstr>PowerPoint Presentation</vt:lpstr>
      <vt:lpstr>How many of these common Greek roots do you know? </vt:lpstr>
      <vt:lpstr>Honeycomb Harvest </vt:lpstr>
      <vt:lpstr>Honeycomb Harvest Example</vt:lpstr>
      <vt:lpstr>“What-Lighting” </vt:lpstr>
      <vt:lpstr>Creative Writing Paragraph </vt:lpstr>
      <vt:lpstr>Don’t Forget!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Greek to Me</dc:title>
  <dc:creator>K20 Center</dc:creator>
  <cp:lastModifiedBy>Walters, Darrin J.</cp:lastModifiedBy>
  <cp:revision>8</cp:revision>
  <dcterms:modified xsi:type="dcterms:W3CDTF">2020-04-23T15:12:36Z</dcterms:modified>
</cp:coreProperties>
</file>