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2"/>
  </p:notesMasterIdLst>
  <p:sldIdLst>
    <p:sldId id="269" r:id="rId2"/>
    <p:sldId id="256" r:id="rId3"/>
    <p:sldId id="278" r:id="rId4"/>
    <p:sldId id="273" r:id="rId5"/>
    <p:sldId id="274" r:id="rId6"/>
    <p:sldId id="271" r:id="rId7"/>
    <p:sldId id="275" r:id="rId8"/>
    <p:sldId id="276" r:id="rId9"/>
    <p:sldId id="277" r:id="rId10"/>
    <p:sldId id="272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58"/>
  </p:normalViewPr>
  <p:slideViewPr>
    <p:cSldViewPr snapToGrid="0" snapToObjects="1">
      <p:cViewPr varScale="1">
        <p:scale>
          <a:sx n="139" d="100"/>
          <a:sy n="139" d="100"/>
        </p:scale>
        <p:origin x="17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428750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[place photo or chart here]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28750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0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191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red">
    <p:bg>
      <p:bgPr>
        <a:solidFill>
          <a:schemeClr val="bg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71D20"/>
              </a:buClr>
              <a:defRPr>
                <a:solidFill>
                  <a:srgbClr val="971D20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FC4E35A-9159-9949-BC55-44AB60AEC9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557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50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05730" indent="-20573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85950"/>
            <a:ext cx="4041775" cy="288429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305800" cy="857250"/>
          </a:xfrm>
        </p:spPr>
        <p:txBody>
          <a:bodyPr vert="horz" tIns="4571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600" b="0">
                <a:ln>
                  <a:noFill/>
                </a:ln>
                <a:solidFill>
                  <a:schemeClr val="accent4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8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 dirty="0"/>
              <a:t>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8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7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58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68FBC-FE85-1C4C-9FB1-42E8E3C4D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from Guns and Ships song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254FC-41A0-BB49-820E-148281E4F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Stanza or lyrics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52A8B-FCB5-5745-8853-89376A7CFD31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Chorus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17D372-5097-C74B-88D3-9AFCB896CEAE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Sir, you’re </a:t>
            </a:r>
            <a:r>
              <a:rPr lang="en-US" dirty="0" err="1"/>
              <a:t>gonna</a:t>
            </a:r>
            <a:r>
              <a:rPr lang="en-US" dirty="0"/>
              <a:t> have to use him eventually</a:t>
            </a:r>
          </a:p>
          <a:p>
            <a:r>
              <a:rPr lang="en-US" dirty="0"/>
              <a:t>What’s he </a:t>
            </a:r>
            <a:r>
              <a:rPr lang="en-US" dirty="0" err="1"/>
              <a:t>gonna</a:t>
            </a:r>
            <a:r>
              <a:rPr lang="en-US" dirty="0"/>
              <a:t> do on the bench? I mean—</a:t>
            </a:r>
          </a:p>
          <a:p>
            <a:r>
              <a:rPr lang="en-US" dirty="0"/>
              <a:t>No one has more resilience</a:t>
            </a:r>
          </a:p>
          <a:p>
            <a:r>
              <a:rPr lang="en-US" dirty="0"/>
              <a:t>Or matches my practical tactical brilliance—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D8F968-4DAF-FA46-98B4-2A7C7B05C0D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Hamilton!</a:t>
            </a:r>
          </a:p>
          <a:p>
            <a:r>
              <a:rPr lang="en-US" dirty="0"/>
              <a:t>Get your right hand man back!</a:t>
            </a:r>
          </a:p>
          <a:p>
            <a:r>
              <a:rPr lang="en-US" dirty="0"/>
              <a:t>Your right hand man back!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2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Guns and Ships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Grade  US History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D6727-6F92-2249-82CE-6A8364A6B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 Think, We Think Chart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3EDA81D-D579-4C40-A276-695062F22B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011521"/>
              </p:ext>
            </p:extLst>
          </p:nvPr>
        </p:nvGraphicFramePr>
        <p:xfrm>
          <a:off x="457200" y="1450975"/>
          <a:ext cx="8229600" cy="3181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9130685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568569180"/>
                    </a:ext>
                  </a:extLst>
                </a:gridCol>
              </a:tblGrid>
              <a:tr h="58455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 think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 Think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702030"/>
                  </a:ext>
                </a:extLst>
              </a:tr>
              <a:tr h="25967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241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37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A9ABA-4841-4261-A6BC-258DFC5BC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 Think column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F1F04-055C-4480-B0A2-5BFC0E537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51610"/>
            <a:ext cx="8130209" cy="3291840"/>
          </a:xfrm>
        </p:spPr>
        <p:txBody>
          <a:bodyPr/>
          <a:lstStyle/>
          <a:p>
            <a:r>
              <a:rPr lang="en-US" dirty="0"/>
              <a:t>Based on what you know about events surrounding the Revolutionary War, what do you think the first two lines of the song mean?  How might this question be answered?</a:t>
            </a:r>
          </a:p>
          <a:p>
            <a:pPr lvl="1"/>
            <a:r>
              <a:rPr lang="en-US" sz="2600" dirty="0"/>
              <a:t>“how does a ragtag volunteer army in need of shower, somehow defeat a global superpower?”</a:t>
            </a:r>
          </a:p>
        </p:txBody>
      </p:sp>
    </p:spTree>
    <p:extLst>
      <p:ext uri="{BB962C8B-B14F-4D97-AF65-F5344CB8AC3E}">
        <p14:creationId xmlns:p14="http://schemas.microsoft.com/office/powerpoint/2010/main" val="337664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A9ABA-4841-4261-A6BC-258DFC5BC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 Think column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F1F04-055C-4480-B0A2-5BFC0E537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51610"/>
            <a:ext cx="8229599" cy="3291840"/>
          </a:xfrm>
        </p:spPr>
        <p:txBody>
          <a:bodyPr>
            <a:normAutofit/>
          </a:bodyPr>
          <a:lstStyle/>
          <a:p>
            <a:r>
              <a:rPr lang="en-US" dirty="0"/>
              <a:t>With your group, discuss your I Think answer.</a:t>
            </a:r>
          </a:p>
          <a:p>
            <a:endParaRPr lang="en-US" dirty="0"/>
          </a:p>
          <a:p>
            <a:r>
              <a:rPr lang="en-US" dirty="0"/>
              <a:t>Together, come to a consensus about the meaning of the first two lines.  Write these thoughts in the “We Think” column.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 prepared to share with the class.</a:t>
            </a:r>
          </a:p>
        </p:txBody>
      </p:sp>
    </p:spTree>
    <p:extLst>
      <p:ext uri="{BB962C8B-B14F-4D97-AF65-F5344CB8AC3E}">
        <p14:creationId xmlns:p14="http://schemas.microsoft.com/office/powerpoint/2010/main" val="12080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00AED-FD87-D44D-B209-67819719C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Essential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D9D25-B20B-F244-9D46-299DFEC2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How does conflict create change?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What events during the Revolutionary War significantly impacted the course and outcome of the war?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7C521-6FD5-4801-A69B-67E88D82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703326"/>
          </a:xfrm>
        </p:spPr>
        <p:txBody>
          <a:bodyPr/>
          <a:lstStyle/>
          <a:p>
            <a:r>
              <a:rPr lang="en-US" b="1" dirty="0"/>
              <a:t>Three Post-It Note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8A6CF-064C-4B7D-A189-4B6DD3323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1610"/>
            <a:ext cx="8229600" cy="357149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For </a:t>
            </a:r>
            <a:r>
              <a:rPr lang="en-US" u="sng" dirty="0"/>
              <a:t>each</a:t>
            </a:r>
            <a:r>
              <a:rPr lang="en-US" dirty="0"/>
              <a:t> reading, fill out three </a:t>
            </a:r>
            <a:r>
              <a:rPr lang="en-US" sz="2800" dirty="0"/>
              <a:t>P</a:t>
            </a:r>
            <a:r>
              <a:rPr lang="en-US" dirty="0"/>
              <a:t>ost-It notes: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b="1" dirty="0"/>
              <a:t>Post-it note #1- </a:t>
            </a:r>
            <a:r>
              <a:rPr lang="en-US" dirty="0"/>
              <a:t>One word that summarizes the reading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b="1" dirty="0"/>
              <a:t>Post it note #2- </a:t>
            </a:r>
            <a:r>
              <a:rPr lang="en-US" dirty="0"/>
              <a:t>A phrase from the reading that seems important.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b="1" dirty="0"/>
              <a:t>Post it note #3- </a:t>
            </a:r>
            <a:r>
              <a:rPr lang="en-US" dirty="0"/>
              <a:t>Write a sentence that summarizes the reading.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0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EA14-28FC-4011-9100-F9BB817B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an annotation?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183CF-8626-4A34-9250-11190DECD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Annotation</a:t>
            </a:r>
            <a:r>
              <a:rPr lang="en-US" dirty="0"/>
              <a:t>  is a comment that explains in greater detail  words or phrases that may be confusing or unknown to the reader.  To add notes to a text by giving explanation or making connections to other topics.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Review “Burr” example on the Guns and Ships handout with the class.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AA583A-01A8-4905-AD0C-FDDB5110D319}"/>
              </a:ext>
            </a:extLst>
          </p:cNvPr>
          <p:cNvSpPr txBox="1"/>
          <p:nvPr/>
        </p:nvSpPr>
        <p:spPr>
          <a:xfrm>
            <a:off x="1874522" y="1391894"/>
            <a:ext cx="506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62220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7AF22-B973-40CC-95D4-1D11404C0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Chant it, Sing it, Rap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2B099-4035-4285-823A-64BBD507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1610"/>
            <a:ext cx="8229600" cy="3291840"/>
          </a:xfrm>
        </p:spPr>
        <p:txBody>
          <a:bodyPr>
            <a:normAutofit/>
          </a:bodyPr>
          <a:lstStyle/>
          <a:p>
            <a:r>
              <a:rPr lang="en-US" dirty="0"/>
              <a:t>With your group, choose either the Battle of Saratoga or the French Alliance.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 a 4 to 6 line stanza and a 2 to three line chorus to describe the event. </a:t>
            </a:r>
          </a:p>
          <a:p>
            <a:endParaRPr lang="en-US" dirty="0"/>
          </a:p>
          <a:p>
            <a:r>
              <a:rPr lang="en-US" dirty="0"/>
              <a:t>Be prepared to perform this in front of the class.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3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Custom 11">
      <a:dk1>
        <a:sysClr val="windowText" lastClr="000000"/>
      </a:dk1>
      <a:lt1>
        <a:sysClr val="window" lastClr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theme" id="{4C833FEB-3A0E-2F4D-9438-2C228479B3EA}" vid="{D5143739-D326-BE47-BBAC-0144614A2E7C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363</Words>
  <Application>Microsoft Macintosh PowerPoint</Application>
  <PresentationFormat>On-screen Show (16:9)</PresentationFormat>
  <Paragraphs>47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Wingdings 2</vt:lpstr>
      <vt:lpstr>LEARN theme</vt:lpstr>
      <vt:lpstr>PowerPoint Presentation</vt:lpstr>
      <vt:lpstr>Guns and Ships</vt:lpstr>
      <vt:lpstr>I Think, We Think Chart</vt:lpstr>
      <vt:lpstr>I Think column</vt:lpstr>
      <vt:lpstr>We Think column</vt:lpstr>
      <vt:lpstr>Essential Questions</vt:lpstr>
      <vt:lpstr>Three Post-It Note Activity</vt:lpstr>
      <vt:lpstr>What is an annotation?</vt:lpstr>
      <vt:lpstr>Chant it, Sing it, Rap it</vt:lpstr>
      <vt:lpstr>Example from Guns and Ships song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Brewer, Sarah R.</cp:lastModifiedBy>
  <cp:revision>38</cp:revision>
  <dcterms:modified xsi:type="dcterms:W3CDTF">2019-10-08T15:02:48Z</dcterms:modified>
</cp:coreProperties>
</file>