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1"/>
  </p:sldMasterIdLst>
  <p:notesMasterIdLst>
    <p:notesMasterId r:id="rId12"/>
  </p:notesMasterIdLst>
  <p:sldIdLst>
    <p:sldId id="269" r:id="rId2"/>
    <p:sldId id="256" r:id="rId3"/>
    <p:sldId id="278" r:id="rId4"/>
    <p:sldId id="273" r:id="rId5"/>
    <p:sldId id="274" r:id="rId6"/>
    <p:sldId id="271" r:id="rId7"/>
    <p:sldId id="275" r:id="rId8"/>
    <p:sldId id="276" r:id="rId9"/>
    <p:sldId id="277" r:id="rId10"/>
    <p:sldId id="272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558"/>
  </p:normalViewPr>
  <p:slideViewPr>
    <p:cSldViewPr snapToGrid="0" snapToObjects="1">
      <p:cViewPr varScale="1">
        <p:scale>
          <a:sx n="139" d="100"/>
          <a:sy n="139" d="100"/>
        </p:scale>
        <p:origin x="176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79499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Shape 4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0" name="Shape 4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2543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452" y="1028700"/>
            <a:ext cx="1911096" cy="312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018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3575050" y="1428750"/>
            <a:ext cx="5111750" cy="3257550"/>
          </a:xfrm>
        </p:spPr>
        <p:txBody>
          <a:bodyPr tIns="0"/>
          <a:lstStyle>
            <a:lvl1pPr marL="0" indent="0">
              <a:buNone/>
              <a:defRPr sz="2100" baseline="0"/>
            </a:lvl1pPr>
            <a:lvl2pPr>
              <a:defRPr sz="1950"/>
            </a:lvl2pPr>
            <a:lvl3pPr>
              <a:defRPr sz="1800"/>
            </a:lvl3pPr>
            <a:lvl4pPr>
              <a:defRPr sz="1500"/>
            </a:lvl4pPr>
            <a:lvl5pPr>
              <a:defRPr sz="1350"/>
            </a:lvl5pPr>
          </a:lstStyle>
          <a:p>
            <a:pPr lvl="0" eaLnBrk="1" latinLnBrk="0" hangingPunct="1"/>
            <a:r>
              <a:rPr kumimoji="0" lang="en-US" dirty="0"/>
              <a:t>[place photo or chart here]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28066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28750"/>
            <a:ext cx="3124200" cy="3257550"/>
          </a:xfrm>
        </p:spPr>
        <p:txBody>
          <a:bodyPr tIns="0"/>
          <a:lstStyle>
            <a:lvl1pPr>
              <a:buSzPct val="100000"/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en-US" dirty="0"/>
              <a:t>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69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ctr" anchorCtr="0"/>
          <a:lstStyle>
            <a:lvl1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rgbClr val="991B1E"/>
                </a:solidFill>
                <a:latin typeface="Calibri"/>
                <a:ea typeface="Georgia"/>
                <a:cs typeface="Calibri"/>
                <a:sym typeface="Georgia"/>
              </a:defRPr>
            </a:lvl1pPr>
            <a:lvl2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775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4692274" y="1200150"/>
            <a:ext cx="3994500" cy="3725775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002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ogo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1829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body blue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1A2836"/>
              </a:buClr>
              <a:defRPr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BD588CD6-00FA-3647-9C32-955C9EE213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1911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body red">
    <p:bg>
      <p:bgPr>
        <a:solidFill>
          <a:schemeClr val="bg1"/>
        </a:solidFill>
        <a:effectLst/>
      </p:bgPr>
    </p:bg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971D20"/>
              </a:buClr>
              <a:defRPr>
                <a:solidFill>
                  <a:srgbClr val="971D20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6FC4E35A-9159-9949-BC55-44AB60AEC9F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5571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body yellow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9A8219"/>
              </a:buClr>
              <a:defRPr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4E1121FC-8B0E-0F4B-8A9D-C7B1ADC404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509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accent4"/>
            </a:gs>
            <a:gs pos="85000">
              <a:schemeClr val="accent6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7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7">
            <a:normAutofit/>
          </a:bodyPr>
          <a:lstStyle>
            <a:lvl1pPr marL="0" marR="34289" indent="0" algn="l">
              <a:buNone/>
              <a:defRPr sz="2600">
                <a:solidFill>
                  <a:schemeClr val="tx1"/>
                </a:solidFill>
                <a:latin typeface="Calibri"/>
                <a:cs typeface="Calibri"/>
              </a:defRPr>
            </a:lvl1pPr>
            <a:lvl2pPr marL="342883" indent="0" algn="ctr">
              <a:buNone/>
            </a:lvl2pPr>
            <a:lvl3pPr marL="685765" indent="0" algn="ctr">
              <a:buNone/>
            </a:lvl3pPr>
            <a:lvl4pPr marL="1028648" indent="0" algn="ctr">
              <a:buNone/>
            </a:lvl4pPr>
            <a:lvl5pPr marL="1371530" indent="0" algn="ctr">
              <a:buNone/>
            </a:lvl5pPr>
            <a:lvl6pPr marL="1714412" indent="0" algn="ctr">
              <a:buNone/>
            </a:lvl6pPr>
            <a:lvl7pPr marL="2057295" indent="0" algn="ctr">
              <a:buNone/>
            </a:lvl7pPr>
            <a:lvl8pPr marL="2400177" indent="0" algn="ctr">
              <a:buNone/>
            </a:lvl8pPr>
            <a:lvl9pPr marL="2743060" indent="0" algn="ctr">
              <a:buNone/>
            </a:lvl9pPr>
          </a:lstStyle>
          <a:p>
            <a:r>
              <a:rPr kumimoji="0" lang="en-US" dirty="0"/>
              <a:t>Click to edit Master subtitle style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9980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05730" indent="-205730"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sz="2600"/>
            </a:lvl1pPr>
          </a:lstStyle>
          <a:p>
            <a:pPr lvl="0" eaLnBrk="1" latinLnBrk="0" hangingPunct="1"/>
            <a:r>
              <a:rPr lang="en-US" dirty="0"/>
              <a:t>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506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0">
              <a:srgbClr val="659298"/>
            </a:gs>
            <a:gs pos="100000">
              <a:srgbClr val="4E6F74"/>
            </a:gs>
          </a:gsLst>
          <a:lin ang="159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/>
          </a:bodyPr>
          <a:lstStyle>
            <a:lvl1pPr algn="l" rtl="0">
              <a:spcBef>
                <a:spcPct val="0"/>
              </a:spcBef>
              <a:buNone/>
              <a:defRPr lang="en-US" sz="5000" b="0" cap="none" baseline="0" dirty="0">
                <a:ln w="635"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18" rIns="45718" anchor="t">
            <a:normAutofit/>
          </a:bodyPr>
          <a:lstStyle>
            <a:lvl1pPr marL="0" indent="0">
              <a:buNone/>
              <a:defRPr sz="2600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Edit Master text styles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1184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buSzPct val="100000"/>
              <a:defRPr sz="24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 eaLnBrk="1" latinLnBrk="0" hangingPunct="1"/>
            <a:r>
              <a:rPr lang="en-US" dirty="0"/>
              <a:t>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buSzPct val="100000"/>
              <a:defRPr sz="24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 eaLnBrk="1" latinLnBrk="0" hangingPunct="1"/>
            <a:r>
              <a:rPr lang="en-US" dirty="0"/>
              <a:t>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23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28066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18" tIns="0" rIns="45718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1394820"/>
            <a:ext cx="4041775" cy="491132"/>
          </a:xfrm>
        </p:spPr>
        <p:txBody>
          <a:bodyPr lIns="45718" tIns="0" rIns="45718" bIns="0" anchor="ctr">
            <a:norm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en-US" dirty="0"/>
              <a:t>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885950"/>
            <a:ext cx="4041775" cy="2884290"/>
          </a:xfrm>
        </p:spPr>
        <p:txBody>
          <a:bodyPr tIns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en-US" dirty="0"/>
              <a:t>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448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28066"/>
            <a:ext cx="8305800" cy="857250"/>
          </a:xfrm>
        </p:spPr>
        <p:txBody>
          <a:bodyPr vert="horz" tIns="4571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3600" b="0">
                <a:ln>
                  <a:noFill/>
                </a:ln>
                <a:solidFill>
                  <a:schemeClr val="accent4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282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657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87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chemeClr val="bg1">
                <a:lumMod val="85000"/>
              </a:schemeClr>
            </a:gs>
          </a:gsLst>
          <a:lin ang="56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tIns="45718" rIns="0" bIns="0" anchor="b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en-US" dirty="0"/>
              <a:t>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4073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8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7" r:id="rId15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b="0" kern="1200">
          <a:ln>
            <a:noFill/>
          </a:ln>
          <a:solidFill>
            <a:schemeClr val="accent4"/>
          </a:solidFill>
          <a:effectLst/>
          <a:latin typeface="+mj-lt"/>
          <a:ea typeface="+mj-ea"/>
          <a:cs typeface="+mj-cs"/>
        </a:defRPr>
      </a:lvl1pPr>
    </p:titleStyle>
    <p:bodyStyle>
      <a:lvl1pPr marL="231775" indent="-231775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 panose="020B0604020202020204" pitchFamily="34" charset="0"/>
        <a:buChar char="•"/>
        <a:tabLst/>
        <a:defRPr kumimoji="0" sz="2600" kern="1200">
          <a:solidFill>
            <a:schemeClr val="tx1"/>
          </a:solidFill>
          <a:latin typeface="Calibri"/>
          <a:ea typeface="+mn-ea"/>
          <a:cs typeface="Calibri"/>
        </a:defRPr>
      </a:lvl1pPr>
      <a:lvl2pPr marL="480035" indent="-185156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1800" kern="1200">
          <a:solidFill>
            <a:schemeClr val="tx1"/>
          </a:solidFill>
          <a:latin typeface="Calibri"/>
          <a:ea typeface="+mn-ea"/>
          <a:cs typeface="Calibri"/>
        </a:defRPr>
      </a:lvl2pPr>
      <a:lvl3pPr marL="685765" indent="-185156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1575" kern="1200">
          <a:solidFill>
            <a:schemeClr val="tx1"/>
          </a:solidFill>
          <a:latin typeface="Calibri"/>
          <a:ea typeface="+mn-ea"/>
          <a:cs typeface="Calibri"/>
        </a:defRPr>
      </a:lvl3pPr>
      <a:lvl4pPr marL="891494" indent="-157726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4pPr>
      <a:lvl5pPr marL="1097224" indent="-157726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5pPr>
      <a:lvl6pPr marL="1302953" indent="-157726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40106" indent="-137153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645836" indent="-137153" algn="l" rtl="0" eaLnBrk="1" latinLnBrk="0" hangingPunct="1">
        <a:spcBef>
          <a:spcPct val="20000"/>
        </a:spcBef>
        <a:buClr>
          <a:schemeClr val="tx2"/>
        </a:buClr>
        <a:buChar char="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566" indent="-137153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0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8582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68FBC-FE85-1C4C-9FB1-42E8E3C4D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from Guns and Ships song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6254FC-41A0-BB49-820E-148281E4F9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Stanza or lyrics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D52A8B-FCB5-5745-8853-89376A7CFD31}"/>
              </a:ext>
            </a:extLst>
          </p:cNvPr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/>
              <a:t>Chorus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B17D372-5097-C74B-88D3-9AFCB896CEAE}"/>
              </a:ext>
            </a:extLst>
          </p:cNvPr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/>
              <a:t>Sir, you’re </a:t>
            </a:r>
            <a:r>
              <a:rPr lang="en-US" dirty="0" err="1"/>
              <a:t>gonna</a:t>
            </a:r>
            <a:r>
              <a:rPr lang="en-US" dirty="0"/>
              <a:t> have to use him eventually</a:t>
            </a:r>
          </a:p>
          <a:p>
            <a:r>
              <a:rPr lang="en-US" dirty="0"/>
              <a:t>What’s he </a:t>
            </a:r>
            <a:r>
              <a:rPr lang="en-US" dirty="0" err="1"/>
              <a:t>gonna</a:t>
            </a:r>
            <a:r>
              <a:rPr lang="en-US" dirty="0"/>
              <a:t> do on the bench? I mean—</a:t>
            </a:r>
          </a:p>
          <a:p>
            <a:r>
              <a:rPr lang="en-US" dirty="0"/>
              <a:t>No one has more resilience</a:t>
            </a:r>
          </a:p>
          <a:p>
            <a:r>
              <a:rPr lang="en-US" dirty="0"/>
              <a:t>Or matches my practical tactical brilliance—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D8F968-4DAF-FA46-98B4-2A7C7B05C0D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Hamilton!</a:t>
            </a:r>
          </a:p>
          <a:p>
            <a:r>
              <a:rPr lang="en-US" dirty="0"/>
              <a:t>Get your right hand man back!</a:t>
            </a:r>
          </a:p>
          <a:p>
            <a:r>
              <a:rPr lang="en-US" dirty="0"/>
              <a:t>Your right hand man back!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129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1FBCA28-140F-8A42-9364-1ED04BA0B6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Guns and Ships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AD9A7854-D128-194F-AB89-C5ADDB206B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8</a:t>
            </a:r>
            <a:r>
              <a:rPr lang="en-US" baseline="30000" dirty="0"/>
              <a:t>th</a:t>
            </a:r>
            <a:r>
              <a:rPr lang="en-US" dirty="0"/>
              <a:t> Grade  US History</a:t>
            </a: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D6727-6F92-2249-82CE-6A8364A6B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 Think, We Think Chart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3EDA81D-D579-4C40-A276-695062F22B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5011521"/>
              </p:ext>
            </p:extLst>
          </p:nvPr>
        </p:nvGraphicFramePr>
        <p:xfrm>
          <a:off x="457200" y="1450975"/>
          <a:ext cx="8229600" cy="31813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191306851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3568569180"/>
                    </a:ext>
                  </a:extLst>
                </a:gridCol>
              </a:tblGrid>
              <a:tr h="58455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 think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 Think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9702030"/>
                  </a:ext>
                </a:extLst>
              </a:tr>
              <a:tr h="2596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92415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5370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A9ABA-4841-4261-A6BC-258DFC5BC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 Think column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9F1F04-055C-4480-B0A2-5BFC0E537B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451610"/>
            <a:ext cx="8130209" cy="3291840"/>
          </a:xfrm>
        </p:spPr>
        <p:txBody>
          <a:bodyPr/>
          <a:lstStyle/>
          <a:p>
            <a:r>
              <a:rPr lang="en-US" dirty="0"/>
              <a:t>Based on what you know about events surrounding the Revolutionary War, what do you think the first two lines of the song mean?  How might this question be answered?</a:t>
            </a:r>
          </a:p>
          <a:p>
            <a:pPr lvl="1"/>
            <a:r>
              <a:rPr lang="en-US" sz="2600" dirty="0"/>
              <a:t>“how does a ragtag volunteer army in need of shower, somehow defeat a global superpower?”</a:t>
            </a:r>
          </a:p>
        </p:txBody>
      </p:sp>
    </p:spTree>
    <p:extLst>
      <p:ext uri="{BB962C8B-B14F-4D97-AF65-F5344CB8AC3E}">
        <p14:creationId xmlns:p14="http://schemas.microsoft.com/office/powerpoint/2010/main" val="3376644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A9ABA-4841-4261-A6BC-258DFC5BC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We Think column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9F1F04-055C-4480-B0A2-5BFC0E537B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451610"/>
            <a:ext cx="8229599" cy="3291840"/>
          </a:xfrm>
        </p:spPr>
        <p:txBody>
          <a:bodyPr>
            <a:normAutofit/>
          </a:bodyPr>
          <a:lstStyle/>
          <a:p>
            <a:r>
              <a:rPr lang="en-US" dirty="0"/>
              <a:t>With your group, discuss your I Think answer.</a:t>
            </a:r>
          </a:p>
          <a:p>
            <a:endParaRPr lang="en-US" dirty="0"/>
          </a:p>
          <a:p>
            <a:r>
              <a:rPr lang="en-US" dirty="0"/>
              <a:t>Together, come to a consensus about the meaning of the first two lines.  Write these thoughts in the “We Think” column.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Be prepared to share with the class.</a:t>
            </a:r>
          </a:p>
        </p:txBody>
      </p:sp>
    </p:spTree>
    <p:extLst>
      <p:ext uri="{BB962C8B-B14F-4D97-AF65-F5344CB8AC3E}">
        <p14:creationId xmlns:p14="http://schemas.microsoft.com/office/powerpoint/2010/main" val="1208092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00AED-FD87-D44D-B209-67819719C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Essential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4D9D25-B20B-F244-9D46-299DFEC2B4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How does conflict create change?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i="1" dirty="0"/>
              <a:t>What events during the Revolutionary War significantly impacted the course and outcome of the war?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330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7C521-6FD5-4801-A69B-67E88D827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703326"/>
          </a:xfrm>
        </p:spPr>
        <p:txBody>
          <a:bodyPr/>
          <a:lstStyle/>
          <a:p>
            <a:r>
              <a:rPr lang="en-US" b="1" dirty="0"/>
              <a:t>Three Post-It Note 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88A6CF-064C-4B7D-A189-4B6DD33231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51610"/>
            <a:ext cx="8229600" cy="357149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For </a:t>
            </a:r>
            <a:r>
              <a:rPr lang="en-US" u="sng" dirty="0"/>
              <a:t>each</a:t>
            </a:r>
            <a:r>
              <a:rPr lang="en-US" dirty="0"/>
              <a:t> reading, fill out three </a:t>
            </a:r>
            <a:r>
              <a:rPr lang="en-US" sz="2800" dirty="0"/>
              <a:t>P</a:t>
            </a:r>
            <a:r>
              <a:rPr lang="en-US" dirty="0"/>
              <a:t>ost-It notes:</a:t>
            </a:r>
          </a:p>
          <a:p>
            <a:pPr marL="0" indent="0">
              <a:buNone/>
            </a:pPr>
            <a:endParaRPr lang="en-US" i="1" dirty="0"/>
          </a:p>
          <a:p>
            <a:r>
              <a:rPr lang="en-US" b="1" dirty="0"/>
              <a:t>Post-it note #1- </a:t>
            </a:r>
            <a:r>
              <a:rPr lang="en-US" dirty="0"/>
              <a:t>One word that summarizes the reading</a:t>
            </a:r>
          </a:p>
          <a:p>
            <a:pPr marL="0" indent="0">
              <a:buNone/>
            </a:pPr>
            <a:endParaRPr lang="en-US" sz="2200" dirty="0"/>
          </a:p>
          <a:p>
            <a:r>
              <a:rPr lang="en-US" b="1" dirty="0"/>
              <a:t>Post it note #2- </a:t>
            </a:r>
            <a:r>
              <a:rPr lang="en-US" dirty="0"/>
              <a:t>A phrase from the reading that seems important.</a:t>
            </a:r>
          </a:p>
          <a:p>
            <a:pPr marL="0" indent="0">
              <a:buNone/>
            </a:pPr>
            <a:endParaRPr lang="en-US" sz="2200" dirty="0"/>
          </a:p>
          <a:p>
            <a:r>
              <a:rPr lang="en-US" b="1" dirty="0"/>
              <a:t>Post it note #3- </a:t>
            </a:r>
            <a:r>
              <a:rPr lang="en-US" dirty="0"/>
              <a:t>Write a sentence that summarizes the reading.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03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0EA14-28FC-4011-9100-F9BB817BC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an annotation?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D183CF-8626-4A34-9250-11190DECD1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Annotation</a:t>
            </a:r>
            <a:r>
              <a:rPr lang="en-US" dirty="0"/>
              <a:t>  is a comment that explains in greater detail  words or phrases that may be confusing or unknown to the reader.  To add notes to a text by giving explanation or making connections to other topics.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Review “Burr” example on the Guns and Ships handout with the class.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AA583A-01A8-4905-AD0C-FDDB5110D319}"/>
              </a:ext>
            </a:extLst>
          </p:cNvPr>
          <p:cNvSpPr txBox="1"/>
          <p:nvPr/>
        </p:nvSpPr>
        <p:spPr>
          <a:xfrm>
            <a:off x="1874522" y="1391894"/>
            <a:ext cx="5062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(1)</a:t>
            </a:r>
          </a:p>
        </p:txBody>
      </p:sp>
    </p:spTree>
    <p:extLst>
      <p:ext uri="{BB962C8B-B14F-4D97-AF65-F5344CB8AC3E}">
        <p14:creationId xmlns:p14="http://schemas.microsoft.com/office/powerpoint/2010/main" val="622208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7AF22-B973-40CC-95D4-1D11404C0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Chant it, Sing it, Rap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2B099-4035-4285-823A-64BBD5071A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51610"/>
            <a:ext cx="8229600" cy="3291840"/>
          </a:xfrm>
        </p:spPr>
        <p:txBody>
          <a:bodyPr>
            <a:normAutofit/>
          </a:bodyPr>
          <a:lstStyle/>
          <a:p>
            <a:r>
              <a:rPr lang="en-US" dirty="0"/>
              <a:t>With your group, choose either the Battle of Saratoga or the French Alliance.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Create a 4 to 6 line stanza and a 2 to three line chorus to describe the event. </a:t>
            </a:r>
          </a:p>
          <a:p>
            <a:endParaRPr lang="en-US" dirty="0"/>
          </a:p>
          <a:p>
            <a:r>
              <a:rPr lang="en-US" dirty="0"/>
              <a:t>Be prepared to perform this in front of the class.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633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ARN theme">
  <a:themeElements>
    <a:clrScheme name="Custom 11">
      <a:dk1>
        <a:sysClr val="windowText" lastClr="000000"/>
      </a:dk1>
      <a:lt1>
        <a:sysClr val="window" lastClr="FFFFFF"/>
      </a:lt1>
      <a:dk2>
        <a:srgbClr val="534949"/>
      </a:dk2>
      <a:lt2>
        <a:srgbClr val="F2E6B7"/>
      </a:lt2>
      <a:accent1>
        <a:srgbClr val="DCBA25"/>
      </a:accent1>
      <a:accent2>
        <a:srgbClr val="679BCD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5D94C1"/>
      </a:hlink>
      <a:folHlink>
        <a:srgbClr val="7C7C55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theme" id="{4C833FEB-3A0E-2F4D-9438-2C228479B3EA}" vid="{D5143739-D326-BE47-BBAC-0144614A2E7C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746</TotalTime>
  <Words>363</Words>
  <Application>Microsoft Macintosh PowerPoint</Application>
  <PresentationFormat>On-screen Show (16:9)</PresentationFormat>
  <Paragraphs>47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Georgia</vt:lpstr>
      <vt:lpstr>Wingdings 2</vt:lpstr>
      <vt:lpstr>LEARN theme</vt:lpstr>
      <vt:lpstr>PowerPoint Presentation</vt:lpstr>
      <vt:lpstr>Guns and Ships</vt:lpstr>
      <vt:lpstr>I Think, We Think Chart</vt:lpstr>
      <vt:lpstr>I Think column</vt:lpstr>
      <vt:lpstr>We Think column</vt:lpstr>
      <vt:lpstr>Essential Questions</vt:lpstr>
      <vt:lpstr>Three Post-It Note Activity</vt:lpstr>
      <vt:lpstr>What is an annotation?</vt:lpstr>
      <vt:lpstr>Chant it, Sing it, Rap it</vt:lpstr>
      <vt:lpstr>Example from Guns and Ships song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K20 Center</dc:creator>
  <cp:lastModifiedBy>Brewer, Sarah R.</cp:lastModifiedBy>
  <cp:revision>38</cp:revision>
  <dcterms:modified xsi:type="dcterms:W3CDTF">2019-10-08T15:02:48Z</dcterms:modified>
</cp:coreProperties>
</file>