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  <p:embeddedFont>
      <p:font typeface="Raleway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3d6ce532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3d6ce532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3d6ce53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3d6ce53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3d6ce532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93d6ce532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3d6ce532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3d6ce532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3d6ce532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3d6ce532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3d6ce532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3d6ce532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3d6ce532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3d6ce532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3d6ce532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3d6ce532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3d6ce532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3d6ce532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2eb6bf4b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92eb6bf4b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2eb6bf4b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92eb6bf4b8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2eb6bf4b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2eb6bf4b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2eb6bf4b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2eb6bf4b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3d6ce532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3d6ce532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3d6ce532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3d6ce532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6ce532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6ce532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3d6ce532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3d6ce532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⚫"/>
              <a:defRPr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9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94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8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⚫"/>
              <a:defRPr sz="2000"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➤"/>
              <a:defRPr sz="18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-"/>
              <a:defRPr sz="1500"/>
            </a:lvl3pPr>
            <a:lvl4pPr marL="182880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Calibri"/>
              <a:buNone/>
              <a:defRPr sz="37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6"/>
            </a:gs>
            <a:gs pos="85000">
              <a:schemeClr val="accent1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950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19500" bIns="48750" anchor="t" anchorCtr="0">
            <a:noAutofit/>
          </a:bodyPr>
          <a:lstStyle>
            <a:lvl1pPr marR="38100" lvl="0" algn="l" rtl="0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SzPts val="700"/>
              <a:buNone/>
              <a:defRPr/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  <a:defRPr sz="42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48750" rIns="48750" bIns="48750" anchor="t" anchorCtr="0">
            <a:no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2"/>
          </p:nvPr>
        </p:nvSpPr>
        <p:spPr>
          <a:xfrm>
            <a:off x="4645027" y="1394819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0" rIns="48750" bIns="0" anchor="ctr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700"/>
              <a:buNone/>
              <a:defRPr sz="18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7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100"/>
            </a:lvl1pPr>
            <a:lvl2pPr marL="914400" lvl="1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➤"/>
              <a:defRPr sz="2000"/>
            </a:lvl2pPr>
            <a:lvl3pPr marL="1371600" lvl="2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-"/>
              <a:defRPr sz="1800"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500"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0" rIns="97525" bIns="48750" anchor="t" anchorCtr="0">
            <a:no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⚫"/>
              <a:defRPr sz="1600"/>
            </a:lvl1pPr>
            <a:lvl2pPr marL="914400" lvl="1" indent="-273050" algn="l" rtl="0">
              <a:spcBef>
                <a:spcPts val="300"/>
              </a:spcBef>
              <a:spcAft>
                <a:spcPts val="0"/>
              </a:spcAft>
              <a:buSzPts val="700"/>
              <a:buChar char="➤"/>
              <a:defRPr sz="1500"/>
            </a:lvl2pPr>
            <a:lvl3pPr marL="1371600" lvl="2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 sz="1400"/>
            </a:lvl3pPr>
            <a:lvl4pPr marL="1828800" lvl="3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4pPr>
            <a:lvl5pPr marL="2286000" lvl="4" indent="-279400" algn="l" rtl="0">
              <a:spcBef>
                <a:spcPts val="200"/>
              </a:spcBef>
              <a:spcAft>
                <a:spcPts val="0"/>
              </a:spcAft>
              <a:buSzPts val="800"/>
              <a:buChar char="-"/>
              <a:defRPr sz="12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49250" algn="l" rtl="0">
              <a:spcBef>
                <a:spcPts val="400"/>
              </a:spcBef>
              <a:spcAft>
                <a:spcPts val="0"/>
              </a:spcAft>
              <a:buSzPts val="1900"/>
              <a:buChar char="⚫"/>
              <a:defRPr/>
            </a:lvl1pPr>
            <a:lvl2pPr marL="914400" lvl="1" indent="-285750" algn="l" rtl="0">
              <a:spcBef>
                <a:spcPts val="400"/>
              </a:spcBef>
              <a:spcAft>
                <a:spcPts val="0"/>
              </a:spcAft>
              <a:buSzPts val="900"/>
              <a:buChar char="➤"/>
              <a:defRPr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-"/>
              <a:defRPr/>
            </a:lvl3pPr>
            <a:lvl4pPr marL="1828800" lvl="3" indent="-292100" algn="l" rtl="0">
              <a:spcBef>
                <a:spcPts val="300"/>
              </a:spcBef>
              <a:spcAft>
                <a:spcPts val="0"/>
              </a:spcAft>
              <a:buSzPts val="1000"/>
              <a:buChar char="-"/>
              <a:defRPr/>
            </a:lvl4pPr>
            <a:lvl5pPr marL="2286000" lvl="4" indent="-285750" algn="l" rtl="0">
              <a:spcBef>
                <a:spcPts val="300"/>
              </a:spcBef>
              <a:spcAft>
                <a:spcPts val="0"/>
              </a:spcAft>
              <a:buSzPts val="900"/>
              <a:buChar char="-"/>
              <a:defRPr sz="1400"/>
            </a:lvl5pPr>
            <a:lvl6pPr marL="2743200" lvl="5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21" name="Google Shape;12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Autofit/>
          </a:bodyPr>
          <a:lstStyle>
            <a:lvl1pPr marL="457200" marR="0" lvl="0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Merriweather Sans"/>
              <a:buChar char="➤"/>
              <a:defRPr sz="1800" b="0" i="0" u="none" strike="noStrike" cap="none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Merriweather Sans"/>
              <a:buChar char="-"/>
              <a:defRPr sz="1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Merriweather Sans"/>
              <a:buChar char="-"/>
              <a:defRPr sz="15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ctrTitle"/>
          </p:nvPr>
        </p:nvSpPr>
        <p:spPr>
          <a:xfrm>
            <a:off x="536400" y="1428600"/>
            <a:ext cx="7851600" cy="1371600"/>
          </a:xfrm>
          <a:prstGeom prst="rect">
            <a:avLst/>
          </a:prstGeom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“A bully is always a coward.”</a:t>
            </a:r>
            <a:endParaRPr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subTitle" idx="1"/>
          </p:nvPr>
        </p:nvSpPr>
        <p:spPr>
          <a:xfrm>
            <a:off x="533400" y="2800200"/>
            <a:ext cx="7854600" cy="1314600"/>
          </a:xfrm>
          <a:prstGeom prst="rect">
            <a:avLst/>
          </a:prstGeom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-Unknown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ctrTitle"/>
          </p:nvPr>
        </p:nvSpPr>
        <p:spPr>
          <a:xfrm>
            <a:off x="577850" y="1754652"/>
            <a:ext cx="7851600" cy="1371600"/>
          </a:xfrm>
          <a:prstGeom prst="rect">
            <a:avLst/>
          </a:prstGeom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“Courage is not the absence of fear, it is the conquest of it.”</a:t>
            </a:r>
            <a:endParaRPr dirty="0"/>
          </a:p>
        </p:txBody>
      </p:sp>
      <p:sp>
        <p:nvSpPr>
          <p:cNvPr id="186" name="Google Shape;186;p42"/>
          <p:cNvSpPr txBox="1">
            <a:spLocks noGrp="1"/>
          </p:cNvSpPr>
          <p:nvPr>
            <p:ph type="subTitle" idx="1"/>
          </p:nvPr>
        </p:nvSpPr>
        <p:spPr>
          <a:xfrm>
            <a:off x="530400" y="3126252"/>
            <a:ext cx="7854600" cy="1314600"/>
          </a:xfrm>
          <a:prstGeom prst="rect">
            <a:avLst/>
          </a:prstGeom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-William Danforth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Acceptance, Isolation, or Both</a:t>
            </a:r>
            <a:endParaRPr/>
          </a:p>
        </p:txBody>
      </p:sp>
      <p:pic>
        <p:nvPicPr>
          <p:cNvPr id="192" name="Google Shape;1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849" y="1679838"/>
            <a:ext cx="2121750" cy="27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hearing the theme statements you will decide if it shows: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Acceptance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Both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reasons with those who chose the same as you.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685800" y="2447458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“Tolerance is giving to every other human being, every right which you claim for yourself.”</a:t>
            </a:r>
            <a:endParaRPr sz="4200"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312077" y="346925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-Ingersoll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>
            <a:spLocks noGrp="1"/>
          </p:cNvSpPr>
          <p:nvPr>
            <p:ph type="title"/>
          </p:nvPr>
        </p:nvSpPr>
        <p:spPr>
          <a:xfrm>
            <a:off x="685800" y="2184935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“People who live in glass houses shouldn’t throw stones.”</a:t>
            </a:r>
            <a:endParaRPr sz="4200" dirty="0"/>
          </a:p>
        </p:txBody>
      </p:sp>
      <p:sp>
        <p:nvSpPr>
          <p:cNvPr id="205" name="Google Shape;205;p45"/>
          <p:cNvSpPr txBox="1">
            <a:spLocks noGrp="1"/>
          </p:cNvSpPr>
          <p:nvPr>
            <p:ph type="body" idx="1"/>
          </p:nvPr>
        </p:nvSpPr>
        <p:spPr>
          <a:xfrm>
            <a:off x="551230" y="3206735"/>
            <a:ext cx="7772400" cy="630993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-Unknown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530352" y="20543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“Happiness can exist only</a:t>
            </a:r>
            <a:br>
              <a:rPr lang="en-US" sz="4200" dirty="0"/>
            </a:br>
            <a:r>
              <a:rPr lang="en-US" sz="4200" dirty="0"/>
              <a:t>in acceptance.”</a:t>
            </a:r>
            <a:endParaRPr sz="4200"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530352" y="30190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-George Orwell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title"/>
          </p:nvPr>
        </p:nvSpPr>
        <p:spPr>
          <a:xfrm>
            <a:off x="530352" y="20543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“A man is known by the</a:t>
            </a:r>
            <a:br>
              <a:rPr lang="en-US" sz="4200" dirty="0"/>
            </a:br>
            <a:r>
              <a:rPr lang="en-US" sz="4200" dirty="0"/>
              <a:t>company he keeps.”</a:t>
            </a:r>
            <a:endParaRPr sz="4200" dirty="0"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1"/>
          </p:nvPr>
        </p:nvSpPr>
        <p:spPr>
          <a:xfrm>
            <a:off x="530352" y="30190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-Aesop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>
            <a:off x="685800" y="2200950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“The worst loneliness is not being comfortable with yourself.”</a:t>
            </a:r>
            <a:endParaRPr sz="4200" dirty="0"/>
          </a:p>
        </p:txBody>
      </p:sp>
      <p:sp>
        <p:nvSpPr>
          <p:cNvPr id="223" name="Google Shape;223;p48"/>
          <p:cNvSpPr txBox="1">
            <a:spLocks noGrp="1"/>
          </p:cNvSpPr>
          <p:nvPr>
            <p:ph type="body" idx="1"/>
          </p:nvPr>
        </p:nvSpPr>
        <p:spPr>
          <a:xfrm>
            <a:off x="530352" y="3387489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-Mark Twain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>
            <a:spLocks noGrp="1"/>
          </p:cNvSpPr>
          <p:nvPr>
            <p:ph type="title"/>
          </p:nvPr>
        </p:nvSpPr>
        <p:spPr>
          <a:xfrm>
            <a:off x="530352" y="1488608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“No man is an island.”</a:t>
            </a:r>
            <a:endParaRPr sz="4200" dirty="0"/>
          </a:p>
        </p:txBody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530352" y="251040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-John Donne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Writing theme statements</a:t>
            </a:r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Love </a:t>
            </a:r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Hate</a:t>
            </a:r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Example: </a:t>
            </a:r>
            <a:endParaRPr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"Love is the absence of judgment." - Dalai Lama</a:t>
            </a: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Student examples: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238" name="Google Shape;238;p5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Example: </a:t>
            </a:r>
            <a:endParaRPr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"In time, we hate that which we often fear." - William Shakespeare</a:t>
            </a: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rgbClr val="333333"/>
                </a:solidFill>
              </a:rPr>
              <a:t>Student examples:</a:t>
            </a: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Growing Themes</a:t>
            </a:r>
            <a:endParaRPr dirty="0"/>
          </a:p>
        </p:txBody>
      </p:sp>
      <p:sp>
        <p:nvSpPr>
          <p:cNvPr id="131" name="Google Shape;131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Theme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Writing theme statements</a:t>
            </a:r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Loyalty </a:t>
            </a:r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Betrayal</a:t>
            </a:r>
            <a:endParaRPr/>
          </a:p>
        </p:txBody>
      </p:sp>
      <p:sp>
        <p:nvSpPr>
          <p:cNvPr id="246" name="Google Shape;246;p5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Example:</a:t>
            </a:r>
            <a:endParaRPr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"You don't earn loyalty in a day. You earn it day-by-day." - Jeffrey Gitomer</a:t>
            </a: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Student examples: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247" name="Google Shape;247;p51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Example:</a:t>
            </a:r>
            <a:endParaRPr/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"Lack of loyalty is one of the major causes of failure in every walk of life." - Napoleon Hill</a:t>
            </a: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33333"/>
              </a:solidFill>
            </a:endParaRPr>
          </a:p>
          <a:p>
            <a:pPr marL="231775" lvl="0" indent="-117475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33333"/>
                </a:solidFill>
              </a:rPr>
              <a:t>Student examples:</a:t>
            </a:r>
            <a:endParaRPr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>
            <a:spLocks noGrp="1"/>
          </p:cNvSpPr>
          <p:nvPr>
            <p:ph type="title"/>
          </p:nvPr>
        </p:nvSpPr>
        <p:spPr>
          <a:xfrm>
            <a:off x="457200" y="528071"/>
            <a:ext cx="8229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 “The Outsiders”</a:t>
            </a:r>
            <a:endParaRPr/>
          </a:p>
        </p:txBody>
      </p:sp>
      <p:sp>
        <p:nvSpPr>
          <p:cNvPr id="253" name="Google Shape;253;p52"/>
          <p:cNvSpPr txBox="1">
            <a:spLocks noGrp="1"/>
          </p:cNvSpPr>
          <p:nvPr>
            <p:ph type="body" idx="1"/>
          </p:nvPr>
        </p:nvSpPr>
        <p:spPr>
          <a:xfrm>
            <a:off x="457200" y="1086650"/>
            <a:ext cx="8229600" cy="3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Read through the text and highlight examples of the theme sets. This could be:</a:t>
            </a:r>
            <a:endParaRPr sz="1800" dirty="0">
              <a:solidFill>
                <a:srgbClr val="333333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Dialogue</a:t>
            </a:r>
            <a:endParaRPr sz="1400" dirty="0">
              <a:solidFill>
                <a:srgbClr val="333333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Characters' thoughts and actions</a:t>
            </a:r>
            <a:endParaRPr sz="1400" dirty="0">
              <a:solidFill>
                <a:srgbClr val="333333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The narrative</a:t>
            </a:r>
            <a:endParaRPr sz="1400" dirty="0">
              <a:solidFill>
                <a:srgbClr val="333333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Or a combination of elements</a:t>
            </a:r>
            <a:endParaRPr sz="1400" dirty="0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Assign a highlighter color for each set. </a:t>
            </a:r>
            <a:endParaRPr sz="1800" dirty="0">
              <a:solidFill>
                <a:srgbClr val="333333"/>
              </a:solidFill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Pink: Love/Hate</a:t>
            </a:r>
            <a:endParaRPr sz="1400" dirty="0">
              <a:solidFill>
                <a:srgbClr val="333333"/>
              </a:solidFill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Yellow: Loyalty/Betrayal</a:t>
            </a:r>
            <a:endParaRPr sz="1400" dirty="0">
              <a:solidFill>
                <a:srgbClr val="333333"/>
              </a:solidFill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Blue: Acceptance/Isolation</a:t>
            </a:r>
            <a:endParaRPr sz="1400" dirty="0">
              <a:solidFill>
                <a:srgbClr val="333333"/>
              </a:solidFill>
            </a:endParaRPr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</a:rPr>
              <a:t>Green: Courage/Fear</a:t>
            </a:r>
            <a:endParaRPr sz="1400" dirty="0">
              <a:solidFill>
                <a:srgbClr val="333333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2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Write the appropriate theme word in the margin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28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Challenge: Overall Theme Statement</a:t>
            </a:r>
            <a:endParaRPr/>
          </a:p>
        </p:txBody>
      </p:sp>
      <p:sp>
        <p:nvSpPr>
          <p:cNvPr id="259" name="Google Shape;259;p5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a theme statement that summarizes the theme of the passage from </a:t>
            </a:r>
            <a:r>
              <a:rPr lang="en-US" i="1" dirty="0"/>
              <a:t>The Outsiders</a:t>
            </a:r>
            <a:endParaRPr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>
            <a:spLocks noGrp="1"/>
          </p:cNvSpPr>
          <p:nvPr>
            <p:ph type="title"/>
          </p:nvPr>
        </p:nvSpPr>
        <p:spPr>
          <a:xfrm>
            <a:off x="457200" y="528070"/>
            <a:ext cx="8229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Theme in Nonfiction</a:t>
            </a:r>
            <a:endParaRPr/>
          </a:p>
        </p:txBody>
      </p:sp>
      <p:sp>
        <p:nvSpPr>
          <p:cNvPr id="265" name="Google Shape;265;p54"/>
          <p:cNvSpPr txBox="1">
            <a:spLocks noGrp="1"/>
          </p:cNvSpPr>
          <p:nvPr>
            <p:ph type="body" idx="1"/>
          </p:nvPr>
        </p:nvSpPr>
        <p:spPr>
          <a:xfrm>
            <a:off x="457200" y="950175"/>
            <a:ext cx="8229600" cy="4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Think about the theme word/statement for </a:t>
            </a:r>
            <a:r>
              <a:rPr lang="en-US" sz="2400" i="1"/>
              <a:t>The Outsiders</a:t>
            </a:r>
            <a:endParaRPr sz="2400" i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/>
              <a:t>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Look through the nonfiction articles from Newsela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Choose an article you think has the same overall theme as        the excerpt from </a:t>
            </a:r>
            <a:r>
              <a:rPr lang="en-US" sz="2400" i="1"/>
              <a:t>The Outsiders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connection</a:t>
            </a:r>
            <a:endParaRPr/>
          </a:p>
        </p:txBody>
      </p:sp>
      <p:sp>
        <p:nvSpPr>
          <p:cNvPr id="271" name="Google Shape;271;p5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/>
              <a:t>Why-Light the article you chose</a:t>
            </a:r>
            <a:endParaRPr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oto Sans Symbols"/>
              <a:buChar char="⚫"/>
            </a:pPr>
            <a:r>
              <a:rPr lang="en-US" sz="2000">
                <a:solidFill>
                  <a:srgbClr val="2E2E2E"/>
                </a:solidFill>
              </a:rPr>
              <a:t>Pink: Love/Hate </a:t>
            </a:r>
            <a:endParaRPr sz="2000">
              <a:solidFill>
                <a:srgbClr val="2E2E2E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oto Sans Symbols"/>
              <a:buChar char="⚫"/>
            </a:pPr>
            <a:r>
              <a:rPr lang="en-US" sz="2000">
                <a:solidFill>
                  <a:srgbClr val="2E2E2E"/>
                </a:solidFill>
              </a:rPr>
              <a:t>Yellow: Loyalty/Betrayal </a:t>
            </a:r>
            <a:endParaRPr sz="2000">
              <a:solidFill>
                <a:srgbClr val="2E2E2E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oto Sans Symbols"/>
              <a:buChar char="⚫"/>
            </a:pPr>
            <a:r>
              <a:rPr lang="en-US" sz="2000">
                <a:solidFill>
                  <a:srgbClr val="2E2E2E"/>
                </a:solidFill>
              </a:rPr>
              <a:t>Blue: Acceptance/Isolation </a:t>
            </a:r>
            <a:endParaRPr sz="2000">
              <a:solidFill>
                <a:srgbClr val="2E2E2E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Noto Sans Symbols"/>
              <a:buChar char="⚫"/>
            </a:pPr>
            <a:r>
              <a:rPr lang="en-US" sz="2000">
                <a:solidFill>
                  <a:srgbClr val="2E2E2E"/>
                </a:solidFill>
              </a:rPr>
              <a:t>Green: Courage/Fear </a:t>
            </a:r>
            <a:endParaRPr sz="2000">
              <a:solidFill>
                <a:srgbClr val="2E2E2E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600"/>
              <a:buChar char="•"/>
            </a:pPr>
            <a:r>
              <a:rPr lang="en-US">
                <a:solidFill>
                  <a:srgbClr val="2E2E2E"/>
                </a:solidFill>
              </a:rPr>
              <a:t>Discuss with your small group</a:t>
            </a:r>
            <a:endParaRPr>
              <a:solidFill>
                <a:srgbClr val="2E2E2E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>
                <a:solidFill>
                  <a:srgbClr val="2E2E2E"/>
                </a:solidFill>
              </a:rPr>
              <a:t>what you highlighted</a:t>
            </a:r>
            <a:endParaRPr>
              <a:solidFill>
                <a:srgbClr val="2E2E2E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>
                <a:solidFill>
                  <a:srgbClr val="2E2E2E"/>
                </a:solidFill>
              </a:rPr>
              <a:t>why you highlighted certain sections</a:t>
            </a:r>
            <a:endParaRPr>
              <a:solidFill>
                <a:srgbClr val="2E2E2E"/>
              </a:solidFill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>
                <a:solidFill>
                  <a:srgbClr val="2E2E2E"/>
                </a:solidFill>
              </a:rPr>
              <a:t>the connection between the article and </a:t>
            </a:r>
            <a:r>
              <a:rPr lang="en-US" i="1">
                <a:solidFill>
                  <a:srgbClr val="2E2E2E"/>
                </a:solidFill>
              </a:rPr>
              <a:t>The Outsiders</a:t>
            </a:r>
            <a:endParaRPr i="1">
              <a:solidFill>
                <a:srgbClr val="2E2E2E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"/>
          <p:cNvSpPr txBox="1">
            <a:spLocks noGrp="1"/>
          </p:cNvSpPr>
          <p:nvPr>
            <p:ph type="title"/>
          </p:nvPr>
        </p:nvSpPr>
        <p:spPr>
          <a:xfrm>
            <a:off x="457200" y="528073"/>
            <a:ext cx="8229600" cy="634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3-2-1</a:t>
            </a:r>
            <a:endParaRPr/>
          </a:p>
        </p:txBody>
      </p:sp>
      <p:sp>
        <p:nvSpPr>
          <p:cNvPr id="277" name="Google Shape;277;p56"/>
          <p:cNvSpPr txBox="1">
            <a:spLocks noGrp="1"/>
          </p:cNvSpPr>
          <p:nvPr>
            <p:ph type="body" idx="1"/>
          </p:nvPr>
        </p:nvSpPr>
        <p:spPr>
          <a:xfrm>
            <a:off x="457200" y="1162875"/>
            <a:ext cx="8229600" cy="378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>
                <a:solidFill>
                  <a:srgbClr val="2E2E2E"/>
                </a:solidFill>
              </a:rPr>
              <a:t>Select 3 theme statements (from your flower petals or newly created ones) that best summarize the theme of both ‘The Outsiders’ &amp; news article </a:t>
            </a:r>
            <a:endParaRPr sz="2400">
              <a:solidFill>
                <a:srgbClr val="2E2E2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>
                <a:solidFill>
                  <a:srgbClr val="2E2E2E"/>
                </a:solidFill>
              </a:rPr>
              <a:t>Analyze the 3 theme statements and select the 2 statements which best summarize ‘The Outsiders’ &amp; news article</a:t>
            </a:r>
            <a:endParaRPr sz="2400">
              <a:solidFill>
                <a:srgbClr val="2E2E2E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10D28"/>
              </a:buClr>
              <a:buSzPts val="1800"/>
              <a:buFont typeface="Calibri"/>
              <a:buChar char="•"/>
            </a:pPr>
            <a:r>
              <a:rPr lang="en-US" sz="2400">
                <a:solidFill>
                  <a:srgbClr val="2E2E2E"/>
                </a:solidFill>
              </a:rPr>
              <a:t>Synthesize the 2 theme statements into 1 theme statement which accurately summarizes the overall theme of both the passage and the article</a:t>
            </a:r>
            <a:r>
              <a:rPr lang="en-US" sz="2400"/>
              <a:t>;write it on a note card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2400"/>
              <a:t>Provide text evidence from the passage and the article to support your theme statement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universal themes are found within and across various genres?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Students will analyze theme statements.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Students will write theme statements.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Students will synthesize information to create overall theme statements based on two genres of text.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Courage, Fear, or Both</a:t>
            </a:r>
            <a:endParaRPr/>
          </a:p>
        </p:txBody>
      </p:sp>
      <p:pic>
        <p:nvPicPr>
          <p:cNvPr id="149" name="Google Shape;1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849" y="1679838"/>
            <a:ext cx="2121750" cy="27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hearing the theme statement, you will decide if it shows: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Courage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Fear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Both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reasons with those who chose the same as you.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“A spark can start a great fire.”</a:t>
            </a:r>
            <a:endParaRPr dirty="0"/>
          </a:p>
        </p:txBody>
      </p:sp>
      <p:sp>
        <p:nvSpPr>
          <p:cNvPr id="156" name="Google Shape;156;p3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-Emmet Fox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ctrTitle"/>
          </p:nvPr>
        </p:nvSpPr>
        <p:spPr>
          <a:xfrm>
            <a:off x="536400" y="1822450"/>
            <a:ext cx="7851600" cy="1371600"/>
          </a:xfrm>
          <a:prstGeom prst="rect">
            <a:avLst/>
          </a:prstGeom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“Fear makes the wolf bigger</a:t>
            </a:r>
            <a:br>
              <a:rPr lang="en-US" dirty="0"/>
            </a:br>
            <a:r>
              <a:rPr lang="en-US" dirty="0"/>
              <a:t>than he is.”</a:t>
            </a:r>
            <a:endParaRPr dirty="0"/>
          </a:p>
        </p:txBody>
      </p:sp>
      <p:sp>
        <p:nvSpPr>
          <p:cNvPr id="162" name="Google Shape;162;p38"/>
          <p:cNvSpPr txBox="1">
            <a:spLocks noGrp="1"/>
          </p:cNvSpPr>
          <p:nvPr>
            <p:ph type="subTitle" idx="1"/>
          </p:nvPr>
        </p:nvSpPr>
        <p:spPr>
          <a:xfrm>
            <a:off x="533400" y="3373902"/>
            <a:ext cx="7854600" cy="1314600"/>
          </a:xfrm>
          <a:prstGeom prst="rect">
            <a:avLst/>
          </a:prstGeom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-German Proverb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ctrTitle"/>
          </p:nvPr>
        </p:nvSpPr>
        <p:spPr>
          <a:xfrm>
            <a:off x="646200" y="1686000"/>
            <a:ext cx="7851600" cy="1371600"/>
          </a:xfrm>
          <a:prstGeom prst="rect">
            <a:avLst/>
          </a:prstGeom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“If you are afraid of something, you give it power over you.”</a:t>
            </a:r>
            <a:endParaRPr dirty="0"/>
          </a:p>
        </p:txBody>
      </p:sp>
      <p:sp>
        <p:nvSpPr>
          <p:cNvPr id="168" name="Google Shape;168;p39"/>
          <p:cNvSpPr txBox="1">
            <a:spLocks noGrp="1"/>
          </p:cNvSpPr>
          <p:nvPr>
            <p:ph type="subTitle" idx="1"/>
          </p:nvPr>
        </p:nvSpPr>
        <p:spPr>
          <a:xfrm>
            <a:off x="643200" y="3057600"/>
            <a:ext cx="7854600" cy="1314600"/>
          </a:xfrm>
          <a:prstGeom prst="rect">
            <a:avLst/>
          </a:prstGeom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-Unknown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>
            <a:spLocks noGrp="1"/>
          </p:cNvSpPr>
          <p:nvPr>
            <p:ph type="ctrTitle"/>
          </p:nvPr>
        </p:nvSpPr>
        <p:spPr>
          <a:xfrm>
            <a:off x="692150" y="1786402"/>
            <a:ext cx="7851600" cy="1371600"/>
          </a:xfrm>
          <a:prstGeom prst="rect">
            <a:avLst/>
          </a:prstGeom>
        </p:spPr>
        <p:txBody>
          <a:bodyPr spcFirstLastPara="1" wrap="square" lIns="0" tIns="0" rIns="195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“It is easy to be brave</a:t>
            </a:r>
            <a:br>
              <a:rPr lang="en-US" dirty="0"/>
            </a:br>
            <a:r>
              <a:rPr lang="en-US" dirty="0"/>
              <a:t>from a distance.”</a:t>
            </a:r>
            <a:endParaRPr dirty="0"/>
          </a:p>
        </p:txBody>
      </p:sp>
      <p:sp>
        <p:nvSpPr>
          <p:cNvPr id="174" name="Google Shape;174;p40"/>
          <p:cNvSpPr txBox="1">
            <a:spLocks noGrp="1"/>
          </p:cNvSpPr>
          <p:nvPr>
            <p:ph type="subTitle" idx="1"/>
          </p:nvPr>
        </p:nvSpPr>
        <p:spPr>
          <a:xfrm>
            <a:off x="539750" y="3094502"/>
            <a:ext cx="7854600" cy="1314600"/>
          </a:xfrm>
          <a:prstGeom prst="rect">
            <a:avLst/>
          </a:prstGeom>
        </p:spPr>
        <p:txBody>
          <a:bodyPr spcFirstLastPara="1" wrap="square" lIns="0" tIns="48750" rIns="19500" bIns="4875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-Aesop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20 PD">
  <a:themeElements>
    <a:clrScheme name="Custom 14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643</Words>
  <Application>Microsoft Office PowerPoint</Application>
  <PresentationFormat>On-screen Show (16:9)</PresentationFormat>
  <Paragraphs>103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Georgia</vt:lpstr>
      <vt:lpstr>Raleway</vt:lpstr>
      <vt:lpstr>Noto Sans Symbols</vt:lpstr>
      <vt:lpstr>Merriweather Sans</vt:lpstr>
      <vt:lpstr>Lato</vt:lpstr>
      <vt:lpstr>Calibri</vt:lpstr>
      <vt:lpstr>Constantia</vt:lpstr>
      <vt:lpstr>Arial</vt:lpstr>
      <vt:lpstr>LEARN theme</vt:lpstr>
      <vt:lpstr>LEARN theme</vt:lpstr>
      <vt:lpstr>K20 PD</vt:lpstr>
      <vt:lpstr>PowerPoint Presentation</vt:lpstr>
      <vt:lpstr>Growing Themes</vt:lpstr>
      <vt:lpstr>Essential Questions</vt:lpstr>
      <vt:lpstr>Lesson Objectives</vt:lpstr>
      <vt:lpstr>Courage, Fear, or Both</vt:lpstr>
      <vt:lpstr>“A spark can start a great fire.”</vt:lpstr>
      <vt:lpstr>“Fear makes the wolf bigger than he is.”</vt:lpstr>
      <vt:lpstr>“If you are afraid of something, you give it power over you.”</vt:lpstr>
      <vt:lpstr>“It is easy to be brave from a distance.”</vt:lpstr>
      <vt:lpstr>“A bully is always a coward.”</vt:lpstr>
      <vt:lpstr>“Courage is not the absence of fear, it is the conquest of it.”</vt:lpstr>
      <vt:lpstr>Acceptance, Isolation, or Both</vt:lpstr>
      <vt:lpstr>“Tolerance is giving to every other human being, every right which you claim for yourself.”</vt:lpstr>
      <vt:lpstr>“People who live in glass houses shouldn’t throw stones.”</vt:lpstr>
      <vt:lpstr>“Happiness can exist only in acceptance.”</vt:lpstr>
      <vt:lpstr>“A man is known by the company he keeps.”</vt:lpstr>
      <vt:lpstr>“The worst loneliness is not being comfortable with yourself.”</vt:lpstr>
      <vt:lpstr>“No man is an island.”</vt:lpstr>
      <vt:lpstr>Writing theme statements</vt:lpstr>
      <vt:lpstr>Writing theme statements</vt:lpstr>
      <vt:lpstr>Why-Lighting “The Outsiders”</vt:lpstr>
      <vt:lpstr>Challenge: Overall Theme Statement</vt:lpstr>
      <vt:lpstr>Theme in Nonfiction</vt:lpstr>
      <vt:lpstr>Make a connection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Lee, Brooke L.</cp:lastModifiedBy>
  <cp:revision>2</cp:revision>
  <dcterms:modified xsi:type="dcterms:W3CDTF">2021-06-15T15:31:11Z</dcterms:modified>
</cp:coreProperties>
</file>