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26"/>
  </p:notesMasterIdLst>
  <p:sldIdLst>
    <p:sldId id="257" r:id="rId3"/>
    <p:sldId id="259" r:id="rId4"/>
    <p:sldId id="260" r:id="rId5"/>
    <p:sldId id="261" r:id="rId6"/>
    <p:sldId id="263" r:id="rId7"/>
    <p:sldId id="265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2" r:id="rId22"/>
    <p:sldId id="283" r:id="rId23"/>
    <p:sldId id="284" r:id="rId24"/>
    <p:sldId id="286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nstantia" panose="02030602050306030303" pitchFamily="18" charset="0"/>
      <p:regular r:id="rId31"/>
      <p:bold r:id="rId32"/>
      <p:italic r:id="rId33"/>
      <p:boldItalic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jGYsbt7hW08h9pBlzRd/8ASyBa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313B6E-AA0A-446D-AEC5-CDFF1326700C}">
  <a:tblStyle styleId="{82313B6E-AA0A-446D-AEC5-CDFF132670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0580" autoAdjust="0"/>
  </p:normalViewPr>
  <p:slideViewPr>
    <p:cSldViewPr snapToGrid="0">
      <p:cViewPr varScale="1">
        <p:scale>
          <a:sx n="103" d="100"/>
          <a:sy n="103" d="100"/>
        </p:scale>
        <p:origin x="24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2c7090e0c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2c7090e0c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2c7090e0c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2c7090e0c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2c7090e0c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2c7090e0c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2c7090e0c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2c7090e0c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2c7090e0c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2c7090e0c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2c7090e0c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2c7090e0c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2c7090c6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2c7090c6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Remind the students that each new piece of evidence should get its own sticky note.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6f15d5cfe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6f15d5cfe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f15d5cfe3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f15d5cfe3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Instructor Notes: Consider charting all of this on one large anchor chart.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f15d5cf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6f15d5cf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f15d5cfe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6f15d5cfe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6f15d5cfe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6f15d5cfe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f15d5cfe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6f15d5cfe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d8e805b6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d8e805b6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d8e805b6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d8e805b6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2c7090e0c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2c7090e0c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2c7090e0c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2c7090e0c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2c7090e0c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2c7090e0c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Grandmother, What a Big Culture You Have!</a:t>
            </a:r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Social Studies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2c7090e0c_0_171"/>
          <p:cNvSpPr txBox="1">
            <a:spLocks noGrp="1"/>
          </p:cNvSpPr>
          <p:nvPr>
            <p:ph type="title"/>
          </p:nvPr>
        </p:nvSpPr>
        <p:spPr>
          <a:xfrm>
            <a:off x="457200" y="-133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Little Red Cowboy Hat</a:t>
            </a:r>
            <a:endParaRPr i="1" dirty="0"/>
          </a:p>
        </p:txBody>
      </p:sp>
      <p:sp>
        <p:nvSpPr>
          <p:cNvPr id="176" name="Google Shape;176;g52c7090e0c_0_171"/>
          <p:cNvSpPr txBox="1">
            <a:spLocks noGrp="1"/>
          </p:cNvSpPr>
          <p:nvPr>
            <p:ph type="body" idx="1"/>
          </p:nvPr>
        </p:nvSpPr>
        <p:spPr>
          <a:xfrm>
            <a:off x="457200" y="856069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By: Susan Lowell</a:t>
            </a:r>
            <a:endParaRPr dirty="0"/>
          </a:p>
        </p:txBody>
      </p:sp>
      <p:pic>
        <p:nvPicPr>
          <p:cNvPr id="177" name="Google Shape;177;g52c7090e0c_0_171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3600" y="1037167"/>
            <a:ext cx="3095067" cy="377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52c7090e0c_0_171"/>
          <p:cNvSpPr txBox="1">
            <a:spLocks noGrp="1"/>
          </p:cNvSpPr>
          <p:nvPr>
            <p:ph type="body" idx="3"/>
          </p:nvPr>
        </p:nvSpPr>
        <p:spPr>
          <a:xfrm>
            <a:off x="457200" y="1657350"/>
            <a:ext cx="4040100" cy="288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 version of </a:t>
            </a:r>
            <a:r>
              <a:rPr lang="en-US" i="1" dirty="0"/>
              <a:t>Little Red Riding Hood </a:t>
            </a:r>
            <a:r>
              <a:rPr lang="en-US" dirty="0"/>
              <a:t>told from a Southwestern cultural perspective</a:t>
            </a: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Little Red rides her pony, Buck, to her sick grandma’s ranch to bring her cactus jelly.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1ED7E4-19AB-034A-975A-66F7093B15C7}"/>
              </a:ext>
            </a:extLst>
          </p:cNvPr>
          <p:cNvSpPr txBox="1"/>
          <p:nvPr/>
        </p:nvSpPr>
        <p:spPr>
          <a:xfrm>
            <a:off x="4733600" y="4810767"/>
            <a:ext cx="31261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SzPts val="1400"/>
              <a:defRPr/>
            </a:pPr>
            <a:r>
              <a:rPr lang="en-US" sz="1000" dirty="0">
                <a:solidFill>
                  <a:schemeClr val="dk1"/>
                </a:solidFill>
              </a:rPr>
              <a:t>Lowell, S., &amp; Cecil, R. (1997). </a:t>
            </a:r>
            <a:r>
              <a:rPr lang="en-US" sz="1000" i="1" dirty="0">
                <a:solidFill>
                  <a:schemeClr val="dk1"/>
                </a:solidFill>
              </a:rPr>
              <a:t>Little red cowboy hat</a:t>
            </a:r>
            <a:r>
              <a:rPr lang="en-US" sz="1000" dirty="0">
                <a:solidFill>
                  <a:schemeClr val="dk1"/>
                </a:solidFill>
              </a:rPr>
              <a:t>. </a:t>
            </a:r>
            <a:br>
              <a:rPr lang="en-US" sz="1000" dirty="0">
                <a:solidFill>
                  <a:schemeClr val="dk1"/>
                </a:solidFill>
              </a:rPr>
            </a:br>
            <a:r>
              <a:rPr lang="en-US" sz="1000" dirty="0">
                <a:solidFill>
                  <a:schemeClr val="dk1"/>
                </a:solidFill>
              </a:rPr>
              <a:t>New York: Henry Holt &amp; Co.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2c7090e0c_0_23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Little Red Hot</a:t>
            </a:r>
            <a:endParaRPr i="1" dirty="0"/>
          </a:p>
        </p:txBody>
      </p:sp>
      <p:sp>
        <p:nvSpPr>
          <p:cNvPr id="184" name="Google Shape;184;g52c7090e0c_0_238"/>
          <p:cNvSpPr txBox="1">
            <a:spLocks noGrp="1"/>
          </p:cNvSpPr>
          <p:nvPr>
            <p:ph type="body" idx="1"/>
          </p:nvPr>
        </p:nvSpPr>
        <p:spPr>
          <a:xfrm>
            <a:off x="457200" y="946936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By: Eric A. Kimmel</a:t>
            </a:r>
            <a:endParaRPr dirty="0"/>
          </a:p>
        </p:txBody>
      </p:sp>
      <p:sp>
        <p:nvSpPr>
          <p:cNvPr id="185" name="Google Shape;185;g52c7090e0c_0_238"/>
          <p:cNvSpPr txBox="1">
            <a:spLocks noGrp="1"/>
          </p:cNvSpPr>
          <p:nvPr>
            <p:ph type="body" idx="3"/>
          </p:nvPr>
        </p:nvSpPr>
        <p:spPr>
          <a:xfrm>
            <a:off x="457200" y="1657350"/>
            <a:ext cx="4040100" cy="288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 version of </a:t>
            </a:r>
            <a:r>
              <a:rPr lang="en-US" i="1" dirty="0"/>
              <a:t>Little Red Riding Hood </a:t>
            </a:r>
            <a:r>
              <a:rPr lang="en-US" dirty="0"/>
              <a:t>told from a Texan cultural perspective</a:t>
            </a: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Little Red Hot loves hot things and makes a hot pepper pie for her sick grandmother.</a:t>
            </a: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Along the way, she meets </a:t>
            </a:r>
            <a:r>
              <a:rPr lang="en-US" dirty="0" err="1"/>
              <a:t>Señor</a:t>
            </a:r>
            <a:r>
              <a:rPr lang="en-US" dirty="0"/>
              <a:t> Lobo.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6" name="Google Shape;186;g52c7090e0c_0_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250" y="796225"/>
            <a:ext cx="3076225" cy="3947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3A1522-F016-E645-99EE-F3164D1568E4}"/>
              </a:ext>
            </a:extLst>
          </p:cNvPr>
          <p:cNvSpPr txBox="1"/>
          <p:nvPr/>
        </p:nvSpPr>
        <p:spPr>
          <a:xfrm>
            <a:off x="4645108" y="4743850"/>
            <a:ext cx="33249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SzPts val="1400"/>
              <a:defRPr/>
            </a:pPr>
            <a:r>
              <a:rPr lang="en-US" sz="1000" dirty="0">
                <a:solidFill>
                  <a:schemeClr val="dk1"/>
                </a:solidFill>
              </a:rPr>
              <a:t>Kimmel, E. A., &amp; </a:t>
            </a:r>
            <a:r>
              <a:rPr lang="en-US" sz="1000" dirty="0" err="1">
                <a:solidFill>
                  <a:schemeClr val="dk1"/>
                </a:solidFill>
              </a:rPr>
              <a:t>Huliska-Beith</a:t>
            </a:r>
            <a:r>
              <a:rPr lang="en-US" sz="1000" dirty="0">
                <a:solidFill>
                  <a:schemeClr val="dk1"/>
                </a:solidFill>
              </a:rPr>
              <a:t>, L. (2013). </a:t>
            </a:r>
            <a:r>
              <a:rPr lang="en-US" sz="1000" i="1" dirty="0">
                <a:solidFill>
                  <a:schemeClr val="dk1"/>
                </a:solidFill>
              </a:rPr>
              <a:t>Little red hot</a:t>
            </a:r>
            <a:r>
              <a:rPr lang="en-US" sz="1000" dirty="0">
                <a:solidFill>
                  <a:schemeClr val="dk1"/>
                </a:solidFill>
              </a:rPr>
              <a:t>. </a:t>
            </a:r>
            <a:br>
              <a:rPr lang="en-US" sz="1000" dirty="0">
                <a:solidFill>
                  <a:schemeClr val="dk1"/>
                </a:solidFill>
              </a:rPr>
            </a:br>
            <a:r>
              <a:rPr lang="en-US" sz="1000" dirty="0">
                <a:solidFill>
                  <a:schemeClr val="dk1"/>
                </a:solidFill>
              </a:rPr>
              <a:t>New York: Scholastic.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2c7090e0c_0_192"/>
          <p:cNvSpPr txBox="1">
            <a:spLocks noGrp="1"/>
          </p:cNvSpPr>
          <p:nvPr>
            <p:ph type="title"/>
          </p:nvPr>
        </p:nvSpPr>
        <p:spPr>
          <a:xfrm>
            <a:off x="457200" y="-133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Ninja Red Riding Hood</a:t>
            </a:r>
            <a:endParaRPr i="1" dirty="0"/>
          </a:p>
        </p:txBody>
      </p:sp>
      <p:sp>
        <p:nvSpPr>
          <p:cNvPr id="192" name="Google Shape;192;g52c7090e0c_0_192"/>
          <p:cNvSpPr txBox="1">
            <a:spLocks noGrp="1"/>
          </p:cNvSpPr>
          <p:nvPr>
            <p:ph type="body" idx="1"/>
          </p:nvPr>
        </p:nvSpPr>
        <p:spPr>
          <a:xfrm>
            <a:off x="457200" y="904602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By: Corey Rosen Schwartz</a:t>
            </a:r>
            <a:endParaRPr dirty="0"/>
          </a:p>
        </p:txBody>
      </p:sp>
      <p:pic>
        <p:nvPicPr>
          <p:cNvPr id="193" name="Google Shape;193;g52c7090e0c_0_192"/>
          <p:cNvPicPr preferRelativeResize="0"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733" y="1109127"/>
            <a:ext cx="2844699" cy="365877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52c7090e0c_0_192"/>
          <p:cNvSpPr txBox="1">
            <a:spLocks noGrp="1"/>
          </p:cNvSpPr>
          <p:nvPr>
            <p:ph type="body" idx="3"/>
          </p:nvPr>
        </p:nvSpPr>
        <p:spPr>
          <a:xfrm>
            <a:off x="427566" y="1708150"/>
            <a:ext cx="4040100" cy="288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 version of Little Red Riding Hood told from a Japanese cultural perspective</a:t>
            </a: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With the help of a martial arts master, Ninja Red enters into a sparring match with the wolf, which puts him on a new path of enlightenment.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191102-98F3-3240-9803-AE89377AF7A2}"/>
              </a:ext>
            </a:extLst>
          </p:cNvPr>
          <p:cNvSpPr txBox="1"/>
          <p:nvPr/>
        </p:nvSpPr>
        <p:spPr>
          <a:xfrm>
            <a:off x="4838279" y="4767904"/>
            <a:ext cx="29001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SzPts val="1400"/>
              <a:defRPr/>
            </a:pPr>
            <a:r>
              <a:rPr lang="en-US" sz="1000" dirty="0">
                <a:solidFill>
                  <a:schemeClr val="dk1"/>
                </a:solidFill>
              </a:rPr>
              <a:t>Schwartz, C. R., &amp; </a:t>
            </a:r>
            <a:r>
              <a:rPr lang="en-US" sz="1000" dirty="0" err="1">
                <a:solidFill>
                  <a:schemeClr val="dk1"/>
                </a:solidFill>
              </a:rPr>
              <a:t>Santat</a:t>
            </a:r>
            <a:r>
              <a:rPr lang="en-US" sz="1000" dirty="0">
                <a:solidFill>
                  <a:schemeClr val="dk1"/>
                </a:solidFill>
              </a:rPr>
              <a:t>, D. (2014). </a:t>
            </a:r>
            <a:r>
              <a:rPr lang="en-US" sz="1000" i="1" dirty="0">
                <a:solidFill>
                  <a:schemeClr val="dk1"/>
                </a:solidFill>
              </a:rPr>
              <a:t>Ninja Red </a:t>
            </a:r>
            <a:br>
              <a:rPr lang="en-US" sz="1000" i="1" dirty="0">
                <a:solidFill>
                  <a:schemeClr val="dk1"/>
                </a:solidFill>
              </a:rPr>
            </a:br>
            <a:r>
              <a:rPr lang="en-US" sz="1000" i="1" dirty="0">
                <a:solidFill>
                  <a:schemeClr val="dk1"/>
                </a:solidFill>
              </a:rPr>
              <a:t>Riding Hood</a:t>
            </a:r>
            <a:r>
              <a:rPr lang="en-US" sz="1000" dirty="0">
                <a:solidFill>
                  <a:schemeClr val="dk1"/>
                </a:solidFill>
              </a:rPr>
              <a:t>. New York: G.P. Putnam's Sons.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2c7090e0c_0_19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Isabel and the Hungry Coyote</a:t>
            </a:r>
            <a:endParaRPr i="1" dirty="0"/>
          </a:p>
        </p:txBody>
      </p:sp>
      <p:sp>
        <p:nvSpPr>
          <p:cNvPr id="200" name="Google Shape;200;g52c7090e0c_0_199"/>
          <p:cNvSpPr txBox="1">
            <a:spLocks noGrp="1"/>
          </p:cNvSpPr>
          <p:nvPr>
            <p:ph type="body" idx="1"/>
          </p:nvPr>
        </p:nvSpPr>
        <p:spPr>
          <a:xfrm>
            <a:off x="457200" y="857400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By: Keith </a:t>
            </a:r>
            <a:r>
              <a:rPr lang="en-US" dirty="0" err="1"/>
              <a:t>Polette</a:t>
            </a:r>
            <a:endParaRPr dirty="0"/>
          </a:p>
        </p:txBody>
      </p:sp>
      <p:pic>
        <p:nvPicPr>
          <p:cNvPr id="201" name="Google Shape;201;g52c7090e0c_0_199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6225" y="1045633"/>
            <a:ext cx="2935779" cy="374461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52c7090e0c_0_199"/>
          <p:cNvSpPr txBox="1">
            <a:spLocks noGrp="1"/>
          </p:cNvSpPr>
          <p:nvPr>
            <p:ph type="body" idx="3"/>
          </p:nvPr>
        </p:nvSpPr>
        <p:spPr>
          <a:xfrm>
            <a:off x="457200" y="1714800"/>
            <a:ext cx="4040100" cy="288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 version of “Little Red Riding Hood” told from a Southwestern cultural perspective</a:t>
            </a: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 classic retelling of the original, with a gradual mixing of Spanish words into the story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1200A6-5DC3-E345-86B5-50181E614AAA}"/>
              </a:ext>
            </a:extLst>
          </p:cNvPr>
          <p:cNvSpPr txBox="1"/>
          <p:nvPr/>
        </p:nvSpPr>
        <p:spPr>
          <a:xfrm>
            <a:off x="4838279" y="4767904"/>
            <a:ext cx="295625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SzPts val="1400"/>
              <a:defRPr/>
            </a:pPr>
            <a:r>
              <a:rPr lang="en-US" sz="1000" dirty="0" err="1">
                <a:solidFill>
                  <a:schemeClr val="dk1"/>
                </a:solidFill>
              </a:rPr>
              <a:t>Polette</a:t>
            </a:r>
            <a:r>
              <a:rPr lang="en-US" sz="1000" dirty="0">
                <a:solidFill>
                  <a:schemeClr val="dk1"/>
                </a:solidFill>
              </a:rPr>
              <a:t>, K., &amp; </a:t>
            </a:r>
            <a:r>
              <a:rPr lang="en-US" sz="1000" dirty="0" err="1">
                <a:solidFill>
                  <a:schemeClr val="dk1"/>
                </a:solidFill>
              </a:rPr>
              <a:t>Szegedy</a:t>
            </a:r>
            <a:r>
              <a:rPr lang="en-US" sz="1000" dirty="0">
                <a:solidFill>
                  <a:schemeClr val="dk1"/>
                </a:solidFill>
              </a:rPr>
              <a:t>, E. (2004). </a:t>
            </a:r>
            <a:r>
              <a:rPr lang="en-US" sz="1000" i="1" dirty="0">
                <a:solidFill>
                  <a:schemeClr val="dk1"/>
                </a:solidFill>
              </a:rPr>
              <a:t>Isabel and the </a:t>
            </a:r>
            <a:br>
              <a:rPr lang="en-US" sz="1000" i="1" dirty="0">
                <a:solidFill>
                  <a:schemeClr val="dk1"/>
                </a:solidFill>
              </a:rPr>
            </a:br>
            <a:r>
              <a:rPr lang="en-US" sz="1000" i="1" dirty="0">
                <a:solidFill>
                  <a:schemeClr val="dk1"/>
                </a:solidFill>
              </a:rPr>
              <a:t>hungry coyote</a:t>
            </a:r>
            <a:r>
              <a:rPr lang="en-US" sz="1000" dirty="0">
                <a:solidFill>
                  <a:schemeClr val="dk1"/>
                </a:solidFill>
              </a:rPr>
              <a:t>. McHenry, IL: Raven Tree Press.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2c7090e0c_0_206"/>
          <p:cNvSpPr txBox="1">
            <a:spLocks noGrp="1"/>
          </p:cNvSpPr>
          <p:nvPr>
            <p:ph type="title"/>
          </p:nvPr>
        </p:nvSpPr>
        <p:spPr>
          <a:xfrm>
            <a:off x="457200" y="713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Little </a:t>
            </a:r>
            <a:r>
              <a:rPr lang="en-US" i="1" dirty="0" err="1"/>
              <a:t>Roja</a:t>
            </a:r>
            <a:r>
              <a:rPr lang="en-US" i="1" dirty="0"/>
              <a:t> Riding Hood</a:t>
            </a:r>
            <a:endParaRPr i="1" dirty="0"/>
          </a:p>
        </p:txBody>
      </p:sp>
      <p:sp>
        <p:nvSpPr>
          <p:cNvPr id="208" name="Google Shape;208;g52c7090e0c_0_206"/>
          <p:cNvSpPr txBox="1">
            <a:spLocks noGrp="1"/>
          </p:cNvSpPr>
          <p:nvPr>
            <p:ph type="body" idx="1"/>
          </p:nvPr>
        </p:nvSpPr>
        <p:spPr>
          <a:xfrm>
            <a:off x="457200" y="933899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By: Susan Middleton </a:t>
            </a:r>
            <a:r>
              <a:rPr lang="en-US" dirty="0" err="1"/>
              <a:t>Elya</a:t>
            </a:r>
            <a:endParaRPr dirty="0"/>
          </a:p>
        </p:txBody>
      </p:sp>
      <p:pic>
        <p:nvPicPr>
          <p:cNvPr id="209" name="Google Shape;209;g52c7090e0c_0_206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816" y="1159935"/>
            <a:ext cx="3075051" cy="356849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52c7090e0c_0_206"/>
          <p:cNvSpPr txBox="1">
            <a:spLocks noGrp="1"/>
          </p:cNvSpPr>
          <p:nvPr>
            <p:ph type="body" idx="3"/>
          </p:nvPr>
        </p:nvSpPr>
        <p:spPr>
          <a:xfrm>
            <a:off x="457200" y="1733550"/>
            <a:ext cx="4040100" cy="288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 version of </a:t>
            </a:r>
            <a:r>
              <a:rPr lang="en-US" i="1" dirty="0"/>
              <a:t>Little Red Riding Hood </a:t>
            </a:r>
            <a:r>
              <a:rPr lang="en-US" dirty="0"/>
              <a:t>told from a Mexican cultural perspective</a:t>
            </a: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Bilingual (English/Spanish) retelling of the story </a:t>
            </a: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Abuela and </a:t>
            </a:r>
            <a:r>
              <a:rPr lang="en-US" dirty="0" err="1"/>
              <a:t>Roja</a:t>
            </a:r>
            <a:r>
              <a:rPr lang="en-US" dirty="0"/>
              <a:t> work together to find a solution that uses technology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27ED83-6578-0D45-9681-DB191EF453BA}"/>
              </a:ext>
            </a:extLst>
          </p:cNvPr>
          <p:cNvSpPr/>
          <p:nvPr/>
        </p:nvSpPr>
        <p:spPr>
          <a:xfrm>
            <a:off x="4806780" y="472842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SzPts val="1400"/>
              <a:defRPr/>
            </a:pPr>
            <a:r>
              <a:rPr lang="en-US" sz="1000" dirty="0" err="1">
                <a:solidFill>
                  <a:schemeClr val="dk1"/>
                </a:solidFill>
              </a:rPr>
              <a:t>Elya</a:t>
            </a:r>
            <a:r>
              <a:rPr lang="en-US" sz="1000" dirty="0">
                <a:solidFill>
                  <a:schemeClr val="dk1"/>
                </a:solidFill>
              </a:rPr>
              <a:t>, S. M., &amp; Guevara, S. (2014). </a:t>
            </a:r>
            <a:r>
              <a:rPr lang="en-US" sz="1000" i="1" dirty="0">
                <a:solidFill>
                  <a:schemeClr val="dk1"/>
                </a:solidFill>
              </a:rPr>
              <a:t>Little </a:t>
            </a:r>
            <a:r>
              <a:rPr lang="en-US" sz="1000" i="1" dirty="0" err="1">
                <a:solidFill>
                  <a:schemeClr val="dk1"/>
                </a:solidFill>
              </a:rPr>
              <a:t>Roja</a:t>
            </a:r>
            <a:r>
              <a:rPr lang="en-US" sz="1000" i="1" dirty="0">
                <a:solidFill>
                  <a:schemeClr val="dk1"/>
                </a:solidFill>
              </a:rPr>
              <a:t> Riding </a:t>
            </a:r>
            <a:br>
              <a:rPr lang="en-US" sz="1000" i="1" dirty="0">
                <a:solidFill>
                  <a:schemeClr val="dk1"/>
                </a:solidFill>
              </a:rPr>
            </a:br>
            <a:r>
              <a:rPr lang="en-US" sz="1000" i="1" dirty="0">
                <a:solidFill>
                  <a:schemeClr val="dk1"/>
                </a:solidFill>
              </a:rPr>
              <a:t>Hood</a:t>
            </a:r>
            <a:r>
              <a:rPr lang="en-US" sz="1000" dirty="0">
                <a:solidFill>
                  <a:schemeClr val="dk1"/>
                </a:solidFill>
              </a:rPr>
              <a:t>. New York: G.P. Putnam's Sons.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2c7090e0c_0_2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Into the Forest</a:t>
            </a:r>
            <a:endParaRPr i="1" dirty="0"/>
          </a:p>
        </p:txBody>
      </p:sp>
      <p:sp>
        <p:nvSpPr>
          <p:cNvPr id="216" name="Google Shape;216;g52c7090e0c_0_213"/>
          <p:cNvSpPr txBox="1">
            <a:spLocks noGrp="1"/>
          </p:cNvSpPr>
          <p:nvPr>
            <p:ph type="body" idx="1"/>
          </p:nvPr>
        </p:nvSpPr>
        <p:spPr>
          <a:xfrm>
            <a:off x="457200" y="857400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By: Anthony Browne</a:t>
            </a:r>
            <a:endParaRPr dirty="0"/>
          </a:p>
        </p:txBody>
      </p:sp>
      <p:pic>
        <p:nvPicPr>
          <p:cNvPr id="217" name="Google Shape;217;g52c7090e0c_0_21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300" y="1104600"/>
            <a:ext cx="3427951" cy="312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52c7090e0c_0_213"/>
          <p:cNvSpPr txBox="1">
            <a:spLocks noGrp="1"/>
          </p:cNvSpPr>
          <p:nvPr>
            <p:ph type="body" idx="3"/>
          </p:nvPr>
        </p:nvSpPr>
        <p:spPr>
          <a:xfrm>
            <a:off x="457200" y="1547283"/>
            <a:ext cx="4040100" cy="288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 version of </a:t>
            </a:r>
            <a:r>
              <a:rPr lang="en-US" i="1" dirty="0"/>
              <a:t>Little Red Riding Hood </a:t>
            </a:r>
            <a:r>
              <a:rPr lang="en-US" dirty="0"/>
              <a:t>told from a British cultural perspective</a:t>
            </a: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 boy ventures into the forest against his mother’s wishes and meets a variety of familiar characters along the way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666E6E-5F89-3D48-8214-55E5E39088F6}"/>
              </a:ext>
            </a:extLst>
          </p:cNvPr>
          <p:cNvSpPr/>
          <p:nvPr/>
        </p:nvSpPr>
        <p:spPr>
          <a:xfrm>
            <a:off x="4386649" y="422572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SzPts val="1400"/>
              <a:defRPr/>
            </a:pPr>
            <a:r>
              <a:rPr lang="en-US" sz="1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Browne, A. (2004). </a:t>
            </a:r>
            <a:r>
              <a:rPr lang="en-US" sz="10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 the forest</a:t>
            </a:r>
            <a:r>
              <a:rPr lang="en-US" sz="1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Somerville, MA: Candlewick Press.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2c7090c6f_0_10"/>
          <p:cNvSpPr txBox="1">
            <a:spLocks noGrp="1"/>
          </p:cNvSpPr>
          <p:nvPr>
            <p:ph type="title"/>
          </p:nvPr>
        </p:nvSpPr>
        <p:spPr>
          <a:xfrm>
            <a:off x="457200" y="-5334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Affinity Process: Part 1</a:t>
            </a:r>
            <a:endParaRPr dirty="0"/>
          </a:p>
        </p:txBody>
      </p:sp>
      <p:sp>
        <p:nvSpPr>
          <p:cNvPr id="224" name="Google Shape;224;g52c7090c6f_0_10"/>
          <p:cNvSpPr txBox="1">
            <a:spLocks noGrp="1"/>
          </p:cNvSpPr>
          <p:nvPr>
            <p:ph type="body" idx="1"/>
          </p:nvPr>
        </p:nvSpPr>
        <p:spPr>
          <a:xfrm>
            <a:off x="457200" y="1010425"/>
            <a:ext cx="5626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As you’re reading, note each new example that you find on a sticky note.</a:t>
            </a:r>
            <a:endParaRPr dirty="0"/>
          </a:p>
        </p:txBody>
      </p:sp>
      <p:sp>
        <p:nvSpPr>
          <p:cNvPr id="225" name="Google Shape;225;g52c7090c6f_0_10"/>
          <p:cNvSpPr txBox="1">
            <a:spLocks noGrp="1"/>
          </p:cNvSpPr>
          <p:nvPr>
            <p:ph type="body" idx="3"/>
          </p:nvPr>
        </p:nvSpPr>
        <p:spPr>
          <a:xfrm>
            <a:off x="457200" y="1805516"/>
            <a:ext cx="4040100" cy="288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Customs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Traditions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Heritage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Way of Life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Habits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Beliefs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Food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Clothing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Shelter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Language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Family Structure</a:t>
            </a:r>
            <a:endParaRPr dirty="0"/>
          </a:p>
        </p:txBody>
      </p:sp>
      <p:pic>
        <p:nvPicPr>
          <p:cNvPr id="226" name="Google Shape;226;g52c7090c6f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77383">
            <a:off x="5929129" y="852584"/>
            <a:ext cx="2321601" cy="2982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f15d5cfe3_0_78"/>
          <p:cNvSpPr txBox="1">
            <a:spLocks noGrp="1"/>
          </p:cNvSpPr>
          <p:nvPr>
            <p:ph type="title"/>
          </p:nvPr>
        </p:nvSpPr>
        <p:spPr>
          <a:xfrm>
            <a:off x="457200" y="-5334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Affinity Process: Part 2</a:t>
            </a:r>
            <a:endParaRPr dirty="0"/>
          </a:p>
        </p:txBody>
      </p:sp>
      <p:sp>
        <p:nvSpPr>
          <p:cNvPr id="232" name="Google Shape;232;g6f15d5cfe3_0_78"/>
          <p:cNvSpPr txBox="1">
            <a:spLocks noGrp="1"/>
          </p:cNvSpPr>
          <p:nvPr>
            <p:ph type="body" idx="1"/>
          </p:nvPr>
        </p:nvSpPr>
        <p:spPr>
          <a:xfrm>
            <a:off x="457201" y="1026558"/>
            <a:ext cx="48387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With the students who read the same version of the story as you:</a:t>
            </a:r>
            <a:endParaRPr dirty="0"/>
          </a:p>
        </p:txBody>
      </p:sp>
      <p:sp>
        <p:nvSpPr>
          <p:cNvPr id="233" name="Google Shape;233;g6f15d5cfe3_0_78"/>
          <p:cNvSpPr txBox="1">
            <a:spLocks noGrp="1"/>
          </p:cNvSpPr>
          <p:nvPr>
            <p:ph type="body" idx="3"/>
          </p:nvPr>
        </p:nvSpPr>
        <p:spPr>
          <a:xfrm>
            <a:off x="457200" y="1830917"/>
            <a:ext cx="4021667" cy="288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Discuss some examples of cultural characteristics found throughout the story.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Combine examples that multiple group members wrote down.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Combine examples that represent similar cultural characteristics.</a:t>
            </a:r>
          </a:p>
          <a:p>
            <a:pPr marL="571500" lvl="1" indent="0">
              <a:spcBef>
                <a:spcPts val="0"/>
              </a:spcBef>
              <a:buSzPts val="1800"/>
              <a:buNone/>
            </a:pPr>
            <a:r>
              <a:rPr lang="en-US" sz="1300" i="1" dirty="0">
                <a:solidFill>
                  <a:schemeClr val="accent2"/>
                </a:solidFill>
              </a:rPr>
              <a:t>For example, all sticky notes that show examples of the culture through food should be combined.</a:t>
            </a:r>
            <a:endParaRPr sz="1300" i="1" dirty="0">
              <a:solidFill>
                <a:schemeClr val="accent2"/>
              </a:solidFill>
            </a:endParaRPr>
          </a:p>
        </p:txBody>
      </p:sp>
      <p:pic>
        <p:nvPicPr>
          <p:cNvPr id="6" name="Google Shape;226;g52c7090c6f_0_10">
            <a:extLst>
              <a:ext uri="{FF2B5EF4-FFF2-40B4-BE49-F238E27FC236}">
                <a16:creationId xmlns:a16="http://schemas.microsoft.com/office/drawing/2014/main" id="{BDB59B96-9B29-3B49-ADB3-55739EF0D04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77383">
            <a:off x="5929129" y="852584"/>
            <a:ext cx="2321601" cy="2982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6f15d5cfe3_0_85"/>
          <p:cNvSpPr txBox="1">
            <a:spLocks noGrp="1"/>
          </p:cNvSpPr>
          <p:nvPr>
            <p:ph type="title"/>
          </p:nvPr>
        </p:nvSpPr>
        <p:spPr>
          <a:xfrm>
            <a:off x="457200" y="-5334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Affinity Process: Part 3</a:t>
            </a:r>
            <a:endParaRPr dirty="0"/>
          </a:p>
        </p:txBody>
      </p:sp>
      <p:sp>
        <p:nvSpPr>
          <p:cNvPr id="240" name="Google Shape;240;g6f15d5cfe3_0_85"/>
          <p:cNvSpPr txBox="1">
            <a:spLocks noGrp="1"/>
          </p:cNvSpPr>
          <p:nvPr>
            <p:ph type="body" idx="1"/>
          </p:nvPr>
        </p:nvSpPr>
        <p:spPr>
          <a:xfrm>
            <a:off x="457200" y="884868"/>
            <a:ext cx="62409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As a whole class:</a:t>
            </a:r>
            <a:endParaRPr dirty="0"/>
          </a:p>
        </p:txBody>
      </p:sp>
      <p:sp>
        <p:nvSpPr>
          <p:cNvPr id="241" name="Google Shape;241;g6f15d5cfe3_0_85"/>
          <p:cNvSpPr txBox="1">
            <a:spLocks noGrp="1"/>
          </p:cNvSpPr>
          <p:nvPr>
            <p:ph type="body" idx="3"/>
          </p:nvPr>
        </p:nvSpPr>
        <p:spPr>
          <a:xfrm>
            <a:off x="457200" y="1487188"/>
            <a:ext cx="4267200" cy="288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Share examples of cultural characteristics found throughout the stories.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Combine examples that represent similar cultural characteristics.</a:t>
            </a:r>
          </a:p>
          <a:p>
            <a:pPr marL="571500" lvl="1" indent="0">
              <a:spcBef>
                <a:spcPts val="0"/>
              </a:spcBef>
              <a:buNone/>
            </a:pPr>
            <a:r>
              <a:rPr lang="en-US" i="1" dirty="0">
                <a:solidFill>
                  <a:schemeClr val="accent2"/>
                </a:solidFill>
              </a:rPr>
              <a:t>For example, all sticky notes that show examples of the culture through food should be combined.</a:t>
            </a:r>
          </a:p>
        </p:txBody>
      </p:sp>
      <p:pic>
        <p:nvPicPr>
          <p:cNvPr id="6" name="Google Shape;226;g52c7090c6f_0_10">
            <a:extLst>
              <a:ext uri="{FF2B5EF4-FFF2-40B4-BE49-F238E27FC236}">
                <a16:creationId xmlns:a16="http://schemas.microsoft.com/office/drawing/2014/main" id="{8449F275-2C96-7849-B6AB-00200251F3A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77383">
            <a:off x="5929129" y="852584"/>
            <a:ext cx="2321601" cy="2982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FC3039-DD51-4B06-9F7F-526385C5A6B1}"/>
              </a:ext>
            </a:extLst>
          </p:cNvPr>
          <p:cNvSpPr/>
          <p:nvPr/>
        </p:nvSpPr>
        <p:spPr>
          <a:xfrm>
            <a:off x="5295908" y="321733"/>
            <a:ext cx="3433234" cy="36364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Google Shape;252;g6f15d5cfe3_0_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Venn Diagram</a:t>
            </a:r>
            <a:endParaRPr/>
          </a:p>
        </p:txBody>
      </p:sp>
      <p:sp>
        <p:nvSpPr>
          <p:cNvPr id="253" name="Google Shape;253;g6f15d5cfe3_0_0"/>
          <p:cNvSpPr txBox="1">
            <a:spLocks noGrp="1"/>
          </p:cNvSpPr>
          <p:nvPr>
            <p:ph type="body" idx="1"/>
          </p:nvPr>
        </p:nvSpPr>
        <p:spPr>
          <a:xfrm>
            <a:off x="380999" y="971550"/>
            <a:ext cx="4360334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Compare and contrast the three versions of </a:t>
            </a:r>
            <a:r>
              <a:rPr lang="en-US" sz="2200" i="1" dirty="0"/>
              <a:t>Little Red Riding Hood </a:t>
            </a:r>
            <a:r>
              <a:rPr lang="en-US" sz="2200" dirty="0"/>
              <a:t>that you have read.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Include the following:</a:t>
            </a:r>
            <a:endParaRPr sz="22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-US" dirty="0"/>
              <a:t>At least two ways that EACH story is culturally unique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-US" dirty="0"/>
              <a:t>At least two ways that each pair of stories is culturally similar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-US" dirty="0"/>
              <a:t>At least one way that all three stories are culturally similar</a:t>
            </a:r>
            <a:endParaRPr dirty="0"/>
          </a:p>
        </p:txBody>
      </p:sp>
      <p:sp>
        <p:nvSpPr>
          <p:cNvPr id="254" name="Google Shape;254;g6f15d5cfe3_0_0"/>
          <p:cNvSpPr txBox="1"/>
          <p:nvPr/>
        </p:nvSpPr>
        <p:spPr>
          <a:xfrm>
            <a:off x="5037225" y="1381525"/>
            <a:ext cx="73455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g6f15d5cfe3_0_0"/>
          <p:cNvPicPr preferRelativeResize="0">
            <a:picLocks noChangeAspect="1"/>
          </p:cNvPicPr>
          <p:nvPr/>
        </p:nvPicPr>
        <p:blipFill>
          <a:blip r:embed="rId3" cstate="screen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687" y="427559"/>
            <a:ext cx="2967722" cy="342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>
            <a:spLocks noGrp="1"/>
          </p:cNvSpPr>
          <p:nvPr>
            <p:ph type="title"/>
          </p:nvPr>
        </p:nvSpPr>
        <p:spPr>
          <a:xfrm>
            <a:off x="457200" y="-533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Word Splash</a:t>
            </a:r>
            <a:endParaRPr/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457200" y="1086625"/>
            <a:ext cx="54204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Based on the words/phrases below, what do you think this lesson will be about?</a:t>
            </a:r>
            <a:endParaRPr/>
          </a:p>
        </p:txBody>
      </p:sp>
      <p:sp>
        <p:nvSpPr>
          <p:cNvPr id="92" name="Google Shape;92;p4"/>
          <p:cNvSpPr txBox="1">
            <a:spLocks noGrp="1"/>
          </p:cNvSpPr>
          <p:nvPr>
            <p:ph type="body" idx="3"/>
          </p:nvPr>
        </p:nvSpPr>
        <p:spPr>
          <a:xfrm>
            <a:off x="457200" y="1831149"/>
            <a:ext cx="4040100" cy="27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Customs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Traditions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Heritage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Way of Life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Habits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Beliefs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Food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Clothing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Shelter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Language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Family Structure</a:t>
            </a:r>
            <a:endParaRPr/>
          </a:p>
        </p:txBody>
      </p:sp>
      <p:pic>
        <p:nvPicPr>
          <p:cNvPr id="94" name="Google Shape;94;p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5202">
            <a:off x="6339115" y="723514"/>
            <a:ext cx="1893600" cy="2443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1031907-CA13-4191-963E-38E14CF230E7}"/>
              </a:ext>
            </a:extLst>
          </p:cNvPr>
          <p:cNvSpPr/>
          <p:nvPr/>
        </p:nvSpPr>
        <p:spPr>
          <a:xfrm>
            <a:off x="2139400" y="190363"/>
            <a:ext cx="4112675" cy="4762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" name="Google Shape;266;g6f15d5cfe3_0_17"/>
          <p:cNvPicPr preferRelativeResize="0"/>
          <p:nvPr/>
        </p:nvPicPr>
        <p:blipFill>
          <a:blip r:embed="rId3" cstate="screen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775" y="190363"/>
            <a:ext cx="3992850" cy="460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6f15d5cfe3_0_17"/>
          <p:cNvSpPr/>
          <p:nvPr/>
        </p:nvSpPr>
        <p:spPr>
          <a:xfrm rot="10800000">
            <a:off x="5216125" y="1130575"/>
            <a:ext cx="494400" cy="35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6f15d5cfe3_0_17"/>
          <p:cNvSpPr/>
          <p:nvPr/>
        </p:nvSpPr>
        <p:spPr>
          <a:xfrm>
            <a:off x="2120400" y="2394600"/>
            <a:ext cx="494400" cy="35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6f15d5cfe3_0_17"/>
          <p:cNvSpPr txBox="1"/>
          <p:nvPr/>
        </p:nvSpPr>
        <p:spPr>
          <a:xfrm>
            <a:off x="5710525" y="804100"/>
            <a:ext cx="21204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2 or more ways the book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Honestly, Red Riding Hood Was Rotten!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culturally unique.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6f15d5cfe3_0_17"/>
          <p:cNvSpPr txBox="1"/>
          <p:nvPr/>
        </p:nvSpPr>
        <p:spPr>
          <a:xfrm>
            <a:off x="6487825" y="3158600"/>
            <a:ext cx="23097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2 or more ways the book of your choice is culturally unique.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6f15d5cfe3_0_17"/>
          <p:cNvSpPr txBox="1"/>
          <p:nvPr/>
        </p:nvSpPr>
        <p:spPr>
          <a:xfrm>
            <a:off x="19000" y="2079025"/>
            <a:ext cx="2120400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2 or more ways the story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Little Red Riding Hood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culturally unique.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6f15d5cfe3_0_17"/>
          <p:cNvSpPr/>
          <p:nvPr/>
        </p:nvSpPr>
        <p:spPr>
          <a:xfrm flipH="1">
            <a:off x="5993425" y="3365300"/>
            <a:ext cx="494400" cy="35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96CBB9-B010-4B31-B757-E23B46197177}"/>
              </a:ext>
            </a:extLst>
          </p:cNvPr>
          <p:cNvSpPr/>
          <p:nvPr/>
        </p:nvSpPr>
        <p:spPr>
          <a:xfrm>
            <a:off x="2139400" y="190363"/>
            <a:ext cx="4112675" cy="4762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oogle Shape;266;g6f15d5cfe3_0_17">
            <a:extLst>
              <a:ext uri="{FF2B5EF4-FFF2-40B4-BE49-F238E27FC236}">
                <a16:creationId xmlns:a16="http://schemas.microsoft.com/office/drawing/2014/main" id="{A54324F8-160A-432A-BD8F-AA4506EDF15C}"/>
              </a:ext>
            </a:extLst>
          </p:cNvPr>
          <p:cNvPicPr preferRelativeResize="0"/>
          <p:nvPr/>
        </p:nvPicPr>
        <p:blipFill>
          <a:blip r:embed="rId3" cstate="screen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775" y="190363"/>
            <a:ext cx="3992850" cy="460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6f15d5cfe3_0_33"/>
          <p:cNvSpPr/>
          <p:nvPr/>
        </p:nvSpPr>
        <p:spPr>
          <a:xfrm rot="1337932">
            <a:off x="2575388" y="1748238"/>
            <a:ext cx="494407" cy="35437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6f15d5cfe3_0_33"/>
          <p:cNvSpPr/>
          <p:nvPr/>
        </p:nvSpPr>
        <p:spPr>
          <a:xfrm rot="-2010990" flipH="1">
            <a:off x="5320408" y="1699797"/>
            <a:ext cx="494407" cy="35437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6f15d5cfe3_0_33"/>
          <p:cNvSpPr/>
          <p:nvPr/>
        </p:nvSpPr>
        <p:spPr>
          <a:xfrm rot="20080566">
            <a:off x="3355034" y="3568714"/>
            <a:ext cx="494400" cy="35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6f15d5cfe3_0_33"/>
          <p:cNvSpPr txBox="1"/>
          <p:nvPr/>
        </p:nvSpPr>
        <p:spPr>
          <a:xfrm>
            <a:off x="406243" y="1077290"/>
            <a:ext cx="21204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Include 2 or more ways </a:t>
            </a:r>
            <a:r>
              <a:rPr lang="en-US" i="1" dirty="0">
                <a:latin typeface="Calibri"/>
                <a:ea typeface="Calibri"/>
                <a:cs typeface="Calibri"/>
                <a:sym typeface="Calibri"/>
              </a:rPr>
              <a:t>Honestly, Red Riding Hood was Rotten!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i="1" dirty="0">
                <a:latin typeface="Calibri"/>
                <a:ea typeface="Calibri"/>
                <a:cs typeface="Calibri"/>
                <a:sym typeface="Calibri"/>
              </a:rPr>
              <a:t>Little Red Riding Hood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are culturally similar.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6f15d5cfe3_0_33"/>
          <p:cNvSpPr txBox="1"/>
          <p:nvPr/>
        </p:nvSpPr>
        <p:spPr>
          <a:xfrm>
            <a:off x="5849750" y="980408"/>
            <a:ext cx="23097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Include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or more ways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>
                <a:latin typeface="Calibri"/>
                <a:ea typeface="Calibri"/>
                <a:cs typeface="Calibri"/>
                <a:sym typeface="Calibri"/>
              </a:rPr>
              <a:t>Honestly, Red Riding Hood Was Rotten!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and the story version of your choice are culturally similar.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6f15d5cfe3_0_33"/>
          <p:cNvSpPr txBox="1"/>
          <p:nvPr/>
        </p:nvSpPr>
        <p:spPr>
          <a:xfrm>
            <a:off x="171292" y="3745865"/>
            <a:ext cx="2355351" cy="1086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Include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or more ways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>
                <a:latin typeface="Calibri"/>
                <a:ea typeface="Calibri"/>
                <a:cs typeface="Calibri"/>
                <a:sym typeface="Calibri"/>
              </a:rPr>
              <a:t>Little Red Riding Hood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and the story version of your choice are culturally similar.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D2E45D-6494-4E47-BC5A-B2EC22DF745E}"/>
              </a:ext>
            </a:extLst>
          </p:cNvPr>
          <p:cNvSpPr/>
          <p:nvPr/>
        </p:nvSpPr>
        <p:spPr>
          <a:xfrm>
            <a:off x="2139400" y="190363"/>
            <a:ext cx="4112675" cy="4762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oogle Shape;266;g6f15d5cfe3_0_17">
            <a:extLst>
              <a:ext uri="{FF2B5EF4-FFF2-40B4-BE49-F238E27FC236}">
                <a16:creationId xmlns:a16="http://schemas.microsoft.com/office/drawing/2014/main" id="{D03F9172-A9C0-4502-BD2A-A182916120C0}"/>
              </a:ext>
            </a:extLst>
          </p:cNvPr>
          <p:cNvPicPr preferRelativeResize="0"/>
          <p:nvPr/>
        </p:nvPicPr>
        <p:blipFill>
          <a:blip r:embed="rId3" cstate="screen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225" y="349012"/>
            <a:ext cx="3992850" cy="460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6f15d5cfe3_0_48"/>
          <p:cNvSpPr/>
          <p:nvPr/>
        </p:nvSpPr>
        <p:spPr>
          <a:xfrm rot="5400000">
            <a:off x="4008450" y="1935507"/>
            <a:ext cx="494400" cy="35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3" name="Google Shape;283;g6f15d5cfe3_0_48"/>
          <p:cNvSpPr txBox="1"/>
          <p:nvPr/>
        </p:nvSpPr>
        <p:spPr>
          <a:xfrm>
            <a:off x="3280049" y="1056141"/>
            <a:ext cx="1831375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Include 1 or more ways all three stories are culturally similar.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2"/>
          <p:cNvSpPr txBox="1">
            <a:spLocks noGrp="1"/>
          </p:cNvSpPr>
          <p:nvPr>
            <p:ph type="title"/>
          </p:nvPr>
        </p:nvSpPr>
        <p:spPr>
          <a:xfrm>
            <a:off x="506493" y="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Two-Minute Paper</a:t>
            </a:r>
            <a:endParaRPr dirty="0"/>
          </a:p>
        </p:txBody>
      </p:sp>
      <p:sp>
        <p:nvSpPr>
          <p:cNvPr id="297" name="Google Shape;297;p12"/>
          <p:cNvSpPr txBox="1">
            <a:spLocks noGrp="1"/>
          </p:cNvSpPr>
          <p:nvPr>
            <p:ph type="body" idx="1"/>
          </p:nvPr>
        </p:nvSpPr>
        <p:spPr>
          <a:xfrm>
            <a:off x="506493" y="972325"/>
            <a:ext cx="59586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Take a moment to reflect on your learning.</a:t>
            </a:r>
            <a:endParaRPr dirty="0"/>
          </a:p>
        </p:txBody>
      </p:sp>
      <p:sp>
        <p:nvSpPr>
          <p:cNvPr id="298" name="Google Shape;298;p12"/>
          <p:cNvSpPr txBox="1">
            <a:spLocks noGrp="1"/>
          </p:cNvSpPr>
          <p:nvPr>
            <p:ph type="body" idx="3"/>
          </p:nvPr>
        </p:nvSpPr>
        <p:spPr>
          <a:xfrm>
            <a:off x="506493" y="16700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How do the characteristics of a culture show up in the stories from the region, and how do they affect the ways in which people live?</a:t>
            </a:r>
            <a:endParaRPr dirty="0"/>
          </a:p>
        </p:txBody>
      </p:sp>
      <p:pic>
        <p:nvPicPr>
          <p:cNvPr id="300" name="Google Shape;30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07566">
            <a:off x="6206655" y="460757"/>
            <a:ext cx="2355937" cy="3073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d8e805b68_0_1"/>
          <p:cNvSpPr txBox="1">
            <a:spLocks noGrp="1"/>
          </p:cNvSpPr>
          <p:nvPr>
            <p:ph type="title"/>
          </p:nvPr>
        </p:nvSpPr>
        <p:spPr>
          <a:xfrm>
            <a:off x="530352" y="5557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00" name="Google Shape;100;g7d8e805b68_0_1"/>
          <p:cNvSpPr txBox="1">
            <a:spLocks noGrp="1"/>
          </p:cNvSpPr>
          <p:nvPr>
            <p:ph type="body" idx="1"/>
          </p:nvPr>
        </p:nvSpPr>
        <p:spPr>
          <a:xfrm>
            <a:off x="530352" y="1791432"/>
            <a:ext cx="7772400" cy="2388114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 indent="-4572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How do the characteristics of a culture show up in the stories from the region?</a:t>
            </a:r>
          </a:p>
          <a:p>
            <a:pPr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How to these characteristics affect the ways in which people live?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d8e805b68_0_11"/>
          <p:cNvSpPr txBox="1">
            <a:spLocks noGrp="1"/>
          </p:cNvSpPr>
          <p:nvPr>
            <p:ph type="title"/>
          </p:nvPr>
        </p:nvSpPr>
        <p:spPr>
          <a:xfrm>
            <a:off x="457200" y="-5334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106" name="Google Shape;106;g7d8e805b68_0_11"/>
          <p:cNvSpPr txBox="1">
            <a:spLocks noGrp="1"/>
          </p:cNvSpPr>
          <p:nvPr>
            <p:ph type="body" idx="1"/>
          </p:nvPr>
        </p:nvSpPr>
        <p:spPr>
          <a:xfrm>
            <a:off x="457200" y="8420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Identify the cultural characteristics of the United States in </a:t>
            </a:r>
            <a:r>
              <a:rPr lang="en-US" sz="2200" i="1" dirty="0"/>
              <a:t>Honestly, Little Red Riding Hood Was Rotten!,</a:t>
            </a:r>
            <a:r>
              <a:rPr lang="en-US" sz="2200" dirty="0"/>
              <a:t> by Trisha Speed </a:t>
            </a:r>
            <a:r>
              <a:rPr lang="en-US" sz="2200" dirty="0" err="1"/>
              <a:t>Shaskan</a:t>
            </a:r>
            <a:r>
              <a:rPr lang="en-US" sz="2200" dirty="0"/>
              <a:t>.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Explain how the cultures are represented in the stories and how parents use the stories to teach lessons to their children.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Compare and contrast the cultural characteristics found in </a:t>
            </a:r>
            <a:r>
              <a:rPr lang="en-US" sz="2200" i="1" dirty="0"/>
              <a:t>Honestly, Little Red Riding Hood Was Rotten!,</a:t>
            </a:r>
            <a:r>
              <a:rPr lang="en-US" sz="2200" dirty="0"/>
              <a:t> by Trisha Speed </a:t>
            </a:r>
            <a:r>
              <a:rPr lang="en-US" sz="2200" dirty="0" err="1"/>
              <a:t>Shaskan</a:t>
            </a:r>
            <a:r>
              <a:rPr lang="en-US" sz="2200" dirty="0"/>
              <a:t>, “Little Red Riding Hood,” by The Brothers Grimm, and a third version of your choosing.</a:t>
            </a:r>
            <a:endParaRPr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457200" y="-533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Snap-Clap-Pop</a:t>
            </a:r>
            <a:endParaRPr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7393513-0AFF-48B4-8E23-783D56B02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367482"/>
              </p:ext>
            </p:extLst>
          </p:nvPr>
        </p:nvGraphicFramePr>
        <p:xfrm>
          <a:off x="175684" y="899201"/>
          <a:ext cx="6726767" cy="4079240"/>
        </p:xfrm>
        <a:graphic>
          <a:graphicData uri="http://schemas.openxmlformats.org/drawingml/2006/table">
            <a:tbl>
              <a:tblPr firstRow="1" bandRow="1">
                <a:tableStyleId>{82313B6E-AA0A-446D-AEC5-CDFF1326700C}</a:tableStyleId>
              </a:tblPr>
              <a:tblGrid>
                <a:gridCol w="1747492">
                  <a:extLst>
                    <a:ext uri="{9D8B030D-6E8A-4147-A177-3AD203B41FA5}">
                      <a16:colId xmlns:a16="http://schemas.microsoft.com/office/drawing/2014/main" val="2900245506"/>
                    </a:ext>
                  </a:extLst>
                </a:gridCol>
                <a:gridCol w="4979275">
                  <a:extLst>
                    <a:ext uri="{9D8B030D-6E8A-4147-A177-3AD203B41FA5}">
                      <a16:colId xmlns:a16="http://schemas.microsoft.com/office/drawing/2014/main" val="23106219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Customs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Pretend to play a musical instrument (e.g., flute).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478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Traditions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Dance in your seat.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369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Heritage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Make a tree pose.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313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Way of Life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/>
                        <a:t>Make a heart shape with your hands.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925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Habits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Stack your hands on top of each other to demonstrate “building.”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61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Beliefs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/>
                        <a:t>Put your hands over your eyes.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305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Food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/>
                        <a:t>Pretend you are eating out of a bowl.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Clothing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/>
                        <a:t>Stand up and pretend you are putting on pants.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937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Shelter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/>
                        <a:t>Make a roof over your head with your hands.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2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Language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/>
                        <a:t>Put your hands over your mouth.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14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Family Structure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/>
                        <a:t>Hug yourself.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45015"/>
                  </a:ext>
                </a:extLst>
              </a:tr>
            </a:tbl>
          </a:graphicData>
        </a:graphic>
      </p:graphicFrame>
      <p:pic>
        <p:nvPicPr>
          <p:cNvPr id="119" name="Google Shape;119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23012">
            <a:off x="7138034" y="210000"/>
            <a:ext cx="1751135" cy="2171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body" idx="3"/>
          </p:nvPr>
        </p:nvSpPr>
        <p:spPr>
          <a:xfrm>
            <a:off x="457200" y="1674283"/>
            <a:ext cx="6159500" cy="25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For each page, analyze the following for signs of cultural characteristics, and provide examples.</a:t>
            </a:r>
            <a:endParaRPr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Text</a:t>
            </a:r>
            <a:endParaRPr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Dialogue</a:t>
            </a:r>
            <a:endParaRPr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Images</a:t>
            </a:r>
            <a:endParaRPr sz="2400" dirty="0"/>
          </a:p>
        </p:txBody>
      </p:sp>
      <p:sp>
        <p:nvSpPr>
          <p:cNvPr id="130" name="Google Shape;130;p6"/>
          <p:cNvSpPr txBox="1">
            <a:spLocks noGrp="1"/>
          </p:cNvSpPr>
          <p:nvPr>
            <p:ph type="title"/>
          </p:nvPr>
        </p:nvSpPr>
        <p:spPr>
          <a:xfrm>
            <a:off x="457200" y="-533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Gallery Walk</a:t>
            </a:r>
            <a:endParaRPr/>
          </a:p>
        </p:txBody>
      </p:sp>
      <p:sp>
        <p:nvSpPr>
          <p:cNvPr id="131" name="Google Shape;131;p6"/>
          <p:cNvSpPr txBox="1">
            <a:spLocks noGrp="1"/>
          </p:cNvSpPr>
          <p:nvPr>
            <p:ph type="body" idx="1"/>
          </p:nvPr>
        </p:nvSpPr>
        <p:spPr>
          <a:xfrm>
            <a:off x="457200" y="985025"/>
            <a:ext cx="58035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i="1" dirty="0">
                <a:solidFill>
                  <a:schemeClr val="accent2"/>
                </a:solidFill>
              </a:rPr>
              <a:t>Honestly, Red Riding Hood Was Rotten! </a:t>
            </a:r>
            <a:endParaRPr i="1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200" dirty="0"/>
              <a:t>By: Trisha Speed </a:t>
            </a:r>
            <a:r>
              <a:rPr lang="en-US" sz="1200" dirty="0" err="1"/>
              <a:t>Shaskan</a:t>
            </a:r>
            <a:endParaRPr sz="1200" dirty="0"/>
          </a:p>
        </p:txBody>
      </p:sp>
      <p:pic>
        <p:nvPicPr>
          <p:cNvPr id="132" name="Google Shape;13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02537">
            <a:off x="6823845" y="391948"/>
            <a:ext cx="1893600" cy="2449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oogle Shape;141;g52c7090e0c_0_6">
            <a:extLst>
              <a:ext uri="{FF2B5EF4-FFF2-40B4-BE49-F238E27FC236}">
                <a16:creationId xmlns:a16="http://schemas.microsoft.com/office/drawing/2014/main" id="{498D4BC1-5333-4A2F-BA9C-770491EF0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6477716"/>
              </p:ext>
            </p:extLst>
          </p:nvPr>
        </p:nvGraphicFramePr>
        <p:xfrm>
          <a:off x="2764365" y="2755902"/>
          <a:ext cx="3517900" cy="2236468"/>
        </p:xfrm>
        <a:graphic>
          <a:graphicData uri="http://schemas.openxmlformats.org/drawingml/2006/table">
            <a:tbl>
              <a:tblPr>
                <a:noFill/>
                <a:tableStyleId>{82313B6E-AA0A-446D-AEC5-CDFF1326700C}</a:tableStyleId>
              </a:tblPr>
              <a:tblGrid>
                <a:gridCol w="175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23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Cultural Characteristics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Examples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449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4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2c7090e0c_0_149"/>
          <p:cNvSpPr txBox="1">
            <a:spLocks noGrp="1"/>
          </p:cNvSpPr>
          <p:nvPr>
            <p:ph type="title"/>
          </p:nvPr>
        </p:nvSpPr>
        <p:spPr>
          <a:xfrm>
            <a:off x="457200" y="574202"/>
            <a:ext cx="8229600" cy="7938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Lon Po </a:t>
            </a:r>
            <a:r>
              <a:rPr lang="en-US" i="1" dirty="0" err="1"/>
              <a:t>Po</a:t>
            </a:r>
            <a:r>
              <a:rPr lang="en-US" i="1" dirty="0"/>
              <a:t>: </a:t>
            </a:r>
            <a:br>
              <a:rPr lang="en-US" i="1" dirty="0"/>
            </a:br>
            <a:r>
              <a:rPr lang="en-US" i="1" dirty="0"/>
              <a:t>A Red-Riding Hood Story from China</a:t>
            </a:r>
            <a:endParaRPr i="1" dirty="0"/>
          </a:p>
        </p:txBody>
      </p:sp>
      <p:sp>
        <p:nvSpPr>
          <p:cNvPr id="152" name="Google Shape;152;g52c7090e0c_0_149"/>
          <p:cNvSpPr txBox="1">
            <a:spLocks noGrp="1"/>
          </p:cNvSpPr>
          <p:nvPr>
            <p:ph type="body" idx="1"/>
          </p:nvPr>
        </p:nvSpPr>
        <p:spPr>
          <a:xfrm>
            <a:off x="457200" y="1335326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By: Ed Young</a:t>
            </a:r>
            <a:endParaRPr dirty="0"/>
          </a:p>
        </p:txBody>
      </p:sp>
      <p:pic>
        <p:nvPicPr>
          <p:cNvPr id="153" name="Google Shape;153;g52c7090e0c_0_149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1001" y="1545167"/>
            <a:ext cx="2592574" cy="325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52c7090e0c_0_149"/>
          <p:cNvSpPr txBox="1">
            <a:spLocks noGrp="1"/>
          </p:cNvSpPr>
          <p:nvPr>
            <p:ph type="body" idx="3"/>
          </p:nvPr>
        </p:nvSpPr>
        <p:spPr>
          <a:xfrm>
            <a:off x="457200" y="1974850"/>
            <a:ext cx="4040100" cy="288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 version of </a:t>
            </a:r>
            <a:r>
              <a:rPr lang="en-US" i="1" dirty="0"/>
              <a:t>Little Red Riding Hood </a:t>
            </a:r>
            <a:r>
              <a:rPr lang="en-US" dirty="0"/>
              <a:t>told from a Chinese cultural perspective</a:t>
            </a: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Three sisters are home alone while their mother leaves to check on their grandmother</a:t>
            </a: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She warns the girls about not opening the door to strangers.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446214-D9A3-FA40-891C-A7AA4C75719B}"/>
              </a:ext>
            </a:extLst>
          </p:cNvPr>
          <p:cNvSpPr txBox="1"/>
          <p:nvPr/>
        </p:nvSpPr>
        <p:spPr>
          <a:xfrm>
            <a:off x="4933976" y="4798842"/>
            <a:ext cx="357982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Young, E. (2012). </a:t>
            </a:r>
            <a:r>
              <a:rPr lang="en-US" sz="10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 Po Po: A Red-Riding Hood story from China</a:t>
            </a:r>
            <a:r>
              <a:rPr lang="en-US" sz="1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1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York: Penguin Putnam Books for Young Readers.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2c7090e0c_0_157"/>
          <p:cNvSpPr txBox="1">
            <a:spLocks noGrp="1"/>
          </p:cNvSpPr>
          <p:nvPr>
            <p:ph type="title"/>
          </p:nvPr>
        </p:nvSpPr>
        <p:spPr>
          <a:xfrm>
            <a:off x="457200" y="54333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Pretty Salma: </a:t>
            </a:r>
            <a:br>
              <a:rPr lang="en-US" i="1" dirty="0"/>
            </a:br>
            <a:r>
              <a:rPr lang="en-US" i="1" dirty="0"/>
              <a:t>A Little Red Riding Hood Story from Africa</a:t>
            </a:r>
            <a:endParaRPr i="1" dirty="0"/>
          </a:p>
        </p:txBody>
      </p:sp>
      <p:sp>
        <p:nvSpPr>
          <p:cNvPr id="160" name="Google Shape;160;g52c7090e0c_0_157"/>
          <p:cNvSpPr txBox="1">
            <a:spLocks noGrp="1"/>
          </p:cNvSpPr>
          <p:nvPr>
            <p:ph type="body" idx="1"/>
          </p:nvPr>
        </p:nvSpPr>
        <p:spPr>
          <a:xfrm>
            <a:off x="457200" y="1319469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By: Niki Daly</a:t>
            </a:r>
            <a:endParaRPr dirty="0"/>
          </a:p>
        </p:txBody>
      </p:sp>
      <p:pic>
        <p:nvPicPr>
          <p:cNvPr id="161" name="Google Shape;161;g52c7090e0c_0_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7225" y="1616840"/>
            <a:ext cx="3154925" cy="302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52c7090e0c_0_157"/>
          <p:cNvSpPr txBox="1">
            <a:spLocks noGrp="1"/>
          </p:cNvSpPr>
          <p:nvPr>
            <p:ph type="body" idx="3"/>
          </p:nvPr>
        </p:nvSpPr>
        <p:spPr>
          <a:xfrm>
            <a:off x="457200" y="1926809"/>
            <a:ext cx="4040100" cy="288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 version of </a:t>
            </a:r>
            <a:r>
              <a:rPr lang="en-US" i="1" dirty="0"/>
              <a:t>Little Red Riding Hood </a:t>
            </a:r>
            <a:r>
              <a:rPr lang="en-US" dirty="0"/>
              <a:t>told from an African cultural perspective</a:t>
            </a: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Salma is a young girl who lives with her grandparents.</a:t>
            </a: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She is sent to the marketplace and warned not to wander but to come straight home afterward.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43E943-29C5-7847-9969-5F8A13D1B453}"/>
              </a:ext>
            </a:extLst>
          </p:cNvPr>
          <p:cNvSpPr txBox="1"/>
          <p:nvPr/>
        </p:nvSpPr>
        <p:spPr>
          <a:xfrm>
            <a:off x="4777225" y="4654877"/>
            <a:ext cx="334739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SzPts val="1400"/>
              <a:defRPr/>
            </a:pPr>
            <a:r>
              <a:rPr lang="en-US" sz="1000" dirty="0">
                <a:solidFill>
                  <a:schemeClr val="dk1"/>
                </a:solidFill>
              </a:rPr>
              <a:t>Daly, N. (2007). </a:t>
            </a:r>
            <a:r>
              <a:rPr lang="en-US" sz="1000" i="1" dirty="0">
                <a:solidFill>
                  <a:schemeClr val="dk1"/>
                </a:solidFill>
              </a:rPr>
              <a:t>Pretty Salma: A Little Red Riding Hood </a:t>
            </a:r>
            <a:br>
              <a:rPr lang="en-US" sz="1000" i="1" dirty="0">
                <a:solidFill>
                  <a:schemeClr val="dk1"/>
                </a:solidFill>
              </a:rPr>
            </a:br>
            <a:r>
              <a:rPr lang="en-US" sz="1000" i="1" dirty="0">
                <a:solidFill>
                  <a:schemeClr val="dk1"/>
                </a:solidFill>
              </a:rPr>
              <a:t>story from Africa</a:t>
            </a:r>
            <a:r>
              <a:rPr lang="en-US" sz="1000" dirty="0">
                <a:solidFill>
                  <a:schemeClr val="dk1"/>
                </a:solidFill>
              </a:rPr>
              <a:t>. Boston: Clarion Books.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2c7090e0c_0_164"/>
          <p:cNvSpPr txBox="1">
            <a:spLocks noGrp="1"/>
          </p:cNvSpPr>
          <p:nvPr>
            <p:ph type="title"/>
          </p:nvPr>
        </p:nvSpPr>
        <p:spPr>
          <a:xfrm>
            <a:off x="484051" y="562968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Petite Rouge: </a:t>
            </a:r>
            <a:br>
              <a:rPr lang="en-US" i="1" dirty="0"/>
            </a:br>
            <a:r>
              <a:rPr lang="en-US" i="1" dirty="0"/>
              <a:t>A Cajun Red Riding Hood</a:t>
            </a:r>
            <a:endParaRPr i="1" dirty="0"/>
          </a:p>
        </p:txBody>
      </p:sp>
      <p:sp>
        <p:nvSpPr>
          <p:cNvPr id="168" name="Google Shape;168;g52c7090e0c_0_164"/>
          <p:cNvSpPr txBox="1">
            <a:spLocks noGrp="1"/>
          </p:cNvSpPr>
          <p:nvPr>
            <p:ph type="body" idx="1"/>
          </p:nvPr>
        </p:nvSpPr>
        <p:spPr>
          <a:xfrm>
            <a:off x="484051" y="1333950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By: Mike </a:t>
            </a:r>
            <a:r>
              <a:rPr lang="en-US" dirty="0" err="1"/>
              <a:t>Artell</a:t>
            </a:r>
            <a:endParaRPr dirty="0"/>
          </a:p>
        </p:txBody>
      </p:sp>
      <p:pic>
        <p:nvPicPr>
          <p:cNvPr id="169" name="Google Shape;169;g52c7090e0c_0_164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6416" y="1496484"/>
            <a:ext cx="3313417" cy="256004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52c7090e0c_0_164"/>
          <p:cNvSpPr txBox="1">
            <a:spLocks noGrp="1"/>
          </p:cNvSpPr>
          <p:nvPr>
            <p:ph type="body" idx="3"/>
          </p:nvPr>
        </p:nvSpPr>
        <p:spPr>
          <a:xfrm>
            <a:off x="484051" y="1989132"/>
            <a:ext cx="4040100" cy="288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 version of “Little Red Riding Hood” told from a Cajun cultural perspective</a:t>
            </a: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Petite Rouge is a duck who wants to visit her sick grandmother.</a:t>
            </a: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She is warned by her mother not to wander into the swamps where the alligators live.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C90B7F-48C8-EE4D-9A9A-DE1A21E80FE5}"/>
              </a:ext>
            </a:extLst>
          </p:cNvPr>
          <p:cNvSpPr txBox="1"/>
          <p:nvPr/>
        </p:nvSpPr>
        <p:spPr>
          <a:xfrm>
            <a:off x="4596714" y="4056528"/>
            <a:ext cx="33826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SzPts val="1400"/>
              <a:defRPr/>
            </a:pPr>
            <a:r>
              <a:rPr lang="en-US" sz="1000" dirty="0" err="1">
                <a:solidFill>
                  <a:schemeClr val="dk1"/>
                </a:solidFill>
              </a:rPr>
              <a:t>Artell</a:t>
            </a:r>
            <a:r>
              <a:rPr lang="en-US" sz="1000" dirty="0">
                <a:solidFill>
                  <a:schemeClr val="dk1"/>
                </a:solidFill>
              </a:rPr>
              <a:t>, M., &amp; Harris, J. (2003). </a:t>
            </a:r>
            <a:r>
              <a:rPr lang="en-US" sz="1000" i="1" dirty="0">
                <a:solidFill>
                  <a:schemeClr val="dk1"/>
                </a:solidFill>
              </a:rPr>
              <a:t>Petite rouge: A Cajun Red </a:t>
            </a:r>
            <a:br>
              <a:rPr lang="en-US" sz="1000" i="1" dirty="0">
                <a:solidFill>
                  <a:schemeClr val="dk1"/>
                </a:solidFill>
              </a:rPr>
            </a:br>
            <a:r>
              <a:rPr lang="en-US" sz="1000" i="1" dirty="0">
                <a:solidFill>
                  <a:schemeClr val="dk1"/>
                </a:solidFill>
              </a:rPr>
              <a:t>Riding Hood</a:t>
            </a:r>
            <a:r>
              <a:rPr lang="en-US" sz="1000" dirty="0">
                <a:solidFill>
                  <a:schemeClr val="dk1"/>
                </a:solidFill>
              </a:rPr>
              <a:t>. New York: Puffin Books.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1374</Words>
  <Application>Microsoft Macintosh PowerPoint</Application>
  <PresentationFormat>On-screen Show (16:9)</PresentationFormat>
  <Paragraphs>146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Georgia</vt:lpstr>
      <vt:lpstr>Calibri</vt:lpstr>
      <vt:lpstr>Arial</vt:lpstr>
      <vt:lpstr>Noto Sans Symbols</vt:lpstr>
      <vt:lpstr>Constantia</vt:lpstr>
      <vt:lpstr>LEARN theme</vt:lpstr>
      <vt:lpstr>LEARN theme</vt:lpstr>
      <vt:lpstr>Grandmother, What a Big Culture You Have!</vt:lpstr>
      <vt:lpstr>Word Splash</vt:lpstr>
      <vt:lpstr>Essential Questions</vt:lpstr>
      <vt:lpstr>Learning Objectives</vt:lpstr>
      <vt:lpstr>Snap-Clap-Pop</vt:lpstr>
      <vt:lpstr>Gallery Walk</vt:lpstr>
      <vt:lpstr>Lon Po Po:  A Red-Riding Hood Story from China</vt:lpstr>
      <vt:lpstr>Pretty Salma:  A Little Red Riding Hood Story from Africa</vt:lpstr>
      <vt:lpstr>Petite Rouge:  A Cajun Red Riding Hood</vt:lpstr>
      <vt:lpstr>Little Red Cowboy Hat</vt:lpstr>
      <vt:lpstr>Little Red Hot</vt:lpstr>
      <vt:lpstr>Ninja Red Riding Hood</vt:lpstr>
      <vt:lpstr>Isabel and the Hungry Coyote</vt:lpstr>
      <vt:lpstr>Little Roja Riding Hood</vt:lpstr>
      <vt:lpstr>Into the Forest</vt:lpstr>
      <vt:lpstr>Affinity Process: Part 1</vt:lpstr>
      <vt:lpstr>Affinity Process: Part 2</vt:lpstr>
      <vt:lpstr>Affinity Process: Part 3</vt:lpstr>
      <vt:lpstr>Venn Diagram</vt:lpstr>
      <vt:lpstr>PowerPoint Presentation</vt:lpstr>
      <vt:lpstr>PowerPoint Presentation</vt:lpstr>
      <vt:lpstr>PowerPoint Presentation</vt:lpstr>
      <vt:lpstr>Two-Minute Paper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Grandmother, What a Big Culture You Have!</dc:title>
  <dc:creator>K20 Center</dc:creator>
  <cp:lastModifiedBy>Walters, Darrin J.</cp:lastModifiedBy>
  <cp:revision>21</cp:revision>
  <dcterms:modified xsi:type="dcterms:W3CDTF">2020-05-07T14:37:17Z</dcterms:modified>
</cp:coreProperties>
</file>