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673" autoAdjust="0"/>
  </p:normalViewPr>
  <p:slideViewPr>
    <p:cSldViewPr snapToGrid="0">
      <p:cViewPr varScale="1">
        <p:scale>
          <a:sx n="141" d="100"/>
          <a:sy n="141" d="100"/>
        </p:scale>
        <p:origin x="13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Osceola_by_Catlin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File:Elizabeth_Cady_Stanton.jp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85d06aa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7485d06aa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485d06aac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485d06aac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85d06aa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85d06aa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85d06aac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485d06aac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485d06aac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485d06aac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85d06aac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85d06aac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485d06aac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485d06aac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485d06aac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485d06aac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485d06aac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485d06aac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485d06aac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485d06aac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485d06aa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485d06aa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485d06aa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485d06aa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85d06aa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85d06aa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Char char="●"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485d06aac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485d06aac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485d06aac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485d06aac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485d06aa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485d06aa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85d06aa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85d06aa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Image: </a:t>
            </a:r>
            <a:r>
              <a:rPr lang="en-US" dirty="0"/>
              <a:t>Unknown</a:t>
            </a:r>
            <a:r>
              <a:rPr lang="en" dirty="0"/>
              <a:t>. (c. 1854). Portrait of </a:t>
            </a:r>
            <a:r>
              <a:rPr lang="en-US" dirty="0"/>
              <a:t>c</a:t>
            </a:r>
            <a:r>
              <a:rPr lang="en" dirty="0"/>
              <a:t>rispus </a:t>
            </a:r>
            <a:r>
              <a:rPr lang="en-US" dirty="0"/>
              <a:t>a</a:t>
            </a:r>
            <a:r>
              <a:rPr lang="en" dirty="0"/>
              <a:t>ttucks. </a:t>
            </a:r>
            <a:r>
              <a:rPr lang="en-US" dirty="0"/>
              <a:t>Wikimedia commons.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https://commons.wikimedia.org/wiki/File:Crispus_Attucks.jpg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Image: Catlin, G. (1838). Oil on canvas portrait of Osceola. </a:t>
            </a:r>
            <a:r>
              <a:rPr lang="en-US" dirty="0"/>
              <a:t>Wikimedia commons.</a:t>
            </a: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https://commons.wikimedia.org/wiki/File:Osceola_by_Catlin.jpg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485d06aa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485d06aa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First Image: Randall Studio. (c. 1870). Sojourner Truth. </a:t>
            </a:r>
            <a:r>
              <a:rPr lang="en-US" dirty="0">
                <a:solidFill>
                  <a:schemeClr val="dk1"/>
                </a:solidFill>
              </a:rPr>
              <a:t>Wikimedia Commons.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https://commons.wikimedia.org/wiki/File:Sojourner_Truth,_NPG.79.220_(cropped).jpg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Second Image: Veeder. (n.d.). S</a:t>
            </a:r>
            <a:r>
              <a:rPr lang="en-US" dirty="0" err="1">
                <a:solidFill>
                  <a:schemeClr val="dk1"/>
                </a:solidFill>
              </a:rPr>
              <a:t>tanton</a:t>
            </a:r>
            <a:r>
              <a:rPr lang="en" dirty="0">
                <a:solidFill>
                  <a:schemeClr val="dk1"/>
                </a:solidFill>
              </a:rPr>
              <a:t>, E</a:t>
            </a:r>
            <a:r>
              <a:rPr lang="en-US" dirty="0" err="1">
                <a:solidFill>
                  <a:schemeClr val="dk1"/>
                </a:solidFill>
              </a:rPr>
              <a:t>lizabeth</a:t>
            </a:r>
            <a:r>
              <a:rPr lang="en" dirty="0">
                <a:solidFill>
                  <a:schemeClr val="dk1"/>
                </a:solidFill>
              </a:rPr>
              <a:t> (November 12, 1815 - October 26, 1902). </a:t>
            </a:r>
            <a:r>
              <a:rPr lang="en-US" dirty="0">
                <a:solidFill>
                  <a:schemeClr val="dk1"/>
                </a:solidFill>
              </a:rPr>
              <a:t>Wikipedia.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https://en.wikipedia.org/wiki/File:Elizabeth_Cady_Stanton.jpg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85d06aa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85d06aa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hyperlink" Target="https://commons.wikimedia.org/wiki/File:Osceola_by_Catlin.jpg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hyperlink" Target="https://en.wikipedia.org/wiki/File:Elizabeth_Cady_Stanton.jpg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KWHL Chart</a:t>
            </a:r>
            <a:endParaRPr dirty="0"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04107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>
              <a:buNone/>
            </a:pPr>
            <a:r>
              <a:rPr lang="en-US" dirty="0"/>
              <a:t>W</a:t>
            </a:r>
            <a:r>
              <a:rPr lang="en" dirty="0"/>
              <a:t>rite the name of your historical figure </a:t>
            </a:r>
            <a:r>
              <a:rPr lang="en-US" dirty="0"/>
              <a:t>a</a:t>
            </a:r>
            <a:r>
              <a:rPr lang="en" dirty="0"/>
              <a:t>t the top of your KWHL Chart. 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“K” column, fill in everything you know about your figure.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4AE31-CBCE-514D-9C60-7D95A1CB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589">
            <a:off x="5699098" y="901139"/>
            <a:ext cx="2605683" cy="33412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KWHL Chart</a:t>
            </a:r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“W” column, write down </a:t>
            </a:r>
            <a:br>
              <a:rPr lang="en" dirty="0"/>
            </a:br>
            <a:r>
              <a:rPr lang="en" dirty="0"/>
              <a:t>everything you want to know </a:t>
            </a:r>
            <a:br>
              <a:rPr lang="en" dirty="0"/>
            </a:br>
            <a:r>
              <a:rPr lang="en" dirty="0"/>
              <a:t>about your figure.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Need help? Think abou</a:t>
            </a:r>
            <a:r>
              <a:rPr lang="en-US" dirty="0"/>
              <a:t>t:</a:t>
            </a:r>
            <a:endParaRPr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What do I want to know?</a:t>
            </a:r>
            <a:endParaRPr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What would others want to know?</a:t>
            </a:r>
            <a:endParaRPr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For what is this person famous?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E954D-9A84-9D41-B253-81833625C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589">
            <a:off x="5699098" y="901139"/>
            <a:ext cx="2605683" cy="33412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 txBox="1">
            <a:spLocks noGrp="1"/>
          </p:cNvSpPr>
          <p:nvPr>
            <p:ph type="title"/>
          </p:nvPr>
        </p:nvSpPr>
        <p:spPr>
          <a:xfrm>
            <a:off x="457201" y="30888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KWHL Chart</a:t>
            </a:r>
            <a:endParaRPr dirty="0"/>
          </a:p>
        </p:txBody>
      </p:sp>
      <p:sp>
        <p:nvSpPr>
          <p:cNvPr id="191" name="Google Shape;191;p42"/>
          <p:cNvSpPr txBox="1">
            <a:spLocks noGrp="1"/>
          </p:cNvSpPr>
          <p:nvPr>
            <p:ph type="body" idx="1"/>
          </p:nvPr>
        </p:nvSpPr>
        <p:spPr>
          <a:xfrm>
            <a:off x="457199" y="1166287"/>
            <a:ext cx="7464286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the “H” column, write down ways </a:t>
            </a:r>
            <a:br>
              <a:rPr lang="en" dirty="0"/>
            </a:br>
            <a:r>
              <a:rPr lang="en" dirty="0"/>
              <a:t>you can find the information you </a:t>
            </a:r>
            <a:br>
              <a:rPr lang="en" dirty="0"/>
            </a:br>
            <a:r>
              <a:rPr lang="en" dirty="0"/>
              <a:t>listed in the “W” column.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For example:</a:t>
            </a:r>
            <a:endParaRPr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dirty="0"/>
              <a:t>A focused Internet search</a:t>
            </a:r>
            <a:endParaRPr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dirty="0"/>
              <a:t>Reading encyclopedia articles</a:t>
            </a:r>
            <a:endParaRPr dirty="0"/>
          </a:p>
          <a:p>
            <a:pPr marL="131445" indent="0">
              <a:spcBef>
                <a:spcPts val="0"/>
              </a:spcBef>
              <a:buSzPts val="1530"/>
              <a:buNone/>
            </a:pPr>
            <a:endParaRPr lang="en" dirty="0"/>
          </a:p>
          <a:p>
            <a:pPr marL="131445" indent="0">
              <a:spcBef>
                <a:spcPts val="0"/>
              </a:spcBef>
              <a:buSzPts val="1530"/>
              <a:buNone/>
            </a:pPr>
            <a:r>
              <a:rPr lang="en" dirty="0"/>
              <a:t>Wh</a:t>
            </a:r>
            <a:r>
              <a:rPr lang="en-US" dirty="0"/>
              <a:t>at</a:t>
            </a:r>
            <a:r>
              <a:rPr lang="en" dirty="0"/>
              <a:t> </a:t>
            </a:r>
            <a:r>
              <a:rPr lang="en-US" dirty="0"/>
              <a:t>other </a:t>
            </a:r>
            <a:r>
              <a:rPr lang="en" dirty="0"/>
              <a:t>resources could you use to </a:t>
            </a:r>
            <a:br>
              <a:rPr lang="en" dirty="0"/>
            </a:br>
            <a:r>
              <a:rPr lang="en" dirty="0"/>
              <a:t>learn more about your figure?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642D6-F04C-DB45-8DA7-F0A38ACC8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589">
            <a:off x="5699098" y="901139"/>
            <a:ext cx="2605683" cy="3341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</a:t>
            </a:r>
            <a:endParaRPr dirty="0"/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“H” portion of your chart to guide you, research your assigned figure.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Some things to consider as you research: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Notable accomplishments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Education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Connections to other historical figures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Interests or hobbies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Contributions to their field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Interesting facts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>
            <a:spLocks noGrp="1"/>
          </p:cNvSpPr>
          <p:nvPr>
            <p:ph type="title"/>
          </p:nvPr>
        </p:nvSpPr>
        <p:spPr>
          <a:xfrm>
            <a:off x="457200" y="11243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lvl="0"/>
            <a:r>
              <a:rPr lang="en" dirty="0"/>
              <a:t>Optional </a:t>
            </a:r>
            <a:r>
              <a:rPr lang="en" dirty="0" err="1"/>
              <a:t>Webjets.IO</a:t>
            </a:r>
            <a:r>
              <a:rPr lang="en" dirty="0"/>
              <a:t> Tech </a:t>
            </a:r>
            <a:r>
              <a:rPr lang="en" dirty="0" err="1"/>
              <a:t>Intergration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5F919-7363-B64E-B918-54370A60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69830"/>
            <a:ext cx="7053021" cy="3968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title"/>
          </p:nvPr>
        </p:nvSpPr>
        <p:spPr>
          <a:xfrm>
            <a:off x="457200" y="40931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Historical Figures Project</a:t>
            </a:r>
            <a:endParaRPr dirty="0"/>
          </a:p>
        </p:txBody>
      </p:sp>
      <p:sp>
        <p:nvSpPr>
          <p:cNvPr id="209" name="Google Shape;209;p45"/>
          <p:cNvSpPr txBox="1">
            <a:spLocks noGrp="1"/>
          </p:cNvSpPr>
          <p:nvPr>
            <p:ph type="body" idx="1"/>
          </p:nvPr>
        </p:nvSpPr>
        <p:spPr>
          <a:xfrm>
            <a:off x="457200" y="133286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the template, create a project about your figure that includes </a:t>
            </a:r>
            <a:r>
              <a:rPr lang="en-US" dirty="0"/>
              <a:t>each of </a:t>
            </a:r>
            <a:r>
              <a:rPr lang="en" dirty="0"/>
              <a:t>the following:</a:t>
            </a:r>
            <a:endParaRPr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Quote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Five </a:t>
            </a:r>
            <a:r>
              <a:rPr lang="en-US" sz="2000" dirty="0"/>
              <a:t>f</a:t>
            </a:r>
            <a:r>
              <a:rPr lang="en" sz="2000" dirty="0"/>
              <a:t>ast </a:t>
            </a:r>
            <a:r>
              <a:rPr lang="en-US" sz="2000" dirty="0"/>
              <a:t>f</a:t>
            </a:r>
            <a:r>
              <a:rPr lang="en" sz="2000" dirty="0"/>
              <a:t>acts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Historical </a:t>
            </a:r>
            <a:r>
              <a:rPr lang="en-US" sz="2000" dirty="0" err="1"/>
              <a:t>i</a:t>
            </a:r>
            <a:r>
              <a:rPr lang="en" sz="2000" dirty="0"/>
              <a:t>mportance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Six-</a:t>
            </a:r>
            <a:r>
              <a:rPr lang="en-US" sz="2000" dirty="0"/>
              <a:t>w</a:t>
            </a:r>
            <a:r>
              <a:rPr lang="en" sz="2000" dirty="0"/>
              <a:t>ord </a:t>
            </a:r>
            <a:r>
              <a:rPr lang="en-US" sz="2000" dirty="0"/>
              <a:t>m</a:t>
            </a:r>
            <a:r>
              <a:rPr lang="en" sz="2000" dirty="0" err="1"/>
              <a:t>emoir</a:t>
            </a:r>
            <a:endParaRPr lang="en"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BFF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Worst enemy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Four </a:t>
            </a:r>
            <a:r>
              <a:rPr lang="en-US" sz="2000" dirty="0"/>
              <a:t>s</a:t>
            </a:r>
            <a:r>
              <a:rPr lang="en" sz="2000" dirty="0"/>
              <a:t>ymbols</a:t>
            </a:r>
            <a:endParaRPr sz="2000" dirty="0"/>
          </a:p>
          <a:p>
            <a:pPr marL="588645" indent="-457200">
              <a:spcBef>
                <a:spcPts val="0"/>
              </a:spcBef>
              <a:buSzPct val="100000"/>
            </a:pPr>
            <a:r>
              <a:rPr lang="en" sz="2000" dirty="0"/>
              <a:t>Image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"/>
          <p:cNvSpPr txBox="1">
            <a:spLocks noGrp="1"/>
          </p:cNvSpPr>
          <p:nvPr>
            <p:ph type="title"/>
          </p:nvPr>
        </p:nvSpPr>
        <p:spPr>
          <a:xfrm>
            <a:off x="457200" y="15060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Optional </a:t>
            </a:r>
            <a:r>
              <a:rPr lang="en" dirty="0" err="1"/>
              <a:t>Sutori</a:t>
            </a:r>
            <a:r>
              <a:rPr lang="en" dirty="0"/>
              <a:t> Project How-To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F91D6-8B21-1B49-8687-EDE512A4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616"/>
            <a:ext cx="665629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Gallery Walk</a:t>
            </a:r>
            <a:endParaRPr dirty="0"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Find a peer project to review. </a:t>
            </a:r>
          </a:p>
          <a:p>
            <a:pPr marL="5207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	Only ONE person should view each project at a time.</a:t>
            </a:r>
          </a:p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Using sticky notes, write down any praise you have or any helpful tips.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Did you like their image or symbols? Tell them!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Did they use the wrong your/you’re? Tell them politely!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Rotate</a:t>
            </a:r>
            <a:r>
              <a:rPr lang="en" dirty="0"/>
              <a:t> clockwise around the room </a:t>
            </a:r>
            <a:r>
              <a:rPr lang="en-US" dirty="0"/>
              <a:t>to the next project</a:t>
            </a:r>
            <a:r>
              <a:rPr lang="en" dirty="0"/>
              <a:t>.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Optional: Gallery Walk with </a:t>
            </a:r>
            <a:r>
              <a:rPr lang="en" dirty="0" err="1"/>
              <a:t>Sutori</a:t>
            </a:r>
            <a:endParaRPr dirty="0"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32402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</a:t>
            </a:r>
            <a:r>
              <a:rPr lang="en" dirty="0"/>
              <a:t>hare the link to </a:t>
            </a:r>
            <a:r>
              <a:rPr lang="en-US" dirty="0"/>
              <a:t>your </a:t>
            </a:r>
            <a:r>
              <a:rPr lang="en" dirty="0"/>
              <a:t>project in Google Classroom (or</a:t>
            </a:r>
            <a:r>
              <a:rPr lang="en-US" dirty="0"/>
              <a:t> another</a:t>
            </a:r>
            <a:r>
              <a:rPr lang="en" dirty="0"/>
              <a:t> collaborative workspace </a:t>
            </a:r>
            <a:r>
              <a:rPr lang="en-US" dirty="0"/>
              <a:t>your teacher specifies</a:t>
            </a:r>
            <a:r>
              <a:rPr lang="en" dirty="0"/>
              <a:t>).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Review and read through each peer project </a:t>
            </a:r>
            <a:r>
              <a:rPr lang="en-US" dirty="0"/>
              <a:t>that you are assigned</a:t>
            </a:r>
            <a:r>
              <a:rPr lang="en" dirty="0"/>
              <a:t>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Comment on aspects you love, or politely offer advice if you notice any issues.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KWHL </a:t>
            </a:r>
            <a:r>
              <a:rPr lang="en-US" dirty="0"/>
              <a:t>Chart </a:t>
            </a:r>
            <a:r>
              <a:rPr lang="en" dirty="0"/>
              <a:t>Revisited</a:t>
            </a:r>
            <a:endParaRPr dirty="0"/>
          </a:p>
        </p:txBody>
      </p:sp>
      <p:sp>
        <p:nvSpPr>
          <p:cNvPr id="233" name="Google Shape;233;p4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</a:t>
            </a:r>
            <a:r>
              <a:rPr lang="en" dirty="0"/>
              <a:t>ill in the “L” column </a:t>
            </a:r>
            <a:r>
              <a:rPr lang="en-US" dirty="0"/>
              <a:t>on your chart</a:t>
            </a:r>
            <a:br>
              <a:rPr lang="en-US" dirty="0"/>
            </a:br>
            <a:r>
              <a:rPr lang="en" dirty="0"/>
              <a:t>with the information </a:t>
            </a:r>
            <a:r>
              <a:rPr lang="en-US" dirty="0"/>
              <a:t>that </a:t>
            </a:r>
            <a:r>
              <a:rPr lang="en" dirty="0"/>
              <a:t>you have </a:t>
            </a:r>
            <a:br>
              <a:rPr lang="en" dirty="0"/>
            </a:br>
            <a:r>
              <a:rPr lang="en" dirty="0"/>
              <a:t>learned about your historical figure.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67643-753D-C242-8CC9-4A66423F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589">
            <a:off x="5699098" y="901139"/>
            <a:ext cx="2605683" cy="3341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r>
              <a:rPr lang="en-US" i="1" dirty="0"/>
              <a:t>Analyzing Early-American Figures</a:t>
            </a:r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8</a:t>
            </a:r>
            <a:r>
              <a:rPr lang="en" baseline="30000" dirty="0"/>
              <a:t>th</a:t>
            </a:r>
            <a:r>
              <a:rPr lang="en" dirty="0"/>
              <a:t> Grade </a:t>
            </a:r>
            <a:br>
              <a:rPr lang="en" dirty="0"/>
            </a:br>
            <a:r>
              <a:rPr lang="en" dirty="0"/>
              <a:t>U.S. &amp; Oklahoma History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268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Do people make history, or does history make people?</a:t>
            </a:r>
            <a:endParaRPr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Analyze and summarize the impact of key historical figures in early American history.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Make connections between historical figures.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Tell Me Everything!</a:t>
            </a:r>
            <a:endParaRPr dirty="0"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 a blank sheet of paper, tell me…</a:t>
            </a:r>
            <a:endParaRPr dirty="0"/>
          </a:p>
          <a:p>
            <a:pPr marL="588645" lvl="1" indent="0" algn="l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" sz="2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early-American historical figure you can think of.</a:t>
            </a:r>
            <a:endParaRPr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Tell Me More!</a:t>
            </a:r>
            <a:endParaRPr dirty="0"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Using your list, tell me everything </a:t>
            </a:r>
            <a:r>
              <a:rPr lang="en-US" dirty="0"/>
              <a:t>that </a:t>
            </a:r>
            <a:r>
              <a:rPr lang="en" dirty="0"/>
              <a:t>you know about the people on it.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"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You have 1 minute.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457200" y="410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Early-American Historical Figures</a:t>
            </a:r>
            <a:endParaRPr dirty="0"/>
          </a:p>
        </p:txBody>
      </p:sp>
      <p:pic>
        <p:nvPicPr>
          <p:cNvPr id="156" name="Google Shape;156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16" y="821187"/>
            <a:ext cx="2524539" cy="344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" name="Google Shape;157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4385" y="893611"/>
            <a:ext cx="2967357" cy="344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8" name="Google Shape;158;p37"/>
          <p:cNvSpPr txBox="1"/>
          <p:nvPr/>
        </p:nvSpPr>
        <p:spPr>
          <a:xfrm>
            <a:off x="2600373" y="898890"/>
            <a:ext cx="258914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Were they included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 your lists? Why or why not?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790E7-459A-434F-AE7C-44EBCED00507}"/>
              </a:ext>
            </a:extLst>
          </p:cNvPr>
          <p:cNvSpPr txBox="1"/>
          <p:nvPr/>
        </p:nvSpPr>
        <p:spPr>
          <a:xfrm>
            <a:off x="237484" y="4340918"/>
            <a:ext cx="2589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Source: Unknown. (c. 1854). Portrait of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crispus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attucks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 Wikimedia commons. </a:t>
            </a:r>
            <a:r>
              <a:rPr lang="en-US" sz="1000" i="1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https://commons.wikimedia.org/wiki/File:Crispus_Attucks.jpg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C8A44-3353-0048-8C50-4585E4E0759C}"/>
              </a:ext>
            </a:extLst>
          </p:cNvPr>
          <p:cNvSpPr txBox="1"/>
          <p:nvPr/>
        </p:nvSpPr>
        <p:spPr>
          <a:xfrm>
            <a:off x="5165766" y="4346339"/>
            <a:ext cx="277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" sz="1000" i="1" dirty="0">
                <a:latin typeface="Calibri" panose="020F0502020204030204" pitchFamily="34" charset="0"/>
                <a:cs typeface="Calibri" panose="020F0502020204030204" pitchFamily="34" charset="0"/>
              </a:rPr>
              <a:t>Catlin, G. (1838). Oil on canvas portrait of Osceola.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commons.</a:t>
            </a:r>
            <a:r>
              <a:rPr lang="en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000" i="1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https://commons.wikimedia.org/wiki/File:Osceola_by_Catlin.jpg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57200" y="-666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Early-American Historical Figures</a:t>
            </a:r>
            <a:endParaRPr dirty="0"/>
          </a:p>
        </p:txBody>
      </p:sp>
      <p:pic>
        <p:nvPicPr>
          <p:cNvPr id="166" name="Google Shape;166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47988"/>
            <a:ext cx="2356498" cy="330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7" name="Google Shape;167;p3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t="15696"/>
          <a:stretch/>
        </p:blipFill>
        <p:spPr>
          <a:xfrm flipH="1">
            <a:off x="5360620" y="947988"/>
            <a:ext cx="2356501" cy="277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158;p37">
            <a:extLst>
              <a:ext uri="{FF2B5EF4-FFF2-40B4-BE49-F238E27FC236}">
                <a16:creationId xmlns:a16="http://schemas.microsoft.com/office/drawing/2014/main" id="{1387F99B-D89F-41C5-B1A4-F4D4A49C26F1}"/>
              </a:ext>
            </a:extLst>
          </p:cNvPr>
          <p:cNvSpPr txBox="1"/>
          <p:nvPr/>
        </p:nvSpPr>
        <p:spPr>
          <a:xfrm>
            <a:off x="2694946" y="947988"/>
            <a:ext cx="257828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Were they included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 your lists? Why or why not?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4EA42A-098F-284F-BE10-961056A86462}"/>
              </a:ext>
            </a:extLst>
          </p:cNvPr>
          <p:cNvSpPr txBox="1"/>
          <p:nvPr/>
        </p:nvSpPr>
        <p:spPr>
          <a:xfrm>
            <a:off x="457201" y="4225734"/>
            <a:ext cx="2356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Randall Studio. (c. 1870). Sojourner Truth. Wikimedia Commons. </a:t>
            </a:r>
            <a:r>
              <a:rPr lang="en-US" sz="1000" i="1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https://commons.wikimedia.org/wiki/File:Sojourner_Truth,_NPG.79.220_(cropped).jpg</a:t>
            </a:r>
            <a:endParaRPr lang="en-US" sz="1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E6AF7-184F-6240-9D92-1298BCAB4C32}"/>
              </a:ext>
            </a:extLst>
          </p:cNvPr>
          <p:cNvSpPr txBox="1"/>
          <p:nvPr/>
        </p:nvSpPr>
        <p:spPr>
          <a:xfrm>
            <a:off x="5360620" y="3709395"/>
            <a:ext cx="2356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000" i="1" dirty="0">
                <a:solidFill>
                  <a:schemeClr val="dk1"/>
                </a:solidFill>
              </a:rPr>
              <a:t>Source: Veeder. (n.d.). S</a:t>
            </a:r>
            <a:r>
              <a:rPr lang="en-US" sz="1000" i="1" dirty="0" err="1">
                <a:solidFill>
                  <a:schemeClr val="dk1"/>
                </a:solidFill>
              </a:rPr>
              <a:t>tanton</a:t>
            </a:r>
            <a:r>
              <a:rPr lang="en" sz="1000" i="1" dirty="0">
                <a:solidFill>
                  <a:schemeClr val="dk1"/>
                </a:solidFill>
              </a:rPr>
              <a:t>, E</a:t>
            </a:r>
            <a:r>
              <a:rPr lang="en-US" sz="1000" i="1" dirty="0" err="1">
                <a:solidFill>
                  <a:schemeClr val="dk1"/>
                </a:solidFill>
              </a:rPr>
              <a:t>lizabeth</a:t>
            </a:r>
            <a:r>
              <a:rPr lang="en" sz="1000" i="1" dirty="0">
                <a:solidFill>
                  <a:schemeClr val="dk1"/>
                </a:solidFill>
              </a:rPr>
              <a:t> (November 12, 1815 - October 26, 1902). </a:t>
            </a:r>
            <a:r>
              <a:rPr lang="en-US" sz="1000" i="1" dirty="0">
                <a:solidFill>
                  <a:schemeClr val="dk1"/>
                </a:solidFill>
              </a:rPr>
              <a:t>Wikipedia.</a:t>
            </a:r>
            <a:r>
              <a:rPr lang="en" sz="1000" i="1" dirty="0">
                <a:solidFill>
                  <a:schemeClr val="dk1"/>
                </a:solidFill>
              </a:rPr>
              <a:t> </a:t>
            </a:r>
            <a:r>
              <a:rPr lang="en" sz="1000" i="1" u="sng" dirty="0">
                <a:solidFill>
                  <a:schemeClr val="hlink"/>
                </a:solidFill>
                <a:hlinkClick r:id="rId5"/>
              </a:rPr>
              <a:t>https://en.wikipedia.org/wiki/File:Elizabeth_Cady_Stanton.jpg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</a:t>
            </a:r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Draw a slip of paper.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name on the paper will be the name of the person you will research for the project.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879</Words>
  <Application>Microsoft Macintosh PowerPoint</Application>
  <PresentationFormat>On-screen Show (16:9)</PresentationFormat>
  <Paragraphs>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Constantia</vt:lpstr>
      <vt:lpstr>Noto Sans Symbols</vt:lpstr>
      <vt:lpstr>Georgia</vt:lpstr>
      <vt:lpstr>Calibri</vt:lpstr>
      <vt:lpstr>Simple Light</vt:lpstr>
      <vt:lpstr>LEARN theme</vt:lpstr>
      <vt:lpstr>LEARN theme</vt:lpstr>
      <vt:lpstr>PowerPoint Presentation</vt:lpstr>
      <vt:lpstr>Analyzing Early-American Figures</vt:lpstr>
      <vt:lpstr>Essential Question</vt:lpstr>
      <vt:lpstr>Objectives</vt:lpstr>
      <vt:lpstr>Tell Me Everything!</vt:lpstr>
      <vt:lpstr>Tell Me More!</vt:lpstr>
      <vt:lpstr>Early-American Historical Figures</vt:lpstr>
      <vt:lpstr>Early-American Historical Figures</vt:lpstr>
      <vt:lpstr>Your Task</vt:lpstr>
      <vt:lpstr>KWHL Chart</vt:lpstr>
      <vt:lpstr>KWHL Chart</vt:lpstr>
      <vt:lpstr>KWHL Chart</vt:lpstr>
      <vt:lpstr>Research</vt:lpstr>
      <vt:lpstr>Optional Webjets.IO Tech Intergration</vt:lpstr>
      <vt:lpstr>Historical Figures Project</vt:lpstr>
      <vt:lpstr>Optional Sutori Project How-To</vt:lpstr>
      <vt:lpstr>Gallery Walk</vt:lpstr>
      <vt:lpstr>Optional: Gallery Walk with Sutori</vt:lpstr>
      <vt:lpstr>KWHL Chart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Homies and Haters</dc:title>
  <dc:subject>U.S. History</dc:subject>
  <dc:creator>K20 Center</dc:creator>
  <cp:lastModifiedBy>Schwarz, Daniel J.</cp:lastModifiedBy>
  <cp:revision>14</cp:revision>
  <dcterms:modified xsi:type="dcterms:W3CDTF">2020-06-18T15:19:50Z</dcterms:modified>
</cp:coreProperties>
</file>