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KJ1XzAH5Gu8KYzot2JhOzcZmI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D61EFB-8902-4B49-BD49-ECAE264A63D3}" v="228" dt="2019-12-03T22:35:33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7755" autoAdjust="0"/>
  </p:normalViewPr>
  <p:slideViewPr>
    <p:cSldViewPr snapToGrid="0" snapToObjects="1">
      <p:cViewPr varScale="1">
        <p:scale>
          <a:sx n="149" d="100"/>
          <a:sy n="149" d="100"/>
        </p:scale>
        <p:origin x="11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D4D61EFB-8902-4B49-BD49-ECAE264A63D3}"/>
    <pc:docChg chg="undo custSel modSld">
      <pc:chgData name="Taylor Thurston" userId="10285e41d43c4120" providerId="LiveId" clId="{D4D61EFB-8902-4B49-BD49-ECAE264A63D3}" dt="2019-12-03T14:45:40.556" v="1357" actId="207"/>
      <pc:docMkLst>
        <pc:docMk/>
      </pc:docMkLst>
      <pc:sldChg chg="modSp">
        <pc:chgData name="Taylor Thurston" userId="10285e41d43c4120" providerId="LiveId" clId="{D4D61EFB-8902-4B49-BD49-ECAE264A63D3}" dt="2019-11-25T19:38:14.592" v="10" actId="20577"/>
        <pc:sldMkLst>
          <pc:docMk/>
          <pc:sldMk cId="0" sldId="257"/>
        </pc:sldMkLst>
        <pc:spChg chg="mod">
          <ac:chgData name="Taylor Thurston" userId="10285e41d43c4120" providerId="LiveId" clId="{D4D61EFB-8902-4B49-BD49-ECAE264A63D3}" dt="2019-11-25T19:38:14.592" v="10" actId="20577"/>
          <ac:spMkLst>
            <pc:docMk/>
            <pc:sldMk cId="0" sldId="257"/>
            <ac:spMk id="80" creationId="{00000000-0000-0000-0000-000000000000}"/>
          </ac:spMkLst>
        </pc:spChg>
      </pc:sldChg>
      <pc:sldChg chg="addSp delSp modSp modNotesTx">
        <pc:chgData name="Taylor Thurston" userId="10285e41d43c4120" providerId="LiveId" clId="{D4D61EFB-8902-4B49-BD49-ECAE264A63D3}" dt="2019-11-25T20:47:13.636" v="1015" actId="20577"/>
        <pc:sldMkLst>
          <pc:docMk/>
          <pc:sldMk cId="0" sldId="258"/>
        </pc:sldMkLst>
        <pc:spChg chg="add mod">
          <ac:chgData name="Taylor Thurston" userId="10285e41d43c4120" providerId="LiveId" clId="{D4D61EFB-8902-4B49-BD49-ECAE264A63D3}" dt="2019-11-25T20:39:17.512" v="935" actId="1076"/>
          <ac:spMkLst>
            <pc:docMk/>
            <pc:sldMk cId="0" sldId="258"/>
            <ac:spMk id="2" creationId="{339168AD-05C4-4068-BF00-30599C05F747}"/>
          </ac:spMkLst>
        </pc:spChg>
        <pc:spChg chg="add del mod">
          <ac:chgData name="Taylor Thurston" userId="10285e41d43c4120" providerId="LiveId" clId="{D4D61EFB-8902-4B49-BD49-ECAE264A63D3}" dt="2019-11-25T20:24:56.730" v="880" actId="14100"/>
          <ac:spMkLst>
            <pc:docMk/>
            <pc:sldMk cId="0" sldId="258"/>
            <ac:spMk id="86" creationId="{00000000-0000-0000-0000-000000000000}"/>
          </ac:spMkLst>
        </pc:spChg>
        <pc:spChg chg="mod">
          <ac:chgData name="Taylor Thurston" userId="10285e41d43c4120" providerId="LiveId" clId="{D4D61EFB-8902-4B49-BD49-ECAE264A63D3}" dt="2019-11-25T20:25:04.576" v="881" actId="14100"/>
          <ac:spMkLst>
            <pc:docMk/>
            <pc:sldMk cId="0" sldId="258"/>
            <ac:spMk id="87" creationId="{00000000-0000-0000-0000-000000000000}"/>
          </ac:spMkLst>
        </pc:spChg>
        <pc:picChg chg="mod">
          <ac:chgData name="Taylor Thurston" userId="10285e41d43c4120" providerId="LiveId" clId="{D4D61EFB-8902-4B49-BD49-ECAE264A63D3}" dt="2019-11-25T20:24:47.844" v="877" actId="1076"/>
          <ac:picMkLst>
            <pc:docMk/>
            <pc:sldMk cId="0" sldId="258"/>
            <ac:picMk id="85" creationId="{00000000-0000-0000-0000-000000000000}"/>
          </ac:picMkLst>
        </pc:picChg>
      </pc:sldChg>
      <pc:sldChg chg="modSp">
        <pc:chgData name="Taylor Thurston" userId="10285e41d43c4120" providerId="LiveId" clId="{D4D61EFB-8902-4B49-BD49-ECAE264A63D3}" dt="2019-12-03T14:07:51.030" v="1212" actId="20577"/>
        <pc:sldMkLst>
          <pc:docMk/>
          <pc:sldMk cId="0" sldId="259"/>
        </pc:sldMkLst>
        <pc:spChg chg="mod">
          <ac:chgData name="Taylor Thurston" userId="10285e41d43c4120" providerId="LiveId" clId="{D4D61EFB-8902-4B49-BD49-ECAE264A63D3}" dt="2019-12-03T14:07:51.030" v="1212" actId="20577"/>
          <ac:spMkLst>
            <pc:docMk/>
            <pc:sldMk cId="0" sldId="259"/>
            <ac:spMk id="93" creationId="{00000000-0000-0000-0000-000000000000}"/>
          </ac:spMkLst>
        </pc:spChg>
      </pc:sldChg>
      <pc:sldChg chg="addSp modSp modNotesTx">
        <pc:chgData name="Taylor Thurston" userId="10285e41d43c4120" providerId="LiveId" clId="{D4D61EFB-8902-4B49-BD49-ECAE264A63D3}" dt="2019-11-25T20:45:51.899" v="983" actId="20577"/>
        <pc:sldMkLst>
          <pc:docMk/>
          <pc:sldMk cId="0" sldId="260"/>
        </pc:sldMkLst>
        <pc:spChg chg="add mod">
          <ac:chgData name="Taylor Thurston" userId="10285e41d43c4120" providerId="LiveId" clId="{D4D61EFB-8902-4B49-BD49-ECAE264A63D3}" dt="2019-11-25T20:45:21.463" v="945" actId="20577"/>
          <ac:spMkLst>
            <pc:docMk/>
            <pc:sldMk cId="0" sldId="260"/>
            <ac:spMk id="2" creationId="{845FDEB5-646D-4C32-9CCA-47C98611426C}"/>
          </ac:spMkLst>
        </pc:spChg>
        <pc:spChg chg="mod">
          <ac:chgData name="Taylor Thurston" userId="10285e41d43c4120" providerId="LiveId" clId="{D4D61EFB-8902-4B49-BD49-ECAE264A63D3}" dt="2019-11-25T20:44:44.220" v="938" actId="1076"/>
          <ac:spMkLst>
            <pc:docMk/>
            <pc:sldMk cId="0" sldId="260"/>
            <ac:spMk id="99" creationId="{00000000-0000-0000-0000-000000000000}"/>
          </ac:spMkLst>
        </pc:spChg>
        <pc:picChg chg="mod modCrop">
          <ac:chgData name="Taylor Thurston" userId="10285e41d43c4120" providerId="LiveId" clId="{D4D61EFB-8902-4B49-BD49-ECAE264A63D3}" dt="2019-11-25T20:45:02.009" v="942" actId="1076"/>
          <ac:picMkLst>
            <pc:docMk/>
            <pc:sldMk cId="0" sldId="260"/>
            <ac:picMk id="98" creationId="{00000000-0000-0000-0000-000000000000}"/>
          </ac:picMkLst>
        </pc:picChg>
      </pc:sldChg>
      <pc:sldChg chg="addSp delSp modSp setBg modNotesTx">
        <pc:chgData name="Taylor Thurston" userId="10285e41d43c4120" providerId="LiveId" clId="{D4D61EFB-8902-4B49-BD49-ECAE264A63D3}" dt="2019-12-03T14:45:40.556" v="1357" actId="207"/>
        <pc:sldMkLst>
          <pc:docMk/>
          <pc:sldMk cId="0" sldId="261"/>
        </pc:sldMkLst>
        <pc:spChg chg="add mod ord">
          <ac:chgData name="Taylor Thurston" userId="10285e41d43c4120" providerId="LiveId" clId="{D4D61EFB-8902-4B49-BD49-ECAE264A63D3}" dt="2019-12-03T14:24:16.285" v="1234" actId="14100"/>
          <ac:spMkLst>
            <pc:docMk/>
            <pc:sldMk cId="0" sldId="261"/>
            <ac:spMk id="3" creationId="{A6DF0EF7-0505-494E-92EA-4C26E0D5733C}"/>
          </ac:spMkLst>
        </pc:spChg>
        <pc:spChg chg="add mod">
          <ac:chgData name="Taylor Thurston" userId="10285e41d43c4120" providerId="LiveId" clId="{D4D61EFB-8902-4B49-BD49-ECAE264A63D3}" dt="2019-12-03T14:27:31.793" v="1260" actId="1037"/>
          <ac:spMkLst>
            <pc:docMk/>
            <pc:sldMk cId="0" sldId="261"/>
            <ac:spMk id="4" creationId="{88D8E992-16F3-49FB-9881-EA867D5B9A6C}"/>
          </ac:spMkLst>
        </pc:spChg>
        <pc:spChg chg="add del">
          <ac:chgData name="Taylor Thurston" userId="10285e41d43c4120" providerId="LiveId" clId="{D4D61EFB-8902-4B49-BD49-ECAE264A63D3}" dt="2019-12-03T14:24:33.925" v="1236"/>
          <ac:spMkLst>
            <pc:docMk/>
            <pc:sldMk cId="0" sldId="261"/>
            <ac:spMk id="6" creationId="{E43AFDA0-DDC9-4FE1-92EA-6EAB3CE002F6}"/>
          </ac:spMkLst>
        </pc:spChg>
        <pc:spChg chg="add mod">
          <ac:chgData name="Taylor Thurston" userId="10285e41d43c4120" providerId="LiveId" clId="{D4D61EFB-8902-4B49-BD49-ECAE264A63D3}" dt="2019-12-03T14:27:23.948" v="1258" actId="1038"/>
          <ac:spMkLst>
            <pc:docMk/>
            <pc:sldMk cId="0" sldId="261"/>
            <ac:spMk id="8" creationId="{4E6C822A-0156-4481-8C3A-39F01D43B36B}"/>
          </ac:spMkLst>
        </pc:spChg>
        <pc:spChg chg="add del">
          <ac:chgData name="Taylor Thurston" userId="10285e41d43c4120" providerId="LiveId" clId="{D4D61EFB-8902-4B49-BD49-ECAE264A63D3}" dt="2019-12-03T14:26:43.177" v="1253"/>
          <ac:spMkLst>
            <pc:docMk/>
            <pc:sldMk cId="0" sldId="261"/>
            <ac:spMk id="9" creationId="{D893245A-B2CC-489F-B2C5-E2EF3F15C8F0}"/>
          </ac:spMkLst>
        </pc:spChg>
        <pc:spChg chg="add mod">
          <ac:chgData name="Taylor Thurston" userId="10285e41d43c4120" providerId="LiveId" clId="{D4D61EFB-8902-4B49-BD49-ECAE264A63D3}" dt="2019-12-03T14:45:40.556" v="1357" actId="207"/>
          <ac:spMkLst>
            <pc:docMk/>
            <pc:sldMk cId="0" sldId="261"/>
            <ac:spMk id="10" creationId="{4CEAD16E-E9E9-4716-A6E0-E3360E2D7085}"/>
          </ac:spMkLst>
        </pc:spChg>
        <pc:picChg chg="add mod">
          <ac:chgData name="Taylor Thurston" userId="10285e41d43c4120" providerId="LiveId" clId="{D4D61EFB-8902-4B49-BD49-ECAE264A63D3}" dt="2019-12-03T14:22:55.735" v="1220" actId="1076"/>
          <ac:picMkLst>
            <pc:docMk/>
            <pc:sldMk cId="0" sldId="261"/>
            <ac:picMk id="2" creationId="{6431FECB-5444-432C-8F77-C70C759A8889}"/>
          </ac:picMkLst>
        </pc:picChg>
        <pc:picChg chg="add mod ord">
          <ac:chgData name="Taylor Thurston" userId="10285e41d43c4120" providerId="LiveId" clId="{D4D61EFB-8902-4B49-BD49-ECAE264A63D3}" dt="2019-12-03T14:27:01.746" v="1255" actId="1076"/>
          <ac:picMkLst>
            <pc:docMk/>
            <pc:sldMk cId="0" sldId="261"/>
            <ac:picMk id="7" creationId="{B925DBC0-F556-4F0F-B72B-BDF7F00712AA}"/>
          </ac:picMkLst>
        </pc:picChg>
        <pc:picChg chg="mod">
          <ac:chgData name="Taylor Thurston" userId="10285e41d43c4120" providerId="LiveId" clId="{D4D61EFB-8902-4B49-BD49-ECAE264A63D3}" dt="2019-12-03T14:22:55.735" v="1220" actId="1076"/>
          <ac:picMkLst>
            <pc:docMk/>
            <pc:sldMk cId="0" sldId="261"/>
            <ac:picMk id="104" creationId="{00000000-0000-0000-0000-000000000000}"/>
          </ac:picMkLst>
        </pc:picChg>
      </pc:sldChg>
      <pc:sldChg chg="modSp">
        <pc:chgData name="Taylor Thurston" userId="10285e41d43c4120" providerId="LiveId" clId="{D4D61EFB-8902-4B49-BD49-ECAE264A63D3}" dt="2019-11-25T20:19:25.569" v="701" actId="20577"/>
        <pc:sldMkLst>
          <pc:docMk/>
          <pc:sldMk cId="0" sldId="262"/>
        </pc:sldMkLst>
        <pc:spChg chg="mod">
          <ac:chgData name="Taylor Thurston" userId="10285e41d43c4120" providerId="LiveId" clId="{D4D61EFB-8902-4B49-BD49-ECAE264A63D3}" dt="2019-11-25T20:19:25.569" v="701" actId="20577"/>
          <ac:spMkLst>
            <pc:docMk/>
            <pc:sldMk cId="0" sldId="262"/>
            <ac:spMk id="110" creationId="{00000000-0000-0000-0000-000000000000}"/>
          </ac:spMkLst>
        </pc:spChg>
      </pc:sldChg>
      <pc:sldChg chg="addSp modSp modNotesTx">
        <pc:chgData name="Taylor Thurston" userId="10285e41d43c4120" providerId="LiveId" clId="{D4D61EFB-8902-4B49-BD49-ECAE264A63D3}" dt="2019-11-25T21:01:26.989" v="1170" actId="122"/>
        <pc:sldMkLst>
          <pc:docMk/>
          <pc:sldMk cId="0" sldId="263"/>
        </pc:sldMkLst>
        <pc:spChg chg="add mod">
          <ac:chgData name="Taylor Thurston" userId="10285e41d43c4120" providerId="LiveId" clId="{D4D61EFB-8902-4B49-BD49-ECAE264A63D3}" dt="2019-11-25T21:01:26.989" v="1170" actId="122"/>
          <ac:spMkLst>
            <pc:docMk/>
            <pc:sldMk cId="0" sldId="263"/>
            <ac:spMk id="2" creationId="{35E6EC7C-7179-471E-9422-09357E18B924}"/>
          </ac:spMkLst>
        </pc:spChg>
        <pc:picChg chg="mod">
          <ac:chgData name="Taylor Thurston" userId="10285e41d43c4120" providerId="LiveId" clId="{D4D61EFB-8902-4B49-BD49-ECAE264A63D3}" dt="2019-11-25T20:32:51.972" v="917" actId="1076"/>
          <ac:picMkLst>
            <pc:docMk/>
            <pc:sldMk cId="0" sldId="263"/>
            <ac:picMk id="116" creationId="{00000000-0000-0000-0000-000000000000}"/>
          </ac:picMkLst>
        </pc:picChg>
      </pc:sldChg>
      <pc:sldChg chg="addSp modSp setBg modNotesTx">
        <pc:chgData name="Taylor Thurston" userId="10285e41d43c4120" providerId="LiveId" clId="{D4D61EFB-8902-4B49-BD49-ECAE264A63D3}" dt="2019-11-25T20:58:59.809" v="1146" actId="20577"/>
        <pc:sldMkLst>
          <pc:docMk/>
          <pc:sldMk cId="0" sldId="264"/>
        </pc:sldMkLst>
        <pc:spChg chg="add mod">
          <ac:chgData name="Taylor Thurston" userId="10285e41d43c4120" providerId="LiveId" clId="{D4D61EFB-8902-4B49-BD49-ECAE264A63D3}" dt="2019-11-25T20:58:29.042" v="1120" actId="1076"/>
          <ac:spMkLst>
            <pc:docMk/>
            <pc:sldMk cId="0" sldId="264"/>
            <ac:spMk id="2" creationId="{6AADEB0A-BA7D-4C69-9674-7EB5370F9503}"/>
          </ac:spMkLst>
        </pc:spChg>
        <pc:picChg chg="mod">
          <ac:chgData name="Taylor Thurston" userId="10285e41d43c4120" providerId="LiveId" clId="{D4D61EFB-8902-4B49-BD49-ECAE264A63D3}" dt="2019-11-25T20:58:24.856" v="1119" actId="1076"/>
          <ac:picMkLst>
            <pc:docMk/>
            <pc:sldMk cId="0" sldId="264"/>
            <ac:picMk id="122" creationId="{00000000-0000-0000-0000-000000000000}"/>
          </ac:picMkLst>
        </pc:picChg>
      </pc:sldChg>
      <pc:sldChg chg="modSp">
        <pc:chgData name="Taylor Thurston" userId="10285e41d43c4120" providerId="LiveId" clId="{D4D61EFB-8902-4B49-BD49-ECAE264A63D3}" dt="2019-11-25T21:01:50.062" v="1174" actId="20577"/>
        <pc:sldMkLst>
          <pc:docMk/>
          <pc:sldMk cId="0" sldId="265"/>
        </pc:sldMkLst>
        <pc:spChg chg="mod">
          <ac:chgData name="Taylor Thurston" userId="10285e41d43c4120" providerId="LiveId" clId="{D4D61EFB-8902-4B49-BD49-ECAE264A63D3}" dt="2019-11-25T21:01:50.062" v="1174" actId="20577"/>
          <ac:spMkLst>
            <pc:docMk/>
            <pc:sldMk cId="0" sldId="265"/>
            <ac:spMk id="12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ccd.int/actions/great-green-wall-initiativ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ad.jrc.ec.europa.eu/patternsaridit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s.usda.gov/wps/portal/nrcs/detail/soils/use/?cid=nrcs142p2_05402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xls7K_xFBQ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3d6d447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3d6d447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https://www.unccd.int/actions/great-green-wall-initiative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Cherlet, M., Hutchinson, C., Reynolds, J., Hill, J., Sommer, S., von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Maltitz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G. (Eds.), 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Atlas of Desertification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Publication Office of the European Union, Luxembourg, 2018.</a:t>
            </a:r>
            <a:endParaRPr lang="en-US" i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0" dirty="0"/>
              <a:t>Image </a:t>
            </a:r>
            <a:r>
              <a:rPr lang="en-US" sz="850" i="0" dirty="0">
                <a:solidFill>
                  <a:srgbClr val="444444"/>
                </a:solidFill>
                <a:highlight>
                  <a:srgbClr val="FFFFFF"/>
                </a:highlight>
              </a:rPr>
              <a:t>Source: Global Precipitation Climatology Centre and potential evapotranspiration data from the Climate Research Unit of the University of East Anglia (CRUTSv3.20), WAD3-JRC, modified from </a:t>
            </a:r>
            <a:r>
              <a:rPr lang="en-US" sz="850" i="0" dirty="0" err="1">
                <a:solidFill>
                  <a:srgbClr val="444444"/>
                </a:solidFill>
                <a:highlight>
                  <a:srgbClr val="FFFFFF"/>
                </a:highlight>
              </a:rPr>
              <a:t>Spinoni</a:t>
            </a:r>
            <a:r>
              <a:rPr lang="en-US" sz="850" i="0" dirty="0">
                <a:solidFill>
                  <a:srgbClr val="444444"/>
                </a:solidFill>
                <a:highlight>
                  <a:srgbClr val="FFFFFF"/>
                </a:highlight>
              </a:rPr>
              <a:t> J. 2015 [AP]. Retrieved from </a:t>
            </a:r>
            <a:r>
              <a:rPr lang="en-US" sz="900" i="0" u="sng" dirty="0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https://wad.jrc.ec.europa.eu/patternsaridity</a:t>
            </a:r>
            <a:endParaRPr lang="en-US" sz="850" i="0" dirty="0">
              <a:solidFill>
                <a:srgbClr val="444444"/>
              </a:solidFill>
              <a:highlight>
                <a:srgbClr val="FFFFFF"/>
              </a:highlight>
            </a:endParaRPr>
          </a:p>
        </p:txBody>
      </p:sp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273e02a3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273e02a3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4c43a18d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64c43a18d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none" dirty="0">
                <a:solidFill>
                  <a:schemeClr val="hlink"/>
                </a:solidFill>
              </a:rPr>
              <a:t>Image Source: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State of New Jersey Office of Homeland Security and Preparedness. (2019, February 21). Isis West Africa Posturing for Prolonged Insurgency. Retrieved from https://www.njhomelandsecurity.gov/analysis/isis-west-africa-posturing-for-prolonged-insurgency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3291a7ae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3291a7ae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u="none" dirty="0">
                <a:solidFill>
                  <a:schemeClr val="hlink"/>
                </a:solidFill>
              </a:rPr>
              <a:t>Image sources: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of New Jersey Office of Homeland Security and Preparedness. (2019, February 21). Isis West Africa Posturing for Prolonged Insurgency. Retrieved from https://www.njhomelandsecurity.gov/analysis/isis-west-africa-posturing-for-prolonged-insurgency</a:t>
            </a:r>
            <a:endParaRPr lang="en-US" sz="1100" u="none" dirty="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u="none" dirty="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u="non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Reich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 F.,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T., Almaraz, R. A., &amp; Eswaran, H. (2019). Land resource stresses and desertification in Africa. Response to Land Degradation, 101–116.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10.1201/9780429187957-12. Retrieved from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https://www.nrcs.usda.gov/wps/portal/nrcs/detail/soils/use/?cid=nrcs142p2_054025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4ce7e908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64ce7e908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4ce7e908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64ce7e908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none" dirty="0">
                <a:solidFill>
                  <a:schemeClr val="hlink"/>
                </a:solidFill>
              </a:rPr>
              <a:t>Image source: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Great Green Wall. (n.d.). Results. Retrieved from https://www.greatgreenwall.org/results</a:t>
            </a:r>
            <a:endParaRPr u="non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4ce7e908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64ce7e908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Video source: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BBC News. (2017, September 26). Why is Africa Building a Great Green Wall? BBC News. Retrieved November 25, 2019, from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https://www.youtube.com/watch?v=4xls7K_xFBQ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6" name="Google Shape;16;p10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9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rcs.usda.gov/wps/portal/nrcs/detail/soils/use/?cid=nrcs142p2_054025" TargetMode="External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jpg"/><Relationship Id="rId5" Type="http://schemas.openxmlformats.org/officeDocument/2006/relationships/hyperlink" Target="http://www.youtube.com/watch?v=4xls7K_xFBQ" TargetMode="External"/><Relationship Id="rId4" Type="http://schemas.openxmlformats.org/officeDocument/2006/relationships/hyperlink" Target="https://www.youtube.com/watch?v=4xls7K_xFB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3d6d44739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Tweet Up</a:t>
            </a:r>
            <a:endParaRPr b="1"/>
          </a:p>
        </p:txBody>
      </p:sp>
      <p:sp>
        <p:nvSpPr>
          <p:cNvPr id="128" name="Google Shape;128;g63d6d44739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To raise awareness, create a tweet that informs the public about the causes and effects of desertification and/or the Great Green Wall initiative. 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Your tweets should be short, to-the-point statements or phrases that demonstrate what you have learned. You can include hashtags.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b="1" dirty="0"/>
              <a:t>Why is Africa Building a Great Green Wall?</a:t>
            </a:r>
            <a:endParaRPr b="1"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 Eastern Geography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4"/>
          <p:cNvPicPr preferRelativeResize="0"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212" y="193520"/>
            <a:ext cx="7981575" cy="3863649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6" name="Google Shape;86;p4"/>
          <p:cNvSpPr/>
          <p:nvPr/>
        </p:nvSpPr>
        <p:spPr>
          <a:xfrm>
            <a:off x="1161150" y="2333625"/>
            <a:ext cx="1105800" cy="14170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981450" y="4295775"/>
            <a:ext cx="7181100" cy="57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What do you think the various colors on the map represent?</a:t>
            </a:r>
          </a:p>
          <a:p>
            <a:pPr lvl="0" algn="ctr">
              <a:buSzPts val="2400"/>
            </a:pPr>
            <a:r>
              <a:rPr lang="en-US" sz="20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Answer this question in the “think” column of your chart.</a:t>
            </a:r>
            <a:endParaRPr sz="20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9168AD-05C4-4068-BF00-30599C05F747}"/>
              </a:ext>
            </a:extLst>
          </p:cNvPr>
          <p:cNvSpPr/>
          <p:nvPr/>
        </p:nvSpPr>
        <p:spPr>
          <a:xfrm>
            <a:off x="581212" y="4080331"/>
            <a:ext cx="79815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Cherlet, M., Hutchinson, C., Reynolds, J., Hill, J., Sommer, S., von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Maltitz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G. (Eds.), 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Atlas of Desertification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Publication Office of the European Union, Luxembourg, 2018.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273e02a3b_0_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Essential Questions</a:t>
            </a:r>
            <a:endParaRPr b="1" dirty="0"/>
          </a:p>
        </p:txBody>
      </p:sp>
      <p:sp>
        <p:nvSpPr>
          <p:cNvPr id="93" name="Google Shape;93;g6273e02a3b_0_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</a:t>
            </a:r>
            <a:r>
              <a:rPr lang="en-US"/>
              <a:t>do interactions </a:t>
            </a:r>
            <a:r>
              <a:rPr lang="en-US" dirty="0"/>
              <a:t>between humans and their environment impact both the people and the natural environment of the Sahel?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1000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are the causes and effects of desertification of the Sahel?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1000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 is Africa building a great green wall?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64c43a18d3_0_1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307956" y="377190"/>
            <a:ext cx="6528088" cy="438912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9" name="Google Shape;99;g64c43a18d3_0_13"/>
          <p:cNvSpPr txBox="1"/>
          <p:nvPr/>
        </p:nvSpPr>
        <p:spPr>
          <a:xfrm>
            <a:off x="3029850" y="1623350"/>
            <a:ext cx="3084300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  A  H  A  R  A     D  E  S  E  R  T</a:t>
            </a:r>
            <a:endParaRPr sz="18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5FDEB5-646D-4C32-9CCA-47C98611426C}"/>
              </a:ext>
            </a:extLst>
          </p:cNvPr>
          <p:cNvSpPr/>
          <p:nvPr/>
        </p:nvSpPr>
        <p:spPr>
          <a:xfrm>
            <a:off x="1307955" y="4766310"/>
            <a:ext cx="65280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of New Jersey Office of Homeland Security and Preparedness. (2019, February 21). Isis West Africa Posturing for Prolonged Insurgency. Retrieved from https://www.njhomelandsecurity.gov/analysis/isis-west-africa-posturing-for-prolonged-insurgency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8;g64c43a18d3_0_13">
            <a:extLst>
              <a:ext uri="{FF2B5EF4-FFF2-40B4-BE49-F238E27FC236}">
                <a16:creationId xmlns:a16="http://schemas.microsoft.com/office/drawing/2014/main" id="{B925DBC0-F556-4F0F-B72B-BDF7F00712AA}"/>
              </a:ext>
            </a:extLst>
          </p:cNvPr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464059" y="107145"/>
            <a:ext cx="4334917" cy="2914555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" name="Google Shape;104;g63291a7ae7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3313" y="107145"/>
            <a:ext cx="3496628" cy="4714555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DF0EF7-0505-494E-92EA-4C26E0D5733C}"/>
              </a:ext>
            </a:extLst>
          </p:cNvPr>
          <p:cNvSpPr/>
          <p:nvPr/>
        </p:nvSpPr>
        <p:spPr>
          <a:xfrm>
            <a:off x="5344954" y="4181475"/>
            <a:ext cx="1447800" cy="45199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31FECB-5444-432C-8F77-C70C759A888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5917" y="3298175"/>
            <a:ext cx="2814638" cy="1217944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D8E992-16F3-49FB-9881-EA867D5B9A6C}"/>
              </a:ext>
            </a:extLst>
          </p:cNvPr>
          <p:cNvSpPr/>
          <p:nvPr/>
        </p:nvSpPr>
        <p:spPr>
          <a:xfrm>
            <a:off x="3404027" y="4820911"/>
            <a:ext cx="57246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Reich, P. F.,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Numbem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T., Almaraz, R. A., &amp; Eswaran, H. (2019). Land resource stresses and desertification in Africa. Response to Land Degradation, 101–116.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10.1201/9780429187957-12. Retrieved from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https://www.nrcs.usda.gov/wps/portal/nrcs/detail/soils/use/?cid=nrcs142p2_054025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6C822A-0156-4481-8C3A-39F01D43B36B}"/>
              </a:ext>
            </a:extLst>
          </p:cNvPr>
          <p:cNvSpPr/>
          <p:nvPr/>
        </p:nvSpPr>
        <p:spPr>
          <a:xfrm>
            <a:off x="339768" y="3021700"/>
            <a:ext cx="3094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of New Jersey Office of Homeland Security and Preparedness. (2019, February 21). Isis West Africa Posturing for Prolonged Insurgency. Retrieved from https://www.njhomelandsecurity.gov/analysis/isis-west-africa-posturing-for-prolonged-insurgency</a:t>
            </a:r>
          </a:p>
        </p:txBody>
      </p:sp>
      <p:sp>
        <p:nvSpPr>
          <p:cNvPr id="10" name="Google Shape;92;g6273e02a3b_0_1">
            <a:extLst>
              <a:ext uri="{FF2B5EF4-FFF2-40B4-BE49-F238E27FC236}">
                <a16:creationId xmlns:a16="http://schemas.microsoft.com/office/drawing/2014/main" id="{4CEAD16E-E9E9-4716-A6E0-E3360E2D70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02350" y="4181474"/>
            <a:ext cx="1447800" cy="451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Vulnerability to Desertification</a:t>
            </a:r>
            <a:endParaRPr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4ce7e9083_0_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Desertification is...</a:t>
            </a:r>
            <a:endParaRPr b="1"/>
          </a:p>
        </p:txBody>
      </p:sp>
      <p:sp>
        <p:nvSpPr>
          <p:cNvPr id="110" name="Google Shape;110;g64ce7e9083_0_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 process by which productive land becomes more and more dry until it turns into desert.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 advanced form of land degradation.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4ce7e9083_0_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The Great Green Wall</a:t>
            </a:r>
            <a:endParaRPr b="1" dirty="0"/>
          </a:p>
        </p:txBody>
      </p:sp>
      <p:pic>
        <p:nvPicPr>
          <p:cNvPr id="116" name="Google Shape;116;g64ce7e9083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5315" y="1466311"/>
            <a:ext cx="5793369" cy="326167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E6EC7C-7179-471E-9422-09357E18B924}"/>
              </a:ext>
            </a:extLst>
          </p:cNvPr>
          <p:cNvSpPr/>
          <p:nvPr/>
        </p:nvSpPr>
        <p:spPr>
          <a:xfrm>
            <a:off x="1675314" y="4808826"/>
            <a:ext cx="57933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 Green Wall. (n.d.). Results. Retrieved from https://www.greatgreenwall.org/results.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4ce7e9083_0_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>
                <a:hlinkClick r:id="rId4"/>
              </a:rPr>
              <a:t>Why is Africa Building a Great Green Wall?</a:t>
            </a:r>
            <a:endParaRPr b="1" dirty="0"/>
          </a:p>
        </p:txBody>
      </p:sp>
      <p:pic>
        <p:nvPicPr>
          <p:cNvPr id="122" name="Google Shape;122;g64ce7e9083_0_12" descr="Eleven countries are planting a wall of trees from east to west across Africa, just under the southern edge of the Sahara desert.&#10;The goal is to fight the effects of climate change by reversing desertification.&#10;A film by Amelia Martyn-Hemphill for BBC World Hacks. &#10;&#10;Please subscribe HERE http://bit.ly/1rbfUog&#10;&#10;World In Pictures https://www.youtube.com/playlist?list=PLS3XGZxi7cBX37n4R0UGJN-TLiQOm7ZTP&#10;Big Hitters https://www.youtube.com/playlist?list=PLS3XGZxi7cBUME-LUrFkDwFmiEc3jwMXP&#10;Just Good News https://www.youtube.com/playlist?list=PLS3XGZxi7cBUsYo_P26cjihXLN-k3w246" title="Why is Africa building a Great Green Wall? BBC News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4393" y="1575425"/>
            <a:ext cx="3775213" cy="283141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ADEB0A-BA7D-4C69-9674-7EB5370F9503}"/>
              </a:ext>
            </a:extLst>
          </p:cNvPr>
          <p:cNvSpPr/>
          <p:nvPr/>
        </p:nvSpPr>
        <p:spPr>
          <a:xfrm>
            <a:off x="2684393" y="4577805"/>
            <a:ext cx="41595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BBC News. (2017, September 26). Why is Africa Building a Great Green Wall? BBC News. Retrieved November 25, 2019, from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https://www.youtube.com/watch?v=4xls7K_xFBQ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1">
    <a:dk1>
      <a:srgbClr val="000000"/>
    </a:dk1>
    <a:lt1>
      <a:srgbClr val="FFFFFF"/>
    </a:lt1>
    <a:dk2>
      <a:srgbClr val="534949"/>
    </a:dk2>
    <a:lt2>
      <a:srgbClr val="F2E6B7"/>
    </a:lt2>
    <a:accent1>
      <a:srgbClr val="DCBA25"/>
    </a:accent1>
    <a:accent2>
      <a:srgbClr val="679BCD"/>
    </a:accent2>
    <a:accent3>
      <a:srgbClr val="999967"/>
    </a:accent3>
    <a:accent4>
      <a:srgbClr val="991B1E"/>
    </a:accent4>
    <a:accent5>
      <a:srgbClr val="C1C1C1"/>
    </a:accent5>
    <a:accent6>
      <a:srgbClr val="7D1619"/>
    </a:accent6>
    <a:hlink>
      <a:srgbClr val="5D94C1"/>
    </a:hlink>
    <a:folHlink>
      <a:srgbClr val="7C7C55"/>
    </a:folHlink>
  </a:clrScheme>
</a:themeOverride>
</file>

<file path=ppt/theme/themeOverride2.xml><?xml version="1.0" encoding="utf-8"?>
<a:themeOverride xmlns:a="http://schemas.openxmlformats.org/drawingml/2006/main">
  <a:clrScheme name="Custom 11">
    <a:dk1>
      <a:srgbClr val="000000"/>
    </a:dk1>
    <a:lt1>
      <a:srgbClr val="FFFFFF"/>
    </a:lt1>
    <a:dk2>
      <a:srgbClr val="534949"/>
    </a:dk2>
    <a:lt2>
      <a:srgbClr val="F2E6B7"/>
    </a:lt2>
    <a:accent1>
      <a:srgbClr val="DCBA25"/>
    </a:accent1>
    <a:accent2>
      <a:srgbClr val="679BCD"/>
    </a:accent2>
    <a:accent3>
      <a:srgbClr val="999967"/>
    </a:accent3>
    <a:accent4>
      <a:srgbClr val="991B1E"/>
    </a:accent4>
    <a:accent5>
      <a:srgbClr val="C1C1C1"/>
    </a:accent5>
    <a:accent6>
      <a:srgbClr val="7D1619"/>
    </a:accent6>
    <a:hlink>
      <a:srgbClr val="5D94C1"/>
    </a:hlink>
    <a:folHlink>
      <a:srgbClr val="7C7C5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776</Words>
  <Application>Microsoft Macintosh PowerPoint</Application>
  <PresentationFormat>On-screen Show (16:9)</PresentationFormat>
  <Paragraphs>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Constantia</vt:lpstr>
      <vt:lpstr>Noto Sans Symbols</vt:lpstr>
      <vt:lpstr>Georgia</vt:lpstr>
      <vt:lpstr>Calibri</vt:lpstr>
      <vt:lpstr>Arial</vt:lpstr>
      <vt:lpstr>LEARN theme</vt:lpstr>
      <vt:lpstr>LEARN theme</vt:lpstr>
      <vt:lpstr>PowerPoint Presentation</vt:lpstr>
      <vt:lpstr>Why is Africa Building a Great Green Wall?</vt:lpstr>
      <vt:lpstr>PowerPoint Presentation</vt:lpstr>
      <vt:lpstr>Essential Questions</vt:lpstr>
      <vt:lpstr>PowerPoint Presentation</vt:lpstr>
      <vt:lpstr>Vulnerability to Desertification</vt:lpstr>
      <vt:lpstr>Desertification is...</vt:lpstr>
      <vt:lpstr>The Great Green Wall</vt:lpstr>
      <vt:lpstr>Why is Africa Building a Great Green Wall?</vt:lpstr>
      <vt:lpstr>Tweet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Walters, Darrin J.</cp:lastModifiedBy>
  <cp:revision>4</cp:revision>
  <dcterms:modified xsi:type="dcterms:W3CDTF">2019-12-05T14:47:56Z</dcterms:modified>
</cp:coreProperties>
</file>