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60" r:id="rId4"/>
    <p:sldId id="258" r:id="rId5"/>
    <p:sldId id="261"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1584" y="10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4FB83-D419-3048-9A82-13556F01F32F}" type="datetimeFigureOut">
              <a:rPr lang="en-US" smtClean="0"/>
              <a:t>9/29/2015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075EE0-DE47-C54E-9B8F-D42FEE55F0E4}" type="slidenum">
              <a:rPr lang="en-US" smtClean="0"/>
              <a:t>‹#›</a:t>
            </a:fld>
            <a:endParaRPr lang="en-US"/>
          </a:p>
        </p:txBody>
      </p:sp>
    </p:spTree>
    <p:extLst>
      <p:ext uri="{BB962C8B-B14F-4D97-AF65-F5344CB8AC3E}">
        <p14:creationId xmlns:p14="http://schemas.microsoft.com/office/powerpoint/2010/main" val="7055574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 the engage activity by telling</a:t>
            </a:r>
            <a:r>
              <a:rPr lang="en-US" baseline="0" dirty="0" smtClean="0"/>
              <a:t> the students the blanket acquired a negative charge due to the friction between the dog and the blanket. Ask students to hypothesize about the charge of the dog’s hair. They should respond it is positive. This is a good time to mention that charge is conserved. If the blanket gained electrons then the dog lost electrons such that the charge of the system remains the same. </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2</a:t>
            </a:fld>
            <a:endParaRPr lang="en-US"/>
          </a:p>
        </p:txBody>
      </p:sp>
    </p:spTree>
    <p:extLst>
      <p:ext uri="{BB962C8B-B14F-4D97-AF65-F5344CB8AC3E}">
        <p14:creationId xmlns:p14="http://schemas.microsoft.com/office/powerpoint/2010/main" val="1219624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cloud has a negative</a:t>
            </a:r>
            <a:r>
              <a:rPr lang="en-US" baseline="0" dirty="0" smtClean="0"/>
              <a:t> 20 charge the other has a + 20 charge, the lightning bolt represents the transfer of charge between the two clouds the result is two neutral clouds but the overall charge of the system has been conserved</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3</a:t>
            </a:fld>
            <a:endParaRPr lang="en-US"/>
          </a:p>
        </p:txBody>
      </p:sp>
    </p:spTree>
    <p:extLst>
      <p:ext uri="{BB962C8B-B14F-4D97-AF65-F5344CB8AC3E}">
        <p14:creationId xmlns:p14="http://schemas.microsoft.com/office/powerpoint/2010/main" val="367912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like charged objects suspended will repel and two opposite</a:t>
            </a:r>
            <a:r>
              <a:rPr lang="en-US" baseline="0" dirty="0" smtClean="0"/>
              <a:t> charges suspended will attract</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5</a:t>
            </a:fld>
            <a:endParaRPr lang="en-US"/>
          </a:p>
        </p:txBody>
      </p:sp>
    </p:spTree>
    <p:extLst>
      <p:ext uri="{BB962C8B-B14F-4D97-AF65-F5344CB8AC3E}">
        <p14:creationId xmlns:p14="http://schemas.microsoft.com/office/powerpoint/2010/main" val="2175666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will need to explain the equation in terms of direct and inverse relationships. For example if charge is tripled on each object then the force increases by 9. If the distance is quadrupled then the force decreases by 16. If the distance is</a:t>
            </a:r>
            <a:r>
              <a:rPr lang="en-US" baseline="0" dirty="0" smtClean="0"/>
              <a:t> reduced by one third then the force increases by a factor of 9.</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6</a:t>
            </a:fld>
            <a:endParaRPr lang="en-US"/>
          </a:p>
        </p:txBody>
      </p:sp>
    </p:spTree>
    <p:extLst>
      <p:ext uri="{BB962C8B-B14F-4D97-AF65-F5344CB8AC3E}">
        <p14:creationId xmlns:p14="http://schemas.microsoft.com/office/powerpoint/2010/main" val="38397111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9/29/2015</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9/29/2015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7C3F878-F5E8-489B-AC8A-64F2A7E22C28}" type="datetimeFigureOut">
              <a:rPr lang="en-US" smtClean="0"/>
              <a:pPr/>
              <a:t>9/29/2015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9/29/2015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9/29/2015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9/29/2015</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9/29/2015</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9/29/2015</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Electrostatics</a:t>
            </a:r>
            <a:endParaRPr lang="en-US" dirty="0"/>
          </a:p>
        </p:txBody>
      </p:sp>
      <p:sp>
        <p:nvSpPr>
          <p:cNvPr id="3" name="Subtitle 2"/>
          <p:cNvSpPr>
            <a:spLocks noGrp="1"/>
          </p:cNvSpPr>
          <p:nvPr>
            <p:ph type="subTitle" idx="1"/>
          </p:nvPr>
        </p:nvSpPr>
        <p:spPr/>
        <p:txBody>
          <a:bodyPr/>
          <a:lstStyle/>
          <a:p>
            <a:r>
              <a:rPr lang="en-US" dirty="0" smtClean="0"/>
              <a:t>The Basics</a:t>
            </a:r>
            <a:endParaRPr lang="en-US" dirty="0"/>
          </a:p>
        </p:txBody>
      </p:sp>
      <p:grpSp>
        <p:nvGrpSpPr>
          <p:cNvPr id="12" name="Group 11"/>
          <p:cNvGrpSpPr/>
          <p:nvPr/>
        </p:nvGrpSpPr>
        <p:grpSpPr>
          <a:xfrm>
            <a:off x="3267429" y="5101872"/>
            <a:ext cx="4577542" cy="317500"/>
            <a:chOff x="3267429" y="5101872"/>
            <a:chExt cx="4577542" cy="317500"/>
          </a:xfrm>
        </p:grpSpPr>
        <p:pic>
          <p:nvPicPr>
            <p:cNvPr id="2054" name="Picture 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10" name="Rectangle 8"/>
          <p:cNvSpPr>
            <a:spLocks noChangeArrowheads="1"/>
          </p:cNvSpPr>
          <p:nvPr/>
        </p:nvSpPr>
        <p:spPr bwMode="auto">
          <a:xfrm>
            <a:off x="2358571" y="51018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9"/>
          <p:cNvSpPr>
            <a:spLocks noChangeArrowheads="1"/>
          </p:cNvSpPr>
          <p:nvPr/>
        </p:nvSpPr>
        <p:spPr bwMode="auto">
          <a:xfrm>
            <a:off x="2358571" y="55590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rPr>
              <a:t> </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436763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2"/>
            <a:ext cx="6965245" cy="1465268"/>
          </a:xfrm>
        </p:spPr>
        <p:txBody>
          <a:bodyPr>
            <a:normAutofit fontScale="90000"/>
          </a:bodyPr>
          <a:lstStyle/>
          <a:p>
            <a:pPr algn="l"/>
            <a:r>
              <a:rPr lang="en-US" dirty="0" smtClean="0"/>
              <a:t>Charge</a:t>
            </a:r>
            <a:br>
              <a:rPr lang="en-US" dirty="0" smtClean="0"/>
            </a:br>
            <a:r>
              <a:rPr lang="en-US" sz="2700" dirty="0" smtClean="0"/>
              <a:t>symbol </a:t>
            </a:r>
            <a:r>
              <a:rPr lang="en-US" sz="2700" dirty="0" smtClean="0">
                <a:sym typeface="Wingdings"/>
              </a:rPr>
              <a:t> q</a:t>
            </a:r>
            <a:br>
              <a:rPr lang="en-US" sz="2700" dirty="0" smtClean="0">
                <a:sym typeface="Wingdings"/>
              </a:rPr>
            </a:br>
            <a:r>
              <a:rPr lang="en-US" sz="2700" dirty="0" smtClean="0">
                <a:sym typeface="Wingdings"/>
              </a:rPr>
              <a:t>Unit  C (coulomb)</a:t>
            </a:r>
            <a:endParaRPr lang="en-US" sz="2700" dirty="0"/>
          </a:p>
        </p:txBody>
      </p:sp>
      <p:sp>
        <p:nvSpPr>
          <p:cNvPr id="3" name="Content Placeholder 2"/>
          <p:cNvSpPr>
            <a:spLocks noGrp="1"/>
          </p:cNvSpPr>
          <p:nvPr>
            <p:ph idx="1"/>
          </p:nvPr>
        </p:nvSpPr>
        <p:spPr>
          <a:xfrm>
            <a:off x="1463040" y="2315793"/>
            <a:ext cx="6196405" cy="3603812"/>
          </a:xfrm>
        </p:spPr>
        <p:txBody>
          <a:bodyPr/>
          <a:lstStyle/>
          <a:p>
            <a:r>
              <a:rPr lang="en-US" dirty="0" smtClean="0"/>
              <a:t>Fundamental property of matter</a:t>
            </a:r>
          </a:p>
          <a:p>
            <a:pPr lvl="1"/>
            <a:r>
              <a:rPr lang="en-US" dirty="0" smtClean="0"/>
              <a:t>Single isolated charge,  e = 1.6 x 10</a:t>
            </a:r>
            <a:r>
              <a:rPr lang="en-US" baseline="30000" dirty="0" smtClean="0"/>
              <a:t>-19</a:t>
            </a:r>
            <a:r>
              <a:rPr lang="en-US" dirty="0" smtClean="0"/>
              <a:t> C</a:t>
            </a:r>
          </a:p>
          <a:p>
            <a:r>
              <a:rPr lang="en-US" dirty="0" smtClean="0"/>
              <a:t>Positive charged objects have a lack of electrons required for neutrality</a:t>
            </a:r>
          </a:p>
          <a:p>
            <a:r>
              <a:rPr lang="en-US" dirty="0" smtClean="0"/>
              <a:t>Negative charged objects have an excess of electrons required for neutrality </a:t>
            </a:r>
          </a:p>
          <a:p>
            <a:r>
              <a:rPr lang="en-US" dirty="0" smtClean="0"/>
              <a:t>Total charge, q =ne, where n is the number of single charges in the object</a:t>
            </a:r>
            <a:endParaRPr lang="en-US" dirty="0"/>
          </a:p>
        </p:txBody>
      </p:sp>
      <p:grpSp>
        <p:nvGrpSpPr>
          <p:cNvPr id="4" name="Group 3"/>
          <p:cNvGrpSpPr/>
          <p:nvPr/>
        </p:nvGrpSpPr>
        <p:grpSpPr>
          <a:xfrm>
            <a:off x="3272971" y="5760855"/>
            <a:ext cx="4577542" cy="317500"/>
            <a:chOff x="3267429" y="5101872"/>
            <a:chExt cx="4577542" cy="317500"/>
          </a:xfrm>
        </p:grpSpPr>
        <p:pic>
          <p:nvPicPr>
            <p:cNvPr id="5"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464283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739594"/>
          </a:xfrm>
        </p:spPr>
        <p:txBody>
          <a:bodyPr>
            <a:normAutofit fontScale="90000"/>
          </a:bodyPr>
          <a:lstStyle/>
          <a:p>
            <a:r>
              <a:rPr lang="en-US" dirty="0" smtClean="0"/>
              <a:t>Charge is Conserved</a:t>
            </a:r>
            <a:endParaRPr lang="en-US" dirty="0"/>
          </a:p>
        </p:txBody>
      </p:sp>
      <p:sp>
        <p:nvSpPr>
          <p:cNvPr id="4" name="Cloud 3"/>
          <p:cNvSpPr/>
          <p:nvPr/>
        </p:nvSpPr>
        <p:spPr>
          <a:xfrm>
            <a:off x="829581" y="1587450"/>
            <a:ext cx="2014232" cy="1569587"/>
          </a:xfrm>
          <a:prstGeom prst="cloud">
            <a:avLst/>
          </a:prstGeom>
          <a:solidFill>
            <a:schemeClr val="accent6">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 name="Lightning Bolt 4"/>
          <p:cNvSpPr/>
          <p:nvPr/>
        </p:nvSpPr>
        <p:spPr>
          <a:xfrm>
            <a:off x="2736774" y="1717703"/>
            <a:ext cx="3061860" cy="791921"/>
          </a:xfrm>
          <a:prstGeom prst="lightningBol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Cloud 5"/>
          <p:cNvSpPr/>
          <p:nvPr/>
        </p:nvSpPr>
        <p:spPr>
          <a:xfrm>
            <a:off x="5807344" y="1724831"/>
            <a:ext cx="2252924" cy="1569586"/>
          </a:xfrm>
          <a:prstGeom prst="cloud">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extBox 7"/>
          <p:cNvSpPr txBox="1"/>
          <p:nvPr/>
        </p:nvSpPr>
        <p:spPr>
          <a:xfrm>
            <a:off x="1141581" y="1920014"/>
            <a:ext cx="1209624" cy="707886"/>
          </a:xfrm>
          <a:prstGeom prst="rect">
            <a:avLst/>
          </a:prstGeom>
          <a:noFill/>
        </p:spPr>
        <p:txBody>
          <a:bodyPr wrap="square" rtlCol="0">
            <a:spAutoFit/>
          </a:bodyPr>
          <a:lstStyle/>
          <a:p>
            <a:pPr algn="ctr"/>
            <a:r>
              <a:rPr lang="en-US" sz="4000" dirty="0"/>
              <a:t>-</a:t>
            </a:r>
            <a:r>
              <a:rPr lang="en-US" sz="4000" dirty="0" smtClean="0"/>
              <a:t> 20</a:t>
            </a:r>
            <a:endParaRPr lang="en-US" sz="4000" dirty="0"/>
          </a:p>
        </p:txBody>
      </p:sp>
      <p:sp>
        <p:nvSpPr>
          <p:cNvPr id="9" name="TextBox 8"/>
          <p:cNvSpPr txBox="1"/>
          <p:nvPr/>
        </p:nvSpPr>
        <p:spPr>
          <a:xfrm>
            <a:off x="6116160" y="2155681"/>
            <a:ext cx="1345706" cy="707886"/>
          </a:xfrm>
          <a:prstGeom prst="rect">
            <a:avLst/>
          </a:prstGeom>
          <a:noFill/>
        </p:spPr>
        <p:txBody>
          <a:bodyPr wrap="square" rtlCol="0">
            <a:spAutoFit/>
          </a:bodyPr>
          <a:lstStyle/>
          <a:p>
            <a:r>
              <a:rPr lang="en-US" sz="4000" dirty="0" smtClean="0"/>
              <a:t>+ 20</a:t>
            </a:r>
            <a:endParaRPr lang="en-US" sz="4000" dirty="0"/>
          </a:p>
        </p:txBody>
      </p:sp>
      <p:sp>
        <p:nvSpPr>
          <p:cNvPr id="12" name="Cloud 11"/>
          <p:cNvSpPr/>
          <p:nvPr/>
        </p:nvSpPr>
        <p:spPr>
          <a:xfrm>
            <a:off x="829581" y="4169958"/>
            <a:ext cx="2014232" cy="1569587"/>
          </a:xfrm>
          <a:prstGeom prst="cloud">
            <a:avLst/>
          </a:prstGeom>
          <a:solidFill>
            <a:schemeClr val="accent6">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Cloud 12"/>
          <p:cNvSpPr/>
          <p:nvPr/>
        </p:nvSpPr>
        <p:spPr>
          <a:xfrm>
            <a:off x="5807344" y="4169958"/>
            <a:ext cx="2252924" cy="1569586"/>
          </a:xfrm>
          <a:prstGeom prst="cloud">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TextBox 13"/>
          <p:cNvSpPr txBox="1"/>
          <p:nvPr/>
        </p:nvSpPr>
        <p:spPr>
          <a:xfrm>
            <a:off x="1141580" y="4611055"/>
            <a:ext cx="1323029" cy="523220"/>
          </a:xfrm>
          <a:prstGeom prst="rect">
            <a:avLst/>
          </a:prstGeom>
          <a:noFill/>
        </p:spPr>
        <p:txBody>
          <a:bodyPr wrap="square" rtlCol="0">
            <a:spAutoFit/>
          </a:bodyPr>
          <a:lstStyle/>
          <a:p>
            <a:r>
              <a:rPr lang="en-US" sz="2800" dirty="0" smtClean="0"/>
              <a:t>Neutral</a:t>
            </a:r>
            <a:endParaRPr lang="en-US" sz="2800" dirty="0"/>
          </a:p>
        </p:txBody>
      </p:sp>
      <p:sp>
        <p:nvSpPr>
          <p:cNvPr id="15" name="TextBox 14"/>
          <p:cNvSpPr txBox="1"/>
          <p:nvPr/>
        </p:nvSpPr>
        <p:spPr>
          <a:xfrm>
            <a:off x="6298798" y="4666828"/>
            <a:ext cx="1323029" cy="523220"/>
          </a:xfrm>
          <a:prstGeom prst="rect">
            <a:avLst/>
          </a:prstGeom>
          <a:noFill/>
        </p:spPr>
        <p:txBody>
          <a:bodyPr wrap="square" rtlCol="0">
            <a:spAutoFit/>
          </a:bodyPr>
          <a:lstStyle/>
          <a:p>
            <a:r>
              <a:rPr lang="en-US" sz="2800" dirty="0" smtClean="0"/>
              <a:t>Neutral</a:t>
            </a:r>
            <a:endParaRPr lang="en-US" sz="2800" dirty="0"/>
          </a:p>
        </p:txBody>
      </p:sp>
      <p:sp>
        <p:nvSpPr>
          <p:cNvPr id="16" name="TextBox 15"/>
          <p:cNvSpPr txBox="1"/>
          <p:nvPr/>
        </p:nvSpPr>
        <p:spPr>
          <a:xfrm>
            <a:off x="1587631" y="3459365"/>
            <a:ext cx="5700351" cy="707886"/>
          </a:xfrm>
          <a:prstGeom prst="rect">
            <a:avLst/>
          </a:prstGeom>
          <a:noFill/>
        </p:spPr>
        <p:txBody>
          <a:bodyPr wrap="square" rtlCol="0">
            <a:spAutoFit/>
          </a:bodyPr>
          <a:lstStyle/>
          <a:p>
            <a:r>
              <a:rPr lang="en-US" sz="4000" dirty="0" smtClean="0"/>
              <a:t>Net charge is unchanged</a:t>
            </a:r>
            <a:endParaRPr lang="en-US" sz="4000" dirty="0"/>
          </a:p>
        </p:txBody>
      </p:sp>
      <p:grpSp>
        <p:nvGrpSpPr>
          <p:cNvPr id="17" name="Group 16"/>
          <p:cNvGrpSpPr/>
          <p:nvPr/>
        </p:nvGrpSpPr>
        <p:grpSpPr>
          <a:xfrm>
            <a:off x="3464036" y="5855542"/>
            <a:ext cx="4577542" cy="317500"/>
            <a:chOff x="3267429" y="5101872"/>
            <a:chExt cx="4577542" cy="317500"/>
          </a:xfrm>
        </p:grpSpPr>
        <p:pic>
          <p:nvPicPr>
            <p:cNvPr id="18"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786473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of Attraction</a:t>
            </a:r>
            <a:endParaRPr lang="en-US" dirty="0"/>
          </a:p>
        </p:txBody>
      </p:sp>
      <p:sp>
        <p:nvSpPr>
          <p:cNvPr id="3" name="Content Placeholder 2"/>
          <p:cNvSpPr>
            <a:spLocks noGrp="1"/>
          </p:cNvSpPr>
          <p:nvPr>
            <p:ph idx="1"/>
          </p:nvPr>
        </p:nvSpPr>
        <p:spPr>
          <a:xfrm>
            <a:off x="1463040" y="2119257"/>
            <a:ext cx="2318979" cy="3489601"/>
          </a:xfrm>
        </p:spPr>
        <p:txBody>
          <a:bodyPr/>
          <a:lstStyle/>
          <a:p>
            <a:r>
              <a:rPr lang="en-US" dirty="0" smtClean="0"/>
              <a:t>Opposite charges attract</a:t>
            </a:r>
          </a:p>
          <a:p>
            <a:pPr marL="0" indent="0">
              <a:buNone/>
            </a:pPr>
            <a:endParaRPr lang="en-US" dirty="0" smtClean="0"/>
          </a:p>
          <a:p>
            <a:r>
              <a:rPr lang="en-US" dirty="0" smtClean="0"/>
              <a:t>Like charges repel</a:t>
            </a:r>
            <a:endParaRPr lang="en-US" dirty="0"/>
          </a:p>
        </p:txBody>
      </p:sp>
      <p:pic>
        <p:nvPicPr>
          <p:cNvPr id="4" name="Picture 3" descr="chemattraction.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782019" y="2119257"/>
            <a:ext cx="4110776" cy="3902715"/>
          </a:xfrm>
          <a:prstGeom prst="rect">
            <a:avLst/>
          </a:prstGeom>
        </p:spPr>
      </p:pic>
      <p:grpSp>
        <p:nvGrpSpPr>
          <p:cNvPr id="5" name="Group 4"/>
          <p:cNvGrpSpPr/>
          <p:nvPr/>
        </p:nvGrpSpPr>
        <p:grpSpPr>
          <a:xfrm>
            <a:off x="3482726" y="5863222"/>
            <a:ext cx="4577542" cy="317500"/>
            <a:chOff x="3267429" y="5101872"/>
            <a:chExt cx="4577542" cy="317500"/>
          </a:xfrm>
        </p:grpSpPr>
        <p:pic>
          <p:nvPicPr>
            <p:cNvPr id="6"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369467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705362" y="1834557"/>
            <a:ext cx="822960" cy="82296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Oval 6"/>
          <p:cNvSpPr/>
          <p:nvPr/>
        </p:nvSpPr>
        <p:spPr>
          <a:xfrm>
            <a:off x="3837323" y="1834557"/>
            <a:ext cx="822960" cy="822960"/>
          </a:xfrm>
          <a:prstGeom prst="ellipse">
            <a:avLst/>
          </a:prstGeom>
          <a:solidFill>
            <a:schemeClr val="accent4">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9" name="Straight Connector 8"/>
          <p:cNvCxnSpPr/>
          <p:nvPr/>
        </p:nvCxnSpPr>
        <p:spPr>
          <a:xfrm flipV="1">
            <a:off x="2056360" y="1118748"/>
            <a:ext cx="2328526" cy="1511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214159" y="1133866"/>
            <a:ext cx="822960" cy="82296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2375922" y="1133866"/>
            <a:ext cx="838237" cy="82296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857762" y="1884771"/>
            <a:ext cx="670560" cy="707886"/>
          </a:xfrm>
          <a:prstGeom prst="rect">
            <a:avLst/>
          </a:prstGeom>
          <a:noFill/>
        </p:spPr>
        <p:txBody>
          <a:bodyPr wrap="square" rtlCol="0">
            <a:spAutoFit/>
          </a:bodyPr>
          <a:lstStyle/>
          <a:p>
            <a:r>
              <a:rPr lang="en-US" sz="4000" dirty="0" smtClean="0"/>
              <a:t>-</a:t>
            </a:r>
            <a:endParaRPr lang="en-US" sz="4000" dirty="0"/>
          </a:p>
        </p:txBody>
      </p:sp>
      <p:sp>
        <p:nvSpPr>
          <p:cNvPr id="15" name="TextBox 14"/>
          <p:cNvSpPr txBox="1"/>
          <p:nvPr/>
        </p:nvSpPr>
        <p:spPr>
          <a:xfrm>
            <a:off x="4037119" y="1884771"/>
            <a:ext cx="715921" cy="707886"/>
          </a:xfrm>
          <a:prstGeom prst="rect">
            <a:avLst/>
          </a:prstGeom>
          <a:noFill/>
        </p:spPr>
        <p:txBody>
          <a:bodyPr wrap="square" rtlCol="0">
            <a:spAutoFit/>
          </a:bodyPr>
          <a:lstStyle/>
          <a:p>
            <a:r>
              <a:rPr lang="en-US" sz="4000" dirty="0" smtClean="0"/>
              <a:t>-</a:t>
            </a:r>
            <a:endParaRPr lang="en-US" sz="4000" dirty="0"/>
          </a:p>
        </p:txBody>
      </p:sp>
      <p:sp>
        <p:nvSpPr>
          <p:cNvPr id="16" name="TextBox 15"/>
          <p:cNvSpPr txBox="1"/>
          <p:nvPr/>
        </p:nvSpPr>
        <p:spPr>
          <a:xfrm>
            <a:off x="5171142" y="1360639"/>
            <a:ext cx="2630932" cy="646331"/>
          </a:xfrm>
          <a:prstGeom prst="rect">
            <a:avLst/>
          </a:prstGeom>
          <a:noFill/>
        </p:spPr>
        <p:txBody>
          <a:bodyPr wrap="square" rtlCol="0">
            <a:spAutoFit/>
          </a:bodyPr>
          <a:lstStyle/>
          <a:p>
            <a:r>
              <a:rPr lang="en-US" dirty="0" smtClean="0"/>
              <a:t>Two like charges repelling</a:t>
            </a:r>
            <a:endParaRPr lang="en-US" dirty="0"/>
          </a:p>
        </p:txBody>
      </p:sp>
      <p:cxnSp>
        <p:nvCxnSpPr>
          <p:cNvPr id="17" name="Straight Connector 16"/>
          <p:cNvCxnSpPr/>
          <p:nvPr/>
        </p:nvCxnSpPr>
        <p:spPr>
          <a:xfrm flipV="1">
            <a:off x="2049896" y="3720298"/>
            <a:ext cx="2328526" cy="1511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2375922" y="3735416"/>
            <a:ext cx="838237" cy="82296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21" idx="0"/>
          </p:cNvCxnSpPr>
          <p:nvPr/>
        </p:nvCxnSpPr>
        <p:spPr>
          <a:xfrm>
            <a:off x="3214159" y="3735416"/>
            <a:ext cx="0" cy="822960"/>
          </a:xfrm>
          <a:prstGeom prst="line">
            <a:avLst/>
          </a:prstGeom>
          <a:ln/>
        </p:spPr>
        <p:style>
          <a:lnRef idx="2">
            <a:schemeClr val="accent1"/>
          </a:lnRef>
          <a:fillRef idx="0">
            <a:schemeClr val="accent1"/>
          </a:fillRef>
          <a:effectRef idx="1">
            <a:schemeClr val="accent1"/>
          </a:effectRef>
          <a:fontRef idx="minor">
            <a:schemeClr val="tx1"/>
          </a:fontRef>
        </p:style>
      </p:cxnSp>
      <p:sp>
        <p:nvSpPr>
          <p:cNvPr id="20" name="Oval 19"/>
          <p:cNvSpPr/>
          <p:nvPr/>
        </p:nvSpPr>
        <p:spPr>
          <a:xfrm>
            <a:off x="1752758" y="4558376"/>
            <a:ext cx="822960" cy="82296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Oval 20"/>
          <p:cNvSpPr/>
          <p:nvPr/>
        </p:nvSpPr>
        <p:spPr>
          <a:xfrm>
            <a:off x="2802679" y="4558376"/>
            <a:ext cx="822960" cy="822960"/>
          </a:xfrm>
          <a:prstGeom prst="ellipse">
            <a:avLst/>
          </a:prstGeom>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TextBox 22"/>
          <p:cNvSpPr txBox="1"/>
          <p:nvPr/>
        </p:nvSpPr>
        <p:spPr>
          <a:xfrm>
            <a:off x="1857762" y="4673450"/>
            <a:ext cx="670560" cy="707886"/>
          </a:xfrm>
          <a:prstGeom prst="rect">
            <a:avLst/>
          </a:prstGeom>
          <a:noFill/>
        </p:spPr>
        <p:txBody>
          <a:bodyPr wrap="square" rtlCol="0">
            <a:spAutoFit/>
          </a:bodyPr>
          <a:lstStyle/>
          <a:p>
            <a:r>
              <a:rPr lang="en-US" sz="4000" dirty="0" smtClean="0"/>
              <a:t>-</a:t>
            </a:r>
            <a:endParaRPr lang="en-US" sz="4000" dirty="0"/>
          </a:p>
        </p:txBody>
      </p:sp>
      <p:sp>
        <p:nvSpPr>
          <p:cNvPr id="24" name="TextBox 23"/>
          <p:cNvSpPr txBox="1"/>
          <p:nvPr/>
        </p:nvSpPr>
        <p:spPr>
          <a:xfrm>
            <a:off x="2878879" y="4673450"/>
            <a:ext cx="670560" cy="707886"/>
          </a:xfrm>
          <a:prstGeom prst="rect">
            <a:avLst/>
          </a:prstGeom>
          <a:noFill/>
        </p:spPr>
        <p:txBody>
          <a:bodyPr wrap="square" rtlCol="0">
            <a:spAutoFit/>
          </a:bodyPr>
          <a:lstStyle/>
          <a:p>
            <a:r>
              <a:rPr lang="en-US" sz="4000" dirty="0"/>
              <a:t>+</a:t>
            </a:r>
          </a:p>
        </p:txBody>
      </p:sp>
      <p:sp>
        <p:nvSpPr>
          <p:cNvPr id="25" name="Rectangle 24"/>
          <p:cNvSpPr/>
          <p:nvPr/>
        </p:nvSpPr>
        <p:spPr>
          <a:xfrm>
            <a:off x="5171142" y="4350284"/>
            <a:ext cx="2186773" cy="646331"/>
          </a:xfrm>
          <a:prstGeom prst="rect">
            <a:avLst/>
          </a:prstGeom>
        </p:spPr>
        <p:txBody>
          <a:bodyPr wrap="square">
            <a:spAutoFit/>
          </a:bodyPr>
          <a:lstStyle/>
          <a:p>
            <a:r>
              <a:rPr lang="en-US" dirty="0"/>
              <a:t>Two </a:t>
            </a:r>
            <a:r>
              <a:rPr lang="en-US" dirty="0" smtClean="0"/>
              <a:t>opposite </a:t>
            </a:r>
            <a:r>
              <a:rPr lang="en-US" dirty="0"/>
              <a:t>charges </a:t>
            </a:r>
            <a:r>
              <a:rPr lang="en-US" dirty="0" smtClean="0"/>
              <a:t>attracting</a:t>
            </a:r>
            <a:endParaRPr lang="en-US" dirty="0"/>
          </a:p>
        </p:txBody>
      </p:sp>
      <p:grpSp>
        <p:nvGrpSpPr>
          <p:cNvPr id="22" name="Group 21"/>
          <p:cNvGrpSpPr/>
          <p:nvPr/>
        </p:nvGrpSpPr>
        <p:grpSpPr>
          <a:xfrm>
            <a:off x="3625639" y="5761230"/>
            <a:ext cx="4577542" cy="317500"/>
            <a:chOff x="3267429" y="5101872"/>
            <a:chExt cx="4577542" cy="317500"/>
          </a:xfrm>
        </p:grpSpPr>
        <p:pic>
          <p:nvPicPr>
            <p:cNvPr id="26"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749417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3582873" y="5868288"/>
            <a:ext cx="4577542" cy="317500"/>
            <a:chOff x="3267429" y="5101872"/>
            <a:chExt cx="4577542" cy="317500"/>
          </a:xfrm>
        </p:grpSpPr>
        <p:pic>
          <p:nvPicPr>
            <p:cNvPr id="21"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22"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2" name="Title 1"/>
          <p:cNvSpPr>
            <a:spLocks noGrp="1"/>
          </p:cNvSpPr>
          <p:nvPr>
            <p:ph type="title"/>
          </p:nvPr>
        </p:nvSpPr>
        <p:spPr/>
        <p:txBody>
          <a:bodyPr/>
          <a:lstStyle/>
          <a:p>
            <a:r>
              <a:rPr lang="en-US" dirty="0" smtClean="0"/>
              <a:t>Coulomb’s Law</a:t>
            </a:r>
            <a:endParaRPr lang="en-US" dirty="0"/>
          </a:p>
        </p:txBody>
      </p:sp>
      <p:sp>
        <p:nvSpPr>
          <p:cNvPr id="3" name="Content Placeholder 2"/>
          <p:cNvSpPr>
            <a:spLocks noGrp="1"/>
          </p:cNvSpPr>
          <p:nvPr>
            <p:ph idx="1"/>
          </p:nvPr>
        </p:nvSpPr>
        <p:spPr>
          <a:xfrm>
            <a:off x="1463040" y="2119257"/>
            <a:ext cx="6196405" cy="1539351"/>
          </a:xfrm>
        </p:spPr>
        <p:txBody>
          <a:bodyPr>
            <a:normAutofit lnSpcReduction="10000"/>
          </a:bodyPr>
          <a:lstStyle/>
          <a:p>
            <a:pPr marL="0" indent="0">
              <a:buNone/>
            </a:pPr>
            <a:r>
              <a:rPr lang="en-US" dirty="0" smtClean="0"/>
              <a:t>Mutual force of attraction or repulsion proportional to the product of the charges and inversely proportional to the square of the distance between the charges.</a:t>
            </a:r>
          </a:p>
          <a:p>
            <a:pPr marL="0" indent="0">
              <a:buNone/>
            </a:pPr>
            <a:endParaRPr lang="en-US" dirty="0"/>
          </a:p>
        </p:txBody>
      </p:sp>
      <p:sp>
        <p:nvSpPr>
          <p:cNvPr id="4" name="TextBox 3"/>
          <p:cNvSpPr txBox="1"/>
          <p:nvPr/>
        </p:nvSpPr>
        <p:spPr>
          <a:xfrm>
            <a:off x="1463040" y="3779555"/>
            <a:ext cx="5144529" cy="830997"/>
          </a:xfrm>
          <a:prstGeom prst="rect">
            <a:avLst/>
          </a:prstGeom>
          <a:noFill/>
        </p:spPr>
        <p:txBody>
          <a:bodyPr wrap="square" rtlCol="0">
            <a:spAutoFit/>
          </a:bodyPr>
          <a:lstStyle/>
          <a:p>
            <a:r>
              <a:rPr lang="en-US" sz="2400" dirty="0" smtClean="0"/>
              <a:t>F</a:t>
            </a:r>
            <a:r>
              <a:rPr lang="en-US" sz="2400" baseline="-25000" dirty="0" smtClean="0"/>
              <a:t>e</a:t>
            </a:r>
            <a:r>
              <a:rPr lang="en-US" sz="2400" dirty="0" smtClean="0"/>
              <a:t> = (kq</a:t>
            </a:r>
            <a:r>
              <a:rPr lang="en-US" sz="2400" baseline="-25000" dirty="0" smtClean="0"/>
              <a:t>1</a:t>
            </a:r>
            <a:r>
              <a:rPr lang="en-US" sz="2400" dirty="0" smtClean="0"/>
              <a:t>q</a:t>
            </a:r>
            <a:r>
              <a:rPr lang="en-US" sz="2400" baseline="-25000" dirty="0" smtClean="0"/>
              <a:t>2</a:t>
            </a:r>
            <a:r>
              <a:rPr lang="en-US" sz="2400" dirty="0" smtClean="0"/>
              <a:t>)/ r</a:t>
            </a:r>
            <a:r>
              <a:rPr lang="en-US" sz="2400" baseline="30000" dirty="0" smtClean="0"/>
              <a:t>2 </a:t>
            </a:r>
            <a:r>
              <a:rPr lang="en-US" sz="2400" dirty="0" smtClean="0"/>
              <a:t> k= 9 x 10</a:t>
            </a:r>
            <a:r>
              <a:rPr lang="en-US" sz="2400" baseline="30000" dirty="0" smtClean="0"/>
              <a:t>9</a:t>
            </a:r>
            <a:r>
              <a:rPr lang="en-US" sz="2400" dirty="0" smtClean="0"/>
              <a:t>Nm</a:t>
            </a:r>
            <a:r>
              <a:rPr lang="en-US" sz="2400" baseline="30000" dirty="0" smtClean="0"/>
              <a:t>2</a:t>
            </a:r>
            <a:r>
              <a:rPr lang="en-US" sz="2400" dirty="0" smtClean="0"/>
              <a:t>/C</a:t>
            </a:r>
            <a:r>
              <a:rPr lang="en-US" sz="2400" baseline="30000" dirty="0" smtClean="0"/>
              <a:t>2</a:t>
            </a:r>
            <a:endParaRPr lang="en-US" sz="2400" baseline="30000" dirty="0"/>
          </a:p>
          <a:p>
            <a:endParaRPr lang="en-US" sz="2400" dirty="0"/>
          </a:p>
        </p:txBody>
      </p:sp>
      <p:sp>
        <p:nvSpPr>
          <p:cNvPr id="8" name="Oval 7"/>
          <p:cNvSpPr/>
          <p:nvPr/>
        </p:nvSpPr>
        <p:spPr>
          <a:xfrm>
            <a:off x="1992250" y="5336730"/>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112349" y="5336730"/>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7051004" y="4399863"/>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581411" y="4399863"/>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5204972" y="4610552"/>
            <a:ext cx="555861"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flipH="1">
            <a:off x="6447012" y="4610552"/>
            <a:ext cx="603992"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3735910" y="5520942"/>
            <a:ext cx="555861"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flipH="1">
            <a:off x="1388258" y="5520942"/>
            <a:ext cx="603992"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4581411" y="4517311"/>
            <a:ext cx="623561" cy="461665"/>
          </a:xfrm>
          <a:prstGeom prst="rect">
            <a:avLst/>
          </a:prstGeom>
          <a:noFill/>
        </p:spPr>
        <p:txBody>
          <a:bodyPr wrap="square" rtlCol="0">
            <a:spAutoFit/>
          </a:bodyPr>
          <a:lstStyle/>
          <a:p>
            <a:pPr algn="ctr"/>
            <a:r>
              <a:rPr lang="en-US" sz="2400" dirty="0"/>
              <a:t>+</a:t>
            </a:r>
          </a:p>
        </p:txBody>
      </p:sp>
      <p:sp>
        <p:nvSpPr>
          <p:cNvPr id="18" name="Rectangle 17"/>
          <p:cNvSpPr/>
          <p:nvPr/>
        </p:nvSpPr>
        <p:spPr>
          <a:xfrm>
            <a:off x="7219155" y="4455756"/>
            <a:ext cx="420995" cy="523220"/>
          </a:xfrm>
          <a:prstGeom prst="rect">
            <a:avLst/>
          </a:prstGeom>
        </p:spPr>
        <p:txBody>
          <a:bodyPr wrap="square">
            <a:spAutoFit/>
          </a:bodyPr>
          <a:lstStyle/>
          <a:p>
            <a:pPr algn="ctr"/>
            <a:r>
              <a:rPr lang="en-US" sz="2800" b="1" dirty="0" smtClean="0"/>
              <a:t>-</a:t>
            </a:r>
            <a:endParaRPr lang="en-US" sz="2800" b="1" dirty="0"/>
          </a:p>
        </p:txBody>
      </p:sp>
      <p:sp>
        <p:nvSpPr>
          <p:cNvPr id="19" name="Rectangle 18"/>
          <p:cNvSpPr/>
          <p:nvPr/>
        </p:nvSpPr>
        <p:spPr>
          <a:xfrm>
            <a:off x="2212708" y="5520034"/>
            <a:ext cx="320032" cy="369332"/>
          </a:xfrm>
          <a:prstGeom prst="rect">
            <a:avLst/>
          </a:prstGeom>
        </p:spPr>
        <p:txBody>
          <a:bodyPr wrap="none">
            <a:spAutoFit/>
          </a:bodyPr>
          <a:lstStyle/>
          <a:p>
            <a:pPr algn="ctr"/>
            <a:r>
              <a:rPr lang="en-US" dirty="0"/>
              <a:t>+</a:t>
            </a:r>
          </a:p>
        </p:txBody>
      </p:sp>
      <p:sp>
        <p:nvSpPr>
          <p:cNvPr id="20" name="Rectangle 19"/>
          <p:cNvSpPr/>
          <p:nvPr/>
        </p:nvSpPr>
        <p:spPr>
          <a:xfrm>
            <a:off x="3262841" y="5520034"/>
            <a:ext cx="320032" cy="369332"/>
          </a:xfrm>
          <a:prstGeom prst="rect">
            <a:avLst/>
          </a:prstGeom>
        </p:spPr>
        <p:txBody>
          <a:bodyPr wrap="none">
            <a:spAutoFit/>
          </a:bodyPr>
          <a:lstStyle/>
          <a:p>
            <a:pPr algn="ctr"/>
            <a:r>
              <a:rPr lang="en-US" dirty="0"/>
              <a:t>+</a:t>
            </a:r>
          </a:p>
        </p:txBody>
      </p:sp>
    </p:spTree>
    <p:extLst>
      <p:ext uri="{BB962C8B-B14F-4D97-AF65-F5344CB8AC3E}">
        <p14:creationId xmlns:p14="http://schemas.microsoft.com/office/powerpoint/2010/main" val="13043593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83</TotalTime>
  <Words>353</Words>
  <Application>Microsoft Office PowerPoint</Application>
  <PresentationFormat>On-screen Show (4:3)</PresentationFormat>
  <Paragraphs>46</Paragraphs>
  <Slides>6</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vt:i4>
      </vt:variant>
    </vt:vector>
  </HeadingPairs>
  <TitlesOfParts>
    <vt:vector size="16" baseType="lpstr">
      <vt:lpstr>MS Gothic</vt:lpstr>
      <vt:lpstr>Arial</vt:lpstr>
      <vt:lpstr>Brush Script MT</vt:lpstr>
      <vt:lpstr>Calibri</vt:lpstr>
      <vt:lpstr>Constantia</vt:lpstr>
      <vt:lpstr>Franklin Gothic Book</vt:lpstr>
      <vt:lpstr>Rage Italic</vt:lpstr>
      <vt:lpstr>Times New Roman</vt:lpstr>
      <vt:lpstr>Wingdings</vt:lpstr>
      <vt:lpstr>Pushpin</vt:lpstr>
      <vt:lpstr>Electrostatics</vt:lpstr>
      <vt:lpstr>Charge symbol  q Unit  C (coulomb)</vt:lpstr>
      <vt:lpstr>Charge is Conserved</vt:lpstr>
      <vt:lpstr>Laws of Attraction</vt:lpstr>
      <vt:lpstr>PowerPoint Presentation</vt:lpstr>
      <vt:lpstr>Coulomb’s Law</vt:lpstr>
    </vt:vector>
  </TitlesOfParts>
  <Company>K20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Electrostatics</dc:title>
  <dc:creator>Kristi Adams</dc:creator>
  <cp:lastModifiedBy>Mattox, Danny E.</cp:lastModifiedBy>
  <cp:revision>8</cp:revision>
  <dcterms:created xsi:type="dcterms:W3CDTF">2013-02-12T17:18:54Z</dcterms:created>
  <dcterms:modified xsi:type="dcterms:W3CDTF">2015-09-29T16:47:27Z</dcterms:modified>
</cp:coreProperties>
</file>