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27"/>
  </p:notesMasterIdLst>
  <p:sldIdLst>
    <p:sldId id="256" r:id="rId3"/>
    <p:sldId id="28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75" r:id="rId23"/>
    <p:sldId id="276" r:id="rId24"/>
    <p:sldId id="277" r:id="rId25"/>
    <p:sldId id="282"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na Pond" initials="" lastIdx="2" clrIdx="0"/>
  <p:cmAuthor id="1" name="Amber Stoke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9T19:08:54.185" idx="1">
    <p:pos x="6000" y="0"/>
    <p:text>Does this help?</p:text>
  </p:cm>
  <p:cm authorId="0" dt="2019-08-09T19:17:52.309" idx="1">
    <p:pos x="6000" y="0"/>
    <p:text>It might be helpful on the rule conjecture and demonstration boxes to have an example of it filled out in the powerpoint (not for the problem they ware working on, but just so they can see what a response should look like). Especially with the directions saying they can use color/highlighter to show connections. I don't have as much context, but I am having a hard time picturing what the expectation would be here. I was able to fill out the worksheet on my own otherwise, so yay for me remembering how to do math for the first time in 15 years!</p:text>
  </p:cm>
  <p:cm authorId="0" dt="2019-08-09T19:17:52.309" idx="2">
    <p:pos x="6000" y="0"/>
    <p:text>I definitely helps me for the Rule Conjecture. I still don't make the connection for demonstration but I also haven't been taught this material. So I'm trying to logic my way into understanding.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it.ly/epidemicbreakou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f64b325c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f64b325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e1ff2eed4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e1ff2eed4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e1ff2eef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e1ff2eef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e1ff2eef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e1ff2eef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e1ff2eef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5e1ff2eefe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e1ff2eef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e1ff2eef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e1ff2eef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e1ff2eef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e1ff2eef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e1ff2eef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e1ff2eef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e1ff2eef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e1ff2eefe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e1ff2eef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48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e1ff2eed4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Brittany and Amber</a:t>
            </a:r>
            <a:endParaRPr/>
          </a:p>
        </p:txBody>
      </p:sp>
      <p:sp>
        <p:nvSpPr>
          <p:cNvPr id="247" name="Google Shape;247;g5e1ff2eed4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e1ff2eed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e1ff2eed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rgbClr val="5D94C1"/>
                </a:solidFill>
                <a:latin typeface="Arial"/>
                <a:ea typeface="Arial"/>
                <a:cs typeface="Arial"/>
                <a:sym typeface="Arial"/>
                <a:hlinkClick r:id="rId3"/>
              </a:rPr>
              <a:t>http://bit.ly/epidemicbreakout</a:t>
            </a:r>
            <a:endParaRPr lang="en-US" sz="1100"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e1ff2eed4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5e1ff2eed4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30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e1ff2eed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5e1ff2eed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e1ff2eed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e1ff2eed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e1ff2ee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e1ff2ee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1ff2eef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1ff2eef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e1ff2ee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5e1ff2eed4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e1ff2eed4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e1ff2eed4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e1ff2eed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5e1ff2eed4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1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8" name="Google Shape;48;p1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1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pic>
        <p:nvPicPr>
          <p:cNvPr id="68" name="Google Shape;68;p1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9"/>
        <p:cNvGrpSpPr/>
        <p:nvPr/>
      </p:nvGrpSpPr>
      <p:grpSpPr>
        <a:xfrm>
          <a:off x="0" y="0"/>
          <a:ext cx="0" cy="0"/>
          <a:chOff x="0" y="0"/>
          <a:chExt cx="0" cy="0"/>
        </a:xfrm>
      </p:grpSpPr>
      <p:pic>
        <p:nvPicPr>
          <p:cNvPr id="70" name="Google Shape;70;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2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4" name="Google Shape;74;p2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5" name="Google Shape;75;p2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6" name="Google Shape;76;p2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7" name="Google Shape;7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8"/>
        <p:cNvGrpSpPr/>
        <p:nvPr/>
      </p:nvGrpSpPr>
      <p:grpSpPr>
        <a:xfrm>
          <a:off x="0" y="0"/>
          <a:ext cx="0" cy="0"/>
          <a:chOff x="0" y="0"/>
          <a:chExt cx="0" cy="0"/>
        </a:xfrm>
      </p:grpSpPr>
      <p:sp>
        <p:nvSpPr>
          <p:cNvPr id="79" name="Google Shape;79;p21"/>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21"/>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81" name="Google Shape;81;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5" name="Google Shape;8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9" name="Google Shape;89;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3" name="Google Shape;93;p24"/>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4" name="Google Shape;94;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97" name="Google Shape;97;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98"/>
        <p:cNvGrpSpPr/>
        <p:nvPr/>
      </p:nvGrpSpPr>
      <p:grpSpPr>
        <a:xfrm>
          <a:off x="0" y="0"/>
          <a:ext cx="0" cy="0"/>
          <a:chOff x="0" y="0"/>
          <a:chExt cx="0" cy="0"/>
        </a:xfrm>
      </p:grpSpPr>
      <p:pic>
        <p:nvPicPr>
          <p:cNvPr id="99" name="Google Shape;99;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0"/>
        <p:cNvGrpSpPr/>
        <p:nvPr/>
      </p:nvGrpSpPr>
      <p:grpSpPr>
        <a:xfrm>
          <a:off x="0" y="0"/>
          <a:ext cx="0" cy="0"/>
          <a:chOff x="0" y="0"/>
          <a:chExt cx="0" cy="0"/>
        </a:xfrm>
      </p:grpSpPr>
      <p:sp>
        <p:nvSpPr>
          <p:cNvPr id="101" name="Google Shape;101;p27"/>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7"/>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07" name="Google Shape;107;p28"/>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08" name="Google Shape;108;p28"/>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09" name="Google Shape;109;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10"/>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11"/>
        <p:cNvGrpSpPr/>
        <p:nvPr/>
      </p:nvGrpSpPr>
      <p:grpSpPr>
        <a:xfrm>
          <a:off x="0" y="0"/>
          <a:ext cx="0" cy="0"/>
          <a:chOff x="0" y="0"/>
          <a:chExt cx="0" cy="0"/>
        </a:xfrm>
      </p:grpSpPr>
      <p:sp>
        <p:nvSpPr>
          <p:cNvPr id="112" name="Google Shape;11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14" name="Google Shape;114;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18" name="Google Shape;118;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9"/>
        <p:cNvGrpSpPr/>
        <p:nvPr/>
      </p:nvGrpSpPr>
      <p:grpSpPr>
        <a:xfrm>
          <a:off x="0" y="0"/>
          <a:ext cx="0" cy="0"/>
          <a:chOff x="0" y="0"/>
          <a:chExt cx="0" cy="0"/>
        </a:xfrm>
      </p:grpSpPr>
      <p:sp>
        <p:nvSpPr>
          <p:cNvPr id="120" name="Google Shape;120;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22" name="Google Shape;122;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25" name="Google Shape;25;p6"/>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5" name="Google Shape;35;p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6" name="Google Shape;36;p8"/>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7" name="Google Shape;37;p8"/>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8" name="Google Shape;38;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1" name="Google Shape;41;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pic>
        <p:nvPicPr>
          <p:cNvPr id="43" name="Google Shape;43;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bit.ly/epidemicbreakout"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3"/>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Epidemic Outbreak: Can You Save the World in Time?</a:t>
            </a:r>
            <a:endParaRPr dirty="0"/>
          </a:p>
        </p:txBody>
      </p:sp>
      <p:sp>
        <p:nvSpPr>
          <p:cNvPr id="128" name="Google Shape;128;p33"/>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dirty="0"/>
              <a:t>8</a:t>
            </a:r>
            <a:r>
              <a:rPr lang="en" baseline="30000" dirty="0"/>
              <a:t>th</a:t>
            </a:r>
            <a:r>
              <a:rPr lang="en" dirty="0"/>
              <a:t> Grade Mathematics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42"/>
          <p:cNvPicPr preferRelativeResize="0"/>
          <p:nvPr/>
        </p:nvPicPr>
        <p:blipFill>
          <a:blip r:embed="rId3">
            <a:alphaModFix/>
          </a:blip>
          <a:stretch>
            <a:fillRect/>
          </a:stretch>
        </p:blipFill>
        <p:spPr>
          <a:xfrm>
            <a:off x="1580525" y="192775"/>
            <a:ext cx="494817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Patterns in Exponents</a:t>
            </a:r>
            <a:endParaRPr/>
          </a:p>
        </p:txBody>
      </p:sp>
      <p:sp>
        <p:nvSpPr>
          <p:cNvPr id="193" name="Google Shape;193;p43"/>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4"/>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sz="3200" dirty="0"/>
              <a:t>In pairs, complete the Rules of Exponents handout.</a:t>
            </a:r>
            <a:endParaRPr sz="3200" dirty="0"/>
          </a:p>
        </p:txBody>
      </p:sp>
      <p:sp>
        <p:nvSpPr>
          <p:cNvPr id="204" name="Google Shape;204;p4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6"/>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15" name="Google Shape;215;p4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16" name="Google Shape;216;p47"/>
          <p:cNvPicPr preferRelativeResize="0"/>
          <p:nvPr/>
        </p:nvPicPr>
        <p:blipFill>
          <a:blip r:embed="rId3">
            <a:alphaModFix/>
          </a:blip>
          <a:stretch>
            <a:fillRect/>
          </a:stretch>
        </p:blipFill>
        <p:spPr>
          <a:xfrm>
            <a:off x="171450" y="1557338"/>
            <a:ext cx="8801100" cy="2028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22" name="Google Shape;222;p4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23" name="Google Shape;223;p48"/>
          <p:cNvPicPr preferRelativeResize="0"/>
          <p:nvPr/>
        </p:nvPicPr>
        <p:blipFill>
          <a:blip r:embed="rId3">
            <a:alphaModFix/>
          </a:blip>
          <a:stretch>
            <a:fillRect/>
          </a:stretch>
        </p:blipFill>
        <p:spPr>
          <a:xfrm>
            <a:off x="181075" y="1451588"/>
            <a:ext cx="8705850" cy="2619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29" name="Google Shape;229;p4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30" name="Google Shape;230;p49"/>
          <p:cNvPicPr preferRelativeResize="0"/>
          <p:nvPr/>
        </p:nvPicPr>
        <p:blipFill>
          <a:blip r:embed="rId3">
            <a:alphaModFix/>
          </a:blip>
          <a:stretch>
            <a:fillRect/>
          </a:stretch>
        </p:blipFill>
        <p:spPr>
          <a:xfrm>
            <a:off x="114600" y="1385475"/>
            <a:ext cx="8686800" cy="2628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36" name="Google Shape;236;p5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37" name="Google Shape;237;p50"/>
          <p:cNvPicPr preferRelativeResize="0"/>
          <p:nvPr/>
        </p:nvPicPr>
        <p:blipFill>
          <a:blip r:embed="rId3">
            <a:alphaModFix/>
          </a:blip>
          <a:stretch>
            <a:fillRect/>
          </a:stretch>
        </p:blipFill>
        <p:spPr>
          <a:xfrm>
            <a:off x="195363" y="1385475"/>
            <a:ext cx="8677275" cy="2628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43" name="Google Shape;243;p5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44" name="Google Shape;244;p51"/>
          <p:cNvPicPr preferRelativeResize="0"/>
          <p:nvPr/>
        </p:nvPicPr>
        <p:blipFill>
          <a:blip r:embed="rId3">
            <a:alphaModFix/>
          </a:blip>
          <a:stretch>
            <a:fillRect/>
          </a:stretch>
        </p:blipFill>
        <p:spPr>
          <a:xfrm>
            <a:off x="182675" y="1451600"/>
            <a:ext cx="8715375" cy="2682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3"/>
          <p:cNvSpPr txBox="1">
            <a:spLocks noGrp="1"/>
          </p:cNvSpPr>
          <p:nvPr>
            <p:ph type="ctrTitle"/>
          </p:nvPr>
        </p:nvSpPr>
        <p:spPr>
          <a:xfrm>
            <a:off x="445935" y="384644"/>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Essential Question</a:t>
            </a:r>
            <a:endParaRPr dirty="0"/>
          </a:p>
        </p:txBody>
      </p:sp>
      <p:sp>
        <p:nvSpPr>
          <p:cNvPr id="128" name="Google Shape;128;p33"/>
          <p:cNvSpPr txBox="1">
            <a:spLocks noGrp="1"/>
          </p:cNvSpPr>
          <p:nvPr>
            <p:ph type="subTitle" idx="1"/>
          </p:nvPr>
        </p:nvSpPr>
        <p:spPr>
          <a:xfrm>
            <a:off x="501595" y="2214668"/>
            <a:ext cx="7449709" cy="1314300"/>
          </a:xfrm>
          <a:prstGeom prst="rect">
            <a:avLst/>
          </a:prstGeom>
        </p:spPr>
        <p:txBody>
          <a:bodyPr spcFirstLastPara="1" wrap="square" lIns="0" tIns="45700" rIns="18275" bIns="45700" anchor="t" anchorCtr="0">
            <a:noAutofit/>
          </a:bodyPr>
          <a:lstStyle/>
          <a:p>
            <a:r>
              <a:rPr lang="en-US" i="1" dirty="0"/>
              <a:t>How can properties of integer exponents create expressions?</a:t>
            </a:r>
            <a:endParaRPr lang="en-US" dirty="0"/>
          </a:p>
        </p:txBody>
      </p:sp>
    </p:spTree>
    <p:extLst>
      <p:ext uri="{BB962C8B-B14F-4D97-AF65-F5344CB8AC3E}">
        <p14:creationId xmlns:p14="http://schemas.microsoft.com/office/powerpoint/2010/main" val="133469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E04D-0FFE-1241-8C53-7D7AC1E15655}"/>
              </a:ext>
            </a:extLst>
          </p:cNvPr>
          <p:cNvSpPr>
            <a:spLocks noGrp="1"/>
          </p:cNvSpPr>
          <p:nvPr>
            <p:ph type="title"/>
          </p:nvPr>
        </p:nvSpPr>
        <p:spPr/>
        <p:txBody>
          <a:bodyPr/>
          <a:lstStyle/>
          <a:p>
            <a:r>
              <a:rPr lang="en-US" dirty="0"/>
              <a:t>Inverted Pyramid</a:t>
            </a:r>
          </a:p>
        </p:txBody>
      </p:sp>
      <p:sp>
        <p:nvSpPr>
          <p:cNvPr id="3" name="Text Placeholder 2">
            <a:extLst>
              <a:ext uri="{FF2B5EF4-FFF2-40B4-BE49-F238E27FC236}">
                <a16:creationId xmlns:a16="http://schemas.microsoft.com/office/drawing/2014/main" id="{82B6BA18-E585-A24B-A1BB-1429CD33D77A}"/>
              </a:ext>
            </a:extLst>
          </p:cNvPr>
          <p:cNvSpPr>
            <a:spLocks noGrp="1"/>
          </p:cNvSpPr>
          <p:nvPr>
            <p:ph type="body" idx="1"/>
          </p:nvPr>
        </p:nvSpPr>
        <p:spPr>
          <a:xfrm>
            <a:off x="457200" y="1200150"/>
            <a:ext cx="7828961" cy="3725700"/>
          </a:xfrm>
        </p:spPr>
        <p:txBody>
          <a:bodyPr/>
          <a:lstStyle/>
          <a:p>
            <a:r>
              <a:rPr lang="en-US" sz="1800" dirty="0"/>
              <a:t>Pair up with an elbow partner.</a:t>
            </a:r>
          </a:p>
          <a:p>
            <a:r>
              <a:rPr lang="en-US" sz="1800" dirty="0"/>
              <a:t>Discuss the Components of Exponents you have discovered</a:t>
            </a:r>
          </a:p>
          <a:p>
            <a:r>
              <a:rPr lang="en-US" sz="1800" dirty="0"/>
              <a:t>Once you have had enough time to discuss the concept, join another pair to form a group of four.</a:t>
            </a:r>
          </a:p>
          <a:p>
            <a:r>
              <a:rPr lang="en-US" sz="1800" dirty="0"/>
              <a:t>In groups of four, share what you discussed when you were paired. </a:t>
            </a:r>
          </a:p>
          <a:p>
            <a:r>
              <a:rPr lang="en-US" sz="1800" dirty="0"/>
              <a:t>After sharing in small groups (multiple times if needed or if time allows), groups come together for a whole-class discussion.</a:t>
            </a:r>
          </a:p>
          <a:p>
            <a:endParaRPr lang="en-US" dirty="0"/>
          </a:p>
        </p:txBody>
      </p:sp>
    </p:spTree>
    <p:extLst>
      <p:ext uri="{BB962C8B-B14F-4D97-AF65-F5344CB8AC3E}">
        <p14:creationId xmlns:p14="http://schemas.microsoft.com/office/powerpoint/2010/main" val="213701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52"/>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Digital Breakout</a:t>
            </a:r>
            <a:endParaRPr/>
          </a:p>
        </p:txBody>
      </p:sp>
      <p:sp>
        <p:nvSpPr>
          <p:cNvPr id="255" name="Google Shape;255;p53"/>
          <p:cNvSpPr txBox="1">
            <a:spLocks noGrp="1"/>
          </p:cNvSpPr>
          <p:nvPr>
            <p:ph type="body" idx="1"/>
          </p:nvPr>
        </p:nvSpPr>
        <p:spPr>
          <a:xfrm>
            <a:off x="457200" y="13503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000" dirty="0">
                <a:latin typeface="Arial"/>
                <a:ea typeface="Arial"/>
                <a:cs typeface="Arial"/>
                <a:sym typeface="Arial"/>
              </a:rPr>
              <a:t>Now is time for your medical team to try to save the day! </a:t>
            </a:r>
            <a:endParaRPr sz="3000" dirty="0">
              <a:latin typeface="Arial"/>
              <a:ea typeface="Arial"/>
              <a:cs typeface="Arial"/>
              <a:sym typeface="Arial"/>
            </a:endParaRPr>
          </a:p>
          <a:p>
            <a:pPr marL="0" lvl="0" indent="0" algn="l" rtl="0">
              <a:spcBef>
                <a:spcPts val="520"/>
              </a:spcBef>
              <a:spcAft>
                <a:spcPts val="0"/>
              </a:spcAft>
              <a:buNone/>
            </a:pPr>
            <a:r>
              <a:rPr lang="en" sz="3000" dirty="0">
                <a:latin typeface="Arial"/>
                <a:ea typeface="Arial"/>
                <a:cs typeface="Arial"/>
                <a:sym typeface="Arial"/>
              </a:rPr>
              <a:t>See if you can unlock the clues in time.</a:t>
            </a:r>
            <a:endParaRPr sz="3000" dirty="0">
              <a:latin typeface="Arial"/>
              <a:ea typeface="Arial"/>
              <a:cs typeface="Arial"/>
              <a:sym typeface="Arial"/>
            </a:endParaRPr>
          </a:p>
          <a:p>
            <a:pPr marL="0" lvl="0" indent="0" algn="l" rtl="0">
              <a:spcBef>
                <a:spcPts val="520"/>
              </a:spcBef>
              <a:spcAft>
                <a:spcPts val="0"/>
              </a:spcAft>
              <a:buNone/>
            </a:pPr>
            <a:r>
              <a:rPr lang="en" sz="3600" dirty="0">
                <a:latin typeface="Arial"/>
                <a:ea typeface="Arial"/>
                <a:cs typeface="Arial"/>
                <a:sym typeface="Arial"/>
              </a:rPr>
              <a:t> </a:t>
            </a:r>
            <a:r>
              <a:rPr lang="en" sz="3600" u="sng" dirty="0">
                <a:solidFill>
                  <a:srgbClr val="5D94C1"/>
                </a:solidFill>
                <a:latin typeface="Arial"/>
                <a:ea typeface="Arial"/>
                <a:cs typeface="Arial"/>
                <a:sym typeface="Arial"/>
                <a:hlinkClick r:id="rId3"/>
              </a:rPr>
              <a:t>http://bit.ly/epidemicbreakout</a:t>
            </a:r>
            <a:endParaRPr sz="3600" dirty="0"/>
          </a:p>
          <a:p>
            <a:pPr marL="0" lvl="0" indent="0" algn="l" rtl="0">
              <a:spcBef>
                <a:spcPts val="520"/>
              </a:spcBef>
              <a:spcAft>
                <a:spcPts val="0"/>
              </a:spcAft>
              <a:buNone/>
            </a:pPr>
            <a:r>
              <a:rPr lang="en" sz="2400" i="1" dirty="0"/>
              <a:t>Remember how to solve the clues because you will have to fill out an action report.</a:t>
            </a:r>
            <a:endParaRPr sz="2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54"/>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Exit Ticket</a:t>
            </a:r>
            <a:endParaRPr dirty="0"/>
          </a:p>
        </p:txBody>
      </p:sp>
      <p:sp>
        <p:nvSpPr>
          <p:cNvPr id="157" name="Google Shape;157;p3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US" dirty="0"/>
              <a:t>Crystal Clear/Muddiest Point</a:t>
            </a:r>
            <a:endParaRPr dirty="0"/>
          </a:p>
        </p:txBody>
      </p:sp>
      <p:sp>
        <p:nvSpPr>
          <p:cNvPr id="159" name="Google Shape;159;p31"/>
          <p:cNvSpPr txBox="1">
            <a:spLocks noGrp="1"/>
          </p:cNvSpPr>
          <p:nvPr>
            <p:ph type="body" idx="3"/>
          </p:nvPr>
        </p:nvSpPr>
        <p:spPr>
          <a:xfrm>
            <a:off x="457199" y="1885950"/>
            <a:ext cx="7324165" cy="288429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AutoNum type="arabicPeriod"/>
            </a:pPr>
            <a:r>
              <a:rPr lang="en-US" dirty="0"/>
              <a:t>Of everything we have learned today, what do you feel most confident about? What is “crystal clear” to you?</a:t>
            </a:r>
          </a:p>
          <a:p>
            <a:pPr lvl="0" algn="l" rtl="0">
              <a:spcBef>
                <a:spcPts val="0"/>
              </a:spcBef>
              <a:spcAft>
                <a:spcPts val="0"/>
              </a:spcAft>
              <a:buSzPts val="1800"/>
              <a:buAutoNum type="arabicPeriod"/>
            </a:pPr>
            <a:endParaRPr lang="en-US" dirty="0"/>
          </a:p>
          <a:p>
            <a:pPr lvl="0" algn="l" rtl="0">
              <a:spcBef>
                <a:spcPts val="0"/>
              </a:spcBef>
              <a:spcAft>
                <a:spcPts val="0"/>
              </a:spcAft>
              <a:buSzPts val="1800"/>
              <a:buAutoNum type="arabicPeriod"/>
            </a:pPr>
            <a:r>
              <a:rPr lang="en-US" dirty="0"/>
              <a:t>What do you feel least confident about? In other words, what is your “muddiest point” from today?</a:t>
            </a:r>
          </a:p>
          <a:p>
            <a:pPr lvl="0" algn="l" rtl="0">
              <a:spcBef>
                <a:spcPts val="0"/>
              </a:spcBef>
              <a:spcAft>
                <a:spcPts val="0"/>
              </a:spcAft>
              <a:buSzPts val="1800"/>
              <a:buAutoNum type="arabicPeriod"/>
            </a:pPr>
            <a:endParaRPr lang="en-US" dirty="0"/>
          </a:p>
          <a:p>
            <a:pPr marL="114300" lvl="0" indent="0" algn="l" rtl="0">
              <a:spcBef>
                <a:spcPts val="0"/>
              </a:spcBef>
              <a:spcAft>
                <a:spcPts val="0"/>
              </a:spcAft>
              <a:buSzPts val="1800"/>
              <a:buNone/>
            </a:pPr>
            <a:endParaRPr dirty="0"/>
          </a:p>
        </p:txBody>
      </p:sp>
      <p:pic>
        <p:nvPicPr>
          <p:cNvPr id="161" name="Google Shape;161;p31"/>
          <p:cNvPicPr preferRelativeResize="0"/>
          <p:nvPr/>
        </p:nvPicPr>
        <p:blipFill rotWithShape="1">
          <a:blip r:embed="rId3">
            <a:alphaModFix/>
          </a:blip>
          <a:srcRect/>
          <a:stretch/>
        </p:blipFill>
        <p:spPr>
          <a:xfrm>
            <a:off x="3266283" y="4350570"/>
            <a:ext cx="2611433" cy="1136816"/>
          </a:xfrm>
          <a:prstGeom prst="rect">
            <a:avLst/>
          </a:prstGeom>
          <a:noFill/>
          <a:ln>
            <a:noFill/>
          </a:ln>
        </p:spPr>
      </p:pic>
    </p:spTree>
    <p:extLst>
      <p:ext uri="{BB962C8B-B14F-4D97-AF65-F5344CB8AC3E}">
        <p14:creationId xmlns:p14="http://schemas.microsoft.com/office/powerpoint/2010/main" val="699631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34"/>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In your notebook, make a chart: </a:t>
            </a:r>
            <a:endParaRPr dirty="0"/>
          </a:p>
        </p:txBody>
      </p:sp>
      <p:sp>
        <p:nvSpPr>
          <p:cNvPr id="48" name="Google Shape;163;p38">
            <a:extLst>
              <a:ext uri="{FF2B5EF4-FFF2-40B4-BE49-F238E27FC236}">
                <a16:creationId xmlns:a16="http://schemas.microsoft.com/office/drawing/2014/main" id="{D87CC2AE-CCEC-8B42-8DA5-C51CFB45F070}"/>
              </a:ext>
            </a:extLst>
          </p:cNvPr>
          <p:cNvSpPr txBox="1">
            <a:spLocks noGrp="1"/>
          </p:cNvSpPr>
          <p:nvPr>
            <p:ph type="body" idx="1"/>
          </p:nvPr>
        </p:nvSpPr>
        <p:spPr>
          <a:xfrm>
            <a:off x="457200" y="1354860"/>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I notice…</a:t>
            </a:r>
            <a:endParaRPr dirty="0"/>
          </a:p>
        </p:txBody>
      </p:sp>
      <p:sp>
        <p:nvSpPr>
          <p:cNvPr id="49" name="Google Shape;164;p38">
            <a:extLst>
              <a:ext uri="{FF2B5EF4-FFF2-40B4-BE49-F238E27FC236}">
                <a16:creationId xmlns:a16="http://schemas.microsoft.com/office/drawing/2014/main" id="{3CAAA5E0-0990-4140-8C45-4EDB6E462E24}"/>
              </a:ext>
            </a:extLst>
          </p:cNvPr>
          <p:cNvSpPr txBox="1">
            <a:spLocks noGrp="1"/>
          </p:cNvSpPr>
          <p:nvPr>
            <p:ph type="body" idx="2"/>
          </p:nvPr>
        </p:nvSpPr>
        <p:spPr>
          <a:xfrm>
            <a:off x="4645027" y="1358244"/>
            <a:ext cx="1838067"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I wonder…</a:t>
            </a:r>
            <a:endParaRPr dirty="0"/>
          </a:p>
        </p:txBody>
      </p:sp>
      <p:sp>
        <p:nvSpPr>
          <p:cNvPr id="50" name="Google Shape;165;p38">
            <a:extLst>
              <a:ext uri="{FF2B5EF4-FFF2-40B4-BE49-F238E27FC236}">
                <a16:creationId xmlns:a16="http://schemas.microsoft.com/office/drawing/2014/main" id="{D727E40E-B673-A44C-B47A-083A48C25E64}"/>
              </a:ext>
            </a:extLst>
          </p:cNvPr>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sp>
        <p:nvSpPr>
          <p:cNvPr id="51" name="Google Shape;166;p38">
            <a:extLst>
              <a:ext uri="{FF2B5EF4-FFF2-40B4-BE49-F238E27FC236}">
                <a16:creationId xmlns:a16="http://schemas.microsoft.com/office/drawing/2014/main" id="{68A1A624-BCD4-D74C-884B-7DFC49AFD84D}"/>
              </a:ext>
            </a:extLst>
          </p:cNvPr>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cxnSp>
        <p:nvCxnSpPr>
          <p:cNvPr id="52" name="Straight Connector 51">
            <a:extLst>
              <a:ext uri="{FF2B5EF4-FFF2-40B4-BE49-F238E27FC236}">
                <a16:creationId xmlns:a16="http://schemas.microsoft.com/office/drawing/2014/main" id="{7655E9FD-0867-F94F-9585-A78BF7D5B991}"/>
              </a:ext>
            </a:extLst>
          </p:cNvPr>
          <p:cNvCxnSpPr>
            <a:cxnSpLocks/>
          </p:cNvCxnSpPr>
          <p:nvPr/>
        </p:nvCxnSpPr>
        <p:spPr>
          <a:xfrm>
            <a:off x="4572000" y="1394820"/>
            <a:ext cx="0" cy="33753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980FD0F-CF00-8648-B93C-152B3143C303}"/>
              </a:ext>
            </a:extLst>
          </p:cNvPr>
          <p:cNvCxnSpPr>
            <a:cxnSpLocks/>
          </p:cNvCxnSpPr>
          <p:nvPr/>
        </p:nvCxnSpPr>
        <p:spPr>
          <a:xfrm>
            <a:off x="457200" y="1821776"/>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hlinkClick r:id="rId3">
                  <a:extLst>
                    <a:ext uri="{A12FA001-AC4F-418D-AE19-62706E023703}">
                      <ahyp:hlinkClr xmlns:ahyp="http://schemas.microsoft.com/office/drawing/2018/hyperlinkcolor" val="tx"/>
                    </a:ext>
                  </a:extLst>
                </a:hlinkClick>
              </a:rPr>
              <a:t>Bacteria Growth</a:t>
            </a:r>
            <a:endParaRPr dirty="0"/>
          </a:p>
        </p:txBody>
      </p:sp>
      <p:sp>
        <p:nvSpPr>
          <p:cNvPr id="148" name="Google Shape;148;p3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indent="-457200"/>
            <a:r>
              <a:rPr lang="en" dirty="0"/>
              <a:t>Watch the video closely. It’s not very long. </a:t>
            </a:r>
            <a:endParaRPr dirty="0"/>
          </a:p>
          <a:p>
            <a:pPr indent="-457200"/>
            <a:r>
              <a:rPr lang="en" dirty="0"/>
              <a:t>A disease is spreading rapidly across the world. </a:t>
            </a:r>
            <a:endParaRPr dirty="0"/>
          </a:p>
          <a:p>
            <a:pPr indent="-457200"/>
            <a:r>
              <a:rPr lang="en" dirty="0"/>
              <a:t>We need to stop it!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Whole Class Discussion</a:t>
            </a:r>
            <a:endParaRPr/>
          </a:p>
        </p:txBody>
      </p:sp>
      <p:sp>
        <p:nvSpPr>
          <p:cNvPr id="163" name="Google Shape;163;p38"/>
          <p:cNvSpPr txBox="1">
            <a:spLocks noGrp="1"/>
          </p:cNvSpPr>
          <p:nvPr>
            <p:ph type="body" idx="1"/>
          </p:nvPr>
        </p:nvSpPr>
        <p:spPr>
          <a:xfrm>
            <a:off x="457200" y="1354860"/>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We notice…</a:t>
            </a:r>
            <a:endParaRPr dirty="0"/>
          </a:p>
        </p:txBody>
      </p:sp>
      <p:sp>
        <p:nvSpPr>
          <p:cNvPr id="164" name="Google Shape;164;p38"/>
          <p:cNvSpPr txBox="1">
            <a:spLocks noGrp="1"/>
          </p:cNvSpPr>
          <p:nvPr>
            <p:ph type="body" idx="2"/>
          </p:nvPr>
        </p:nvSpPr>
        <p:spPr>
          <a:xfrm>
            <a:off x="4645027" y="1358244"/>
            <a:ext cx="1838067"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We wonder…</a:t>
            </a:r>
            <a:endParaRPr dirty="0"/>
          </a:p>
        </p:txBody>
      </p:sp>
      <p:sp>
        <p:nvSpPr>
          <p:cNvPr id="165" name="Google Shape;165;p38"/>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sp>
        <p:nvSpPr>
          <p:cNvPr id="166" name="Google Shape;166;p38"/>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cxnSp>
        <p:nvCxnSpPr>
          <p:cNvPr id="7" name="Straight Connector 6">
            <a:extLst>
              <a:ext uri="{FF2B5EF4-FFF2-40B4-BE49-F238E27FC236}">
                <a16:creationId xmlns:a16="http://schemas.microsoft.com/office/drawing/2014/main" id="{CB160159-DA8F-CE4F-8A99-F44934DF2234}"/>
              </a:ext>
            </a:extLst>
          </p:cNvPr>
          <p:cNvCxnSpPr>
            <a:cxnSpLocks/>
          </p:cNvCxnSpPr>
          <p:nvPr/>
        </p:nvCxnSpPr>
        <p:spPr>
          <a:xfrm>
            <a:off x="4572000" y="1394820"/>
            <a:ext cx="0" cy="33753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82B14C-7EDF-DE45-B9E4-55850C041C87}"/>
              </a:ext>
            </a:extLst>
          </p:cNvPr>
          <p:cNvCxnSpPr>
            <a:cxnSpLocks/>
          </p:cNvCxnSpPr>
          <p:nvPr/>
        </p:nvCxnSpPr>
        <p:spPr>
          <a:xfrm>
            <a:off x="457200" y="1821776"/>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9"/>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a:off x="285075" y="528075"/>
            <a:ext cx="84018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sz="3000" dirty="0"/>
              <a:t>In pairs, complete the Components of Exponents handout.</a:t>
            </a:r>
            <a:endParaRPr sz="3000" dirty="0"/>
          </a:p>
        </p:txBody>
      </p:sp>
      <p:sp>
        <p:nvSpPr>
          <p:cNvPr id="177" name="Google Shape;177;p4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1"/>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302</Words>
  <Application>Microsoft Macintosh PowerPoint</Application>
  <PresentationFormat>On-screen Show (16:9)</PresentationFormat>
  <Paragraphs>40</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Noto Sans Symbols</vt:lpstr>
      <vt:lpstr>Constantia</vt:lpstr>
      <vt:lpstr>Georgia</vt:lpstr>
      <vt:lpstr>Calibri</vt:lpstr>
      <vt:lpstr>LEARN theme</vt:lpstr>
      <vt:lpstr>LEARN theme</vt:lpstr>
      <vt:lpstr>Epidemic Outbreak: Can You Save the World in Time?</vt:lpstr>
      <vt:lpstr>Essential Question</vt:lpstr>
      <vt:lpstr>PowerPoint Presentation</vt:lpstr>
      <vt:lpstr>In your notebook, make a chart: </vt:lpstr>
      <vt:lpstr>Bacteria Growth</vt:lpstr>
      <vt:lpstr>Whole Class Discussion</vt:lpstr>
      <vt:lpstr>PowerPoint Presentation</vt:lpstr>
      <vt:lpstr>In pairs, complete the Components of Exponents handout.</vt:lpstr>
      <vt:lpstr>PowerPoint Presentation</vt:lpstr>
      <vt:lpstr>PowerPoint Presentation</vt:lpstr>
      <vt:lpstr>Patterns in Exponents</vt:lpstr>
      <vt:lpstr>PowerPoint Presentation</vt:lpstr>
      <vt:lpstr>In pairs, complete the Rules of Exponents handout.</vt:lpstr>
      <vt:lpstr>PowerPoint Presentation</vt:lpstr>
      <vt:lpstr>Rules of Exponents</vt:lpstr>
      <vt:lpstr>Rules of Exponents</vt:lpstr>
      <vt:lpstr>Rules of Exponents</vt:lpstr>
      <vt:lpstr>Rules of Exponents</vt:lpstr>
      <vt:lpstr>Rules of Exponents</vt:lpstr>
      <vt:lpstr>Inverted Pyramid</vt:lpstr>
      <vt:lpstr>PowerPoint Presentation</vt:lpstr>
      <vt:lpstr>Digital Breakout</vt:lpstr>
      <vt:lpstr>PowerPoint Presentation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Epidemic Outbreak: Can You Save the World in Time?</dc:title>
  <cp:lastModifiedBy>Walters, Darrin J.</cp:lastModifiedBy>
  <cp:revision>11</cp:revision>
  <dcterms:modified xsi:type="dcterms:W3CDTF">2019-08-20T21:51:57Z</dcterms:modified>
</cp:coreProperties>
</file>