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2"/>
  </p:notesMasterIdLst>
  <p:sldIdLst>
    <p:sldId id="256" r:id="rId3"/>
    <p:sldId id="257" r:id="rId4"/>
    <p:sldId id="258" r:id="rId5"/>
    <p:sldId id="274" r:id="rId6"/>
    <p:sldId id="259" r:id="rId7"/>
    <p:sldId id="260" r:id="rId8"/>
    <p:sldId id="27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onstantia" panose="02030602050306030303" pitchFamily="18" charset="0"/>
      <p:regular r:id="rId27"/>
      <p:bold r:id="rId28"/>
      <p:italic r:id="rId29"/>
      <p:boldItalic r:id="rId30"/>
    </p:embeddedFont>
    <p:embeddedFont>
      <p:font typeface="Georgia" panose="02040502050405020303"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iv3jA43CY7JLlrVeMzHnqMhYO5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2135F-2CDE-45DE-89E4-2A13D5E52524}" v="82" dt="2020-02-18T21:52:39.549"/>
  </p1510:revLst>
</p1510:revInfo>
</file>

<file path=ppt/tableStyles.xml><?xml version="1.0" encoding="utf-8"?>
<a:tblStyleLst xmlns:a="http://schemas.openxmlformats.org/drawingml/2006/main" def="{42DE7280-8C11-448D-913F-026406521A2F}">
  <a:tblStyle styleId="{42DE7280-8C11-448D-913F-026406521A2F}" styleName="Table_0">
    <a:wholeTbl>
      <a:tcTxStyle b="off" i="off">
        <a:font>
          <a:latin typeface="Constantia"/>
          <a:ea typeface="Constantia"/>
          <a:cs typeface="Constantia"/>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328" autoAdjust="0"/>
  </p:normalViewPr>
  <p:slideViewPr>
    <p:cSldViewPr snapToGrid="0">
      <p:cViewPr varScale="1">
        <p:scale>
          <a:sx n="193" d="100"/>
          <a:sy n="193" d="100"/>
        </p:scale>
        <p:origin x="376" y="1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1_kf3Mkam4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Students should share out their models with the class, formally or informally. </a:t>
            </a:r>
            <a:endParaRPr dirty="0"/>
          </a:p>
          <a:p>
            <a:pPr marL="171450" lvl="0" indent="-10160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When students identify similarities the comparisons should be about how the materials were used rather than what they are made of. Some examples might include</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Model “c” is always made of the same materials as “a” and “b”</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Shapes changed</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Each model looks different in specific ways</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Record their ideas somewhere all students can see to help them draw conclusions and connect the ideas. </a:t>
            </a:r>
            <a:endParaRPr dirty="0"/>
          </a:p>
          <a:p>
            <a:pPr marL="171450" lvl="0" indent="-10160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If students' models do not represent all the major concepts they need to discover, point them out to the class. For example,</a:t>
            </a:r>
            <a:endParaRPr dirty="0"/>
          </a:p>
          <a:p>
            <a:pPr marL="628650" lvl="1" indent="-171450" algn="l" rtl="0">
              <a:spcBef>
                <a:spcPts val="0"/>
              </a:spcBef>
              <a:spcAft>
                <a:spcPts val="0"/>
              </a:spcAft>
              <a:buClr>
                <a:schemeClr val="dk1"/>
              </a:buClr>
              <a:buSzPts val="1100"/>
              <a:buFont typeface="Arial"/>
              <a:buChar char="•"/>
            </a:pPr>
            <a:r>
              <a:rPr lang="en-US" sz="1100" b="0" i="1" dirty="0">
                <a:solidFill>
                  <a:schemeClr val="dk1"/>
                </a:solidFill>
                <a:latin typeface="Arial"/>
                <a:ea typeface="Arial"/>
                <a:cs typeface="Arial"/>
                <a:sym typeface="Arial"/>
              </a:rPr>
              <a:t>I notice that in most of your models that all three substances are shaped differently; </a:t>
            </a:r>
            <a:endParaRPr dirty="0"/>
          </a:p>
          <a:p>
            <a:pPr marL="628650" lvl="1" indent="-171450" algn="l" rtl="0">
              <a:spcBef>
                <a:spcPts val="0"/>
              </a:spcBef>
              <a:spcAft>
                <a:spcPts val="0"/>
              </a:spcAft>
              <a:buClr>
                <a:schemeClr val="dk1"/>
              </a:buClr>
              <a:buSzPts val="1100"/>
              <a:buFont typeface="Arial"/>
              <a:buChar char="•"/>
            </a:pPr>
            <a:r>
              <a:rPr lang="en-US" sz="1100" b="0" i="1" dirty="0">
                <a:solidFill>
                  <a:schemeClr val="dk1"/>
                </a:solidFill>
                <a:latin typeface="Arial"/>
                <a:ea typeface="Arial"/>
                <a:cs typeface="Arial"/>
                <a:sym typeface="Arial"/>
              </a:rPr>
              <a:t>When I look at your models I see that many of you built </a:t>
            </a:r>
            <a:r>
              <a:rPr lang="en-US" i="1" dirty="0"/>
              <a:t>LINE-X® </a:t>
            </a:r>
            <a:r>
              <a:rPr lang="en-US" sz="1100" b="0" i="1" dirty="0">
                <a:solidFill>
                  <a:schemeClr val="dk1"/>
                </a:solidFill>
                <a:latin typeface="Arial"/>
                <a:ea typeface="Arial"/>
                <a:cs typeface="Arial"/>
                <a:sym typeface="Arial"/>
              </a:rPr>
              <a:t>out of the same parts you used for Substance A and B</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If this is necessary, be sure to ask students to explain why they built their models as they did.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dirty="0"/>
              <a:t>Summarize all the ideas students have developed so far. Record the information where it’s visible so students can take notes over the material as you summarize. </a:t>
            </a:r>
            <a:endParaRPr dirty="0"/>
          </a:p>
          <a:p>
            <a:pPr marL="628650" lvl="1" indent="-171450" algn="l" rtl="0">
              <a:spcBef>
                <a:spcPts val="0"/>
              </a:spcBef>
              <a:spcAft>
                <a:spcPts val="0"/>
              </a:spcAft>
              <a:buClr>
                <a:schemeClr val="dk1"/>
              </a:buClr>
              <a:buSzPts val="1100"/>
              <a:buFont typeface="Arial"/>
              <a:buChar char="•"/>
            </a:pPr>
            <a:r>
              <a:rPr lang="en-US" sz="1100" dirty="0"/>
              <a:t>Go over the vocabulary as you discuss the information. The following slide has all the relevant vocabulary in a table for students.</a:t>
            </a:r>
            <a:endParaRPr dirty="0"/>
          </a:p>
          <a:p>
            <a:pPr marL="1085850" lvl="2" indent="-171450" algn="l" rtl="0">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atoms </a:t>
            </a:r>
            <a:r>
              <a:rPr lang="en-US" sz="1100" b="0" i="0" dirty="0">
                <a:solidFill>
                  <a:schemeClr val="dk1"/>
                </a:solidFill>
                <a:latin typeface="Arial"/>
                <a:ea typeface="Arial"/>
                <a:cs typeface="Arial"/>
                <a:sym typeface="Arial"/>
              </a:rPr>
              <a:t>- the particles that make up matter</a:t>
            </a:r>
            <a:endParaRPr dirty="0"/>
          </a:p>
          <a:p>
            <a:pPr marL="1085850" lvl="2" indent="-171450" algn="l" rtl="0">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element </a:t>
            </a:r>
            <a:r>
              <a:rPr lang="en-US" sz="1100" b="0" i="0" dirty="0">
                <a:solidFill>
                  <a:schemeClr val="dk1"/>
                </a:solidFill>
                <a:latin typeface="Arial"/>
                <a:ea typeface="Arial"/>
                <a:cs typeface="Arial"/>
                <a:sym typeface="Arial"/>
              </a:rPr>
              <a:t>- different types of atoms; the elements and how they react with each other determine the properties of substances </a:t>
            </a:r>
            <a:endParaRPr dirty="0"/>
          </a:p>
          <a:p>
            <a:pPr marL="1085850" lvl="2" indent="-171450" algn="l" rtl="0">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molecules </a:t>
            </a:r>
            <a:r>
              <a:rPr lang="en-US" sz="1100" b="0" i="0" dirty="0">
                <a:solidFill>
                  <a:schemeClr val="dk1"/>
                </a:solidFill>
                <a:latin typeface="Arial"/>
                <a:ea typeface="Arial"/>
                <a:cs typeface="Arial"/>
                <a:sym typeface="Arial"/>
              </a:rPr>
              <a:t>- two or more atoms bonded together; they can be the same type of atom or combinations of different types</a:t>
            </a:r>
            <a:endParaRPr dirty="0"/>
          </a:p>
          <a:p>
            <a:pPr marL="171450" lvl="0" indent="-101600" algn="l" rtl="0">
              <a:spcBef>
                <a:spcPts val="0"/>
              </a:spcBef>
              <a:spcAft>
                <a:spcPts val="0"/>
              </a:spcAft>
              <a:buClr>
                <a:schemeClr val="dk1"/>
              </a:buClr>
              <a:buSzPts val="1100"/>
              <a:buFont typeface="Arial"/>
              <a:buNone/>
            </a:pPr>
            <a:endParaRPr sz="1100" dirty="0"/>
          </a:p>
          <a:p>
            <a:pPr marL="171450" lvl="0" indent="-171450" algn="l" rtl="0">
              <a:spcBef>
                <a:spcPts val="0"/>
              </a:spcBef>
              <a:spcAft>
                <a:spcPts val="0"/>
              </a:spcAft>
              <a:buClr>
                <a:schemeClr val="dk1"/>
              </a:buClr>
              <a:buSzPts val="1100"/>
              <a:buFont typeface="Arial"/>
              <a:buChar char="•"/>
            </a:pPr>
            <a:r>
              <a:rPr lang="en-US" sz="1100" dirty="0"/>
              <a:t>Why are the chemicals different?</a:t>
            </a:r>
            <a:endParaRPr dirty="0"/>
          </a:p>
          <a:p>
            <a:pPr marL="628650" lvl="1" indent="-171450" algn="l" rtl="0">
              <a:spcBef>
                <a:spcPts val="0"/>
              </a:spcBef>
              <a:spcAft>
                <a:spcPts val="0"/>
              </a:spcAft>
              <a:buClr>
                <a:schemeClr val="dk1"/>
              </a:buClr>
              <a:buSzPts val="1100"/>
              <a:buFont typeface="Arial"/>
              <a:buChar char="•"/>
            </a:pPr>
            <a:r>
              <a:rPr lang="en-US" sz="1100" dirty="0"/>
              <a:t>Composition and arrangement of atoms and molecules</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properties are determined by those differences</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How is </a:t>
            </a:r>
            <a:r>
              <a:rPr lang="en-US" dirty="0"/>
              <a:t>LINE-X® </a:t>
            </a:r>
            <a:r>
              <a:rPr lang="en-US" sz="1100" dirty="0"/>
              <a:t>formed?</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Chemical reaction between substance A and B</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atoms and molecules rearrange and bond</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What do the original chemicals and the </a:t>
            </a:r>
            <a:r>
              <a:rPr lang="en-US" dirty="0"/>
              <a:t>LINE-X® </a:t>
            </a:r>
            <a:r>
              <a:rPr lang="en-US" sz="1100" dirty="0"/>
              <a:t>have in common?</a:t>
            </a:r>
            <a:endParaRPr dirty="0"/>
          </a:p>
          <a:p>
            <a:pPr marL="628650" marR="0" lvl="1" indent="-171450" algn="l" rtl="0">
              <a:lnSpc>
                <a:spcPct val="100000"/>
              </a:lnSpc>
              <a:spcBef>
                <a:spcPts val="0"/>
              </a:spcBef>
              <a:spcAft>
                <a:spcPts val="0"/>
              </a:spcAft>
              <a:buClr>
                <a:schemeClr val="dk1"/>
              </a:buClr>
              <a:buSzPts val="1100"/>
              <a:buFont typeface="Arial"/>
              <a:buChar char="•"/>
            </a:pPr>
            <a:r>
              <a:rPr lang="en-US" dirty="0"/>
              <a:t>Same atoms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dirty="0"/>
              <a:t>https://</a:t>
            </a:r>
            <a:r>
              <a:rPr lang="en-US" dirty="0" err="1"/>
              <a:t>youtu.be</a:t>
            </a:r>
            <a:r>
              <a:rPr lang="en-US" dirty="0"/>
              <a:t>/DWkYRh6OXy8?t=130 (image links to video)</a:t>
            </a:r>
            <a:endParaRPr dirty="0"/>
          </a:p>
          <a:p>
            <a:pPr marL="171450" lvl="0" indent="-171450" algn="l" rtl="0">
              <a:spcBef>
                <a:spcPts val="0"/>
              </a:spcBef>
              <a:spcAft>
                <a:spcPts val="0"/>
              </a:spcAft>
              <a:buClr>
                <a:schemeClr val="dk1"/>
              </a:buClr>
              <a:buSzPts val="1100"/>
              <a:buFont typeface="Arial"/>
              <a:buChar char="•"/>
            </a:pPr>
            <a:r>
              <a:rPr lang="en-US" dirty="0"/>
              <a:t>Watch from 2:10-4:05; consider pausing at the following places and probe students to explain what students have just heard</a:t>
            </a:r>
            <a:endParaRPr dirty="0"/>
          </a:p>
          <a:p>
            <a:pPr marL="628650" lvl="1" indent="-171450" algn="l" rtl="0">
              <a:spcBef>
                <a:spcPts val="0"/>
              </a:spcBef>
              <a:spcAft>
                <a:spcPts val="0"/>
              </a:spcAft>
              <a:buClr>
                <a:schemeClr val="dk1"/>
              </a:buClr>
              <a:buSzPts val="1100"/>
              <a:buFont typeface="Arial"/>
              <a:buChar char="•"/>
            </a:pPr>
            <a:r>
              <a:rPr lang="en-US" dirty="0"/>
              <a:t>2:40 – talk about properties of the two chemicals (super strong and super long)</a:t>
            </a:r>
            <a:endParaRPr dirty="0"/>
          </a:p>
          <a:p>
            <a:pPr marL="1085850" lvl="2" indent="-171450" algn="l" rtl="0">
              <a:spcBef>
                <a:spcPts val="0"/>
              </a:spcBef>
              <a:spcAft>
                <a:spcPts val="0"/>
              </a:spcAft>
              <a:buClr>
                <a:schemeClr val="dk1"/>
              </a:buClr>
              <a:buSzPts val="1100"/>
              <a:buFont typeface="Arial"/>
              <a:buChar char="•"/>
            </a:pPr>
            <a:r>
              <a:rPr lang="en-US" dirty="0"/>
              <a:t>Atom, element, molecule vocabulary</a:t>
            </a:r>
            <a:endParaRPr dirty="0"/>
          </a:p>
          <a:p>
            <a:pPr marL="628650" lvl="1" indent="-171450" algn="l" rtl="0">
              <a:spcBef>
                <a:spcPts val="0"/>
              </a:spcBef>
              <a:spcAft>
                <a:spcPts val="0"/>
              </a:spcAft>
              <a:buClr>
                <a:schemeClr val="dk1"/>
              </a:buClr>
              <a:buSzPts val="1100"/>
              <a:buFont typeface="Arial"/>
              <a:buChar char="•"/>
            </a:pPr>
            <a:r>
              <a:rPr lang="en-US" dirty="0"/>
              <a:t>3:40 – remind students that LINE-X® is polyurea </a:t>
            </a:r>
            <a:endParaRPr dirty="0"/>
          </a:p>
          <a:p>
            <a:pPr marL="1085850" lvl="2" indent="-171450" algn="l" rtl="0">
              <a:spcBef>
                <a:spcPts val="0"/>
              </a:spcBef>
              <a:spcAft>
                <a:spcPts val="0"/>
              </a:spcAft>
              <a:buClr>
                <a:schemeClr val="dk1"/>
              </a:buClr>
              <a:buSzPts val="1100"/>
              <a:buFont typeface="Arial"/>
              <a:buChar char="•"/>
            </a:pPr>
            <a:r>
              <a:rPr lang="en-US" dirty="0"/>
              <a:t>talk about bonding and the function of long chain structure</a:t>
            </a:r>
            <a:endParaRPr dirty="0"/>
          </a:p>
          <a:p>
            <a:pPr marL="1085850" lvl="2" indent="-171450" algn="l" rtl="0">
              <a:spcBef>
                <a:spcPts val="0"/>
              </a:spcBef>
              <a:spcAft>
                <a:spcPts val="0"/>
              </a:spcAft>
              <a:buClr>
                <a:schemeClr val="dk1"/>
              </a:buClr>
              <a:buSzPts val="1100"/>
              <a:buFont typeface="Arial"/>
              <a:buChar char="•"/>
            </a:pPr>
            <a:r>
              <a:rPr lang="en-US" dirty="0"/>
              <a:t>Properties of substance is determined by the structure</a:t>
            </a:r>
            <a:endParaRPr dirty="0"/>
          </a:p>
          <a:p>
            <a:pPr marL="628650" lvl="1" indent="-101600" algn="l" rtl="0">
              <a:spcBef>
                <a:spcPts val="0"/>
              </a:spcBef>
              <a:spcAft>
                <a:spcPts val="0"/>
              </a:spcAft>
              <a:buClr>
                <a:schemeClr val="dk1"/>
              </a:buClr>
              <a:buSzPts val="1100"/>
              <a:buFont typeface="Arial"/>
              <a:buNone/>
            </a:pP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dirty="0"/>
              <a:t>Ask students for new information they learned.</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dirty="0"/>
              <a:t>You can record these notes as you pause the video or at the end</a:t>
            </a:r>
            <a:endParaRPr dirty="0"/>
          </a:p>
          <a:p>
            <a:pPr marL="0" marR="0" lvl="0" indent="0" algn="l" rtl="0">
              <a:lnSpc>
                <a:spcPct val="100000"/>
              </a:lnSpc>
              <a:spcBef>
                <a:spcPts val="0"/>
              </a:spcBef>
              <a:spcAft>
                <a:spcPts val="0"/>
              </a:spcAft>
              <a:buClr>
                <a:schemeClr val="dk1"/>
              </a:buClr>
              <a:buSzPts val="1100"/>
              <a:buFont typeface="Arial"/>
              <a:buNone/>
            </a:pPr>
            <a:endParaRPr sz="1100" dirty="0"/>
          </a:p>
          <a:p>
            <a:pPr marL="171450" marR="0" lvl="0" indent="-171450" algn="l" rtl="0">
              <a:lnSpc>
                <a:spcPct val="100000"/>
              </a:lnSpc>
              <a:spcBef>
                <a:spcPts val="0"/>
              </a:spcBef>
              <a:spcAft>
                <a:spcPts val="0"/>
              </a:spcAft>
              <a:buClr>
                <a:schemeClr val="dk1"/>
              </a:buClr>
              <a:buSzPts val="1100"/>
              <a:buFont typeface="Arial"/>
              <a:buChar char="•"/>
            </a:pPr>
            <a:r>
              <a:rPr lang="en-US" dirty="0"/>
              <a:t>Conclude by asking students to explain how polyurea/LINE-X® forms. Re-voice student answers to formally summarize how polyurea forms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At this point it is appropriate for students to record the relevant vocabulary. </a:t>
            </a:r>
            <a:endParaRPr dirty="0"/>
          </a:p>
          <a:p>
            <a:pPr marL="628650" lvl="1" indent="-171450" algn="l" rtl="0">
              <a:spcBef>
                <a:spcPts val="0"/>
              </a:spcBef>
              <a:spcAft>
                <a:spcPts val="0"/>
              </a:spcAft>
              <a:buClr>
                <a:schemeClr val="dk1"/>
              </a:buClr>
              <a:buSzPts val="1100"/>
              <a:buFont typeface="Arial"/>
              <a:buChar char="•"/>
            </a:pPr>
            <a:r>
              <a:rPr lang="en-US" sz="1100" b="0" i="1" dirty="0">
                <a:solidFill>
                  <a:schemeClr val="dk1"/>
                </a:solidFill>
                <a:latin typeface="Arial"/>
                <a:ea typeface="Arial"/>
                <a:cs typeface="Arial"/>
                <a:sym typeface="Arial"/>
              </a:rPr>
              <a:t>The word exothermic is relevant, but students do not need to know or remember it since the video defines the word every time.</a:t>
            </a: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sz="1100" b="0" i="0" dirty="0">
              <a:solidFill>
                <a:schemeClr val="dk1"/>
              </a:solidFill>
              <a:latin typeface="Arial"/>
              <a:ea typeface="Arial"/>
              <a:cs typeface="Arial"/>
              <a:sym typeface="Arial"/>
            </a:endParaRPr>
          </a:p>
          <a:p>
            <a:pPr marL="628650" lvl="1" indent="-171450" algn="l" rtl="0">
              <a:spcBef>
                <a:spcPts val="0"/>
              </a:spcBef>
              <a:spcAft>
                <a:spcPts val="0"/>
              </a:spcAft>
              <a:buClr>
                <a:schemeClr val="dk1"/>
              </a:buClr>
              <a:buSzPts val="1100"/>
              <a:buFont typeface="Arial"/>
              <a:buChar char="•"/>
            </a:pPr>
            <a:r>
              <a:rPr lang="en-US" sz="1100" b="1" i="0" dirty="0">
                <a:solidFill>
                  <a:schemeClr val="dk1"/>
                </a:solidFill>
                <a:latin typeface="Arial"/>
                <a:ea typeface="Arial"/>
                <a:cs typeface="Arial"/>
                <a:sym typeface="Arial"/>
              </a:rPr>
              <a:t>polymer </a:t>
            </a:r>
            <a:r>
              <a:rPr lang="en-US" sz="1100" b="0" i="0" dirty="0">
                <a:solidFill>
                  <a:schemeClr val="dk1"/>
                </a:solidFill>
                <a:latin typeface="Arial"/>
                <a:ea typeface="Arial"/>
                <a:cs typeface="Arial"/>
                <a:sym typeface="Arial"/>
              </a:rPr>
              <a:t>- substances made of many copies of the same type of molecule bonded together</a:t>
            </a:r>
            <a:endParaRPr dirty="0"/>
          </a:p>
          <a:p>
            <a:pPr marL="628650" lvl="1" indent="-171450" algn="l" rtl="0">
              <a:spcBef>
                <a:spcPts val="0"/>
              </a:spcBef>
              <a:spcAft>
                <a:spcPts val="0"/>
              </a:spcAft>
              <a:buClr>
                <a:schemeClr val="dk1"/>
              </a:buClr>
              <a:buSzPts val="1100"/>
              <a:buFont typeface="Arial"/>
              <a:buChar char="•"/>
            </a:pPr>
            <a:r>
              <a:rPr lang="en-US" sz="1100" b="1" i="1" dirty="0">
                <a:solidFill>
                  <a:schemeClr val="dk1"/>
                </a:solidFill>
                <a:latin typeface="Arial"/>
                <a:ea typeface="Arial"/>
                <a:cs typeface="Arial"/>
                <a:sym typeface="Arial"/>
              </a:rPr>
              <a:t>reactive </a:t>
            </a:r>
            <a:r>
              <a:rPr lang="en-US" sz="1100" b="0" i="0" dirty="0">
                <a:solidFill>
                  <a:schemeClr val="dk1"/>
                </a:solidFill>
                <a:latin typeface="Arial"/>
                <a:ea typeface="Arial"/>
                <a:cs typeface="Arial"/>
                <a:sym typeface="Arial"/>
              </a:rPr>
              <a:t>- this is a video-specific word (~2:18) and is not necessary for students to remember, but for the purpose of this lesson they need to know that Substance A makes very strong bonds with other molecules</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if they have enough information yet to explain why the </a:t>
            </a:r>
            <a:r>
              <a:rPr lang="en-US" dirty="0"/>
              <a:t>LINE-X® </a:t>
            </a:r>
            <a:r>
              <a:rPr lang="en-US" sz="1100" b="0" i="0" dirty="0">
                <a:solidFill>
                  <a:schemeClr val="dk1"/>
                </a:solidFill>
                <a:latin typeface="Arial"/>
                <a:ea typeface="Arial"/>
                <a:cs typeface="Arial"/>
                <a:sym typeface="Arial"/>
              </a:rPr>
              <a:t>coating was able to protect the watermelon. (They don’t at this point.) </a:t>
            </a:r>
            <a:endParaRPr dirty="0"/>
          </a:p>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Tell them the activity they are going to do next will help them gather the rest of the information they need.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Provide pairs of students with yarn or string of at least three different lengths, pre-cut or with guidance for the students to choose the lengths. </a:t>
            </a:r>
            <a:endParaRPr dirty="0"/>
          </a:p>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Assign students specific "Cat's Cradle" string game designs or let them choose one for themselves. </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This YouTube playlist provides many examples with step-by-step demonstrations. https://</a:t>
            </a:r>
            <a:r>
              <a:rPr lang="en-US" sz="1100" dirty="0" err="1">
                <a:solidFill>
                  <a:schemeClr val="dk1"/>
                </a:solidFill>
                <a:latin typeface="Arial"/>
                <a:ea typeface="Arial"/>
                <a:cs typeface="Arial"/>
                <a:sym typeface="Arial"/>
              </a:rPr>
              <a:t>www.youtube.com</a:t>
            </a:r>
            <a:r>
              <a:rPr lang="en-US" sz="1100" dirty="0">
                <a:solidFill>
                  <a:schemeClr val="dk1"/>
                </a:solidFill>
                <a:latin typeface="Arial"/>
                <a:ea typeface="Arial"/>
                <a:cs typeface="Arial"/>
                <a:sym typeface="Arial"/>
              </a:rPr>
              <a:t>/</a:t>
            </a:r>
            <a:r>
              <a:rPr lang="en-US" sz="1100" dirty="0" err="1">
                <a:solidFill>
                  <a:schemeClr val="dk1"/>
                </a:solidFill>
                <a:latin typeface="Arial"/>
                <a:ea typeface="Arial"/>
                <a:cs typeface="Arial"/>
                <a:sym typeface="Arial"/>
              </a:rPr>
              <a:t>playlist?list</a:t>
            </a:r>
            <a:r>
              <a:rPr lang="en-US" sz="1100" dirty="0">
                <a:solidFill>
                  <a:schemeClr val="dk1"/>
                </a:solidFill>
                <a:latin typeface="Arial"/>
                <a:ea typeface="Arial"/>
                <a:cs typeface="Arial"/>
                <a:sym typeface="Arial"/>
              </a:rPr>
              <a:t>=PLD36uxtvOyM5AQmzGfajBFtB06iGHQYTx</a:t>
            </a:r>
            <a:endParaRPr dirty="0"/>
          </a:p>
          <a:p>
            <a:pPr marL="0" lvl="0" indent="0" algn="l" rtl="0">
              <a:spcBef>
                <a:spcPts val="0"/>
              </a:spcBef>
              <a:spcAft>
                <a:spcPts val="0"/>
              </a:spcAft>
              <a:buNone/>
            </a:pPr>
            <a:endParaRPr sz="1100" dirty="0">
              <a:solidFill>
                <a:schemeClr val="dk1"/>
              </a:solidFill>
              <a:latin typeface="Arial"/>
              <a:ea typeface="Arial"/>
              <a:cs typeface="Arial"/>
              <a:sym typeface="Arial"/>
            </a:endParaRPr>
          </a:p>
          <a:p>
            <a:pPr marL="0" lvl="0" indent="0" algn="l" rtl="0">
              <a:spcBef>
                <a:spcPts val="0"/>
              </a:spcBef>
              <a:spcAft>
                <a:spcPts val="0"/>
              </a:spcAft>
              <a:buNone/>
            </a:pPr>
            <a:r>
              <a:rPr lang="en-US" sz="1100" i="1" dirty="0">
                <a:solidFill>
                  <a:schemeClr val="dk1"/>
                </a:solidFill>
                <a:latin typeface="Arial"/>
                <a:ea typeface="Arial"/>
                <a:cs typeface="Arial"/>
                <a:sym typeface="Arial"/>
              </a:rPr>
              <a:t>Screenshot taken from:</a:t>
            </a:r>
            <a:r>
              <a:rPr lang="en-US" sz="1100" dirty="0">
                <a:solidFill>
                  <a:schemeClr val="dk1"/>
                </a:solidFill>
                <a:latin typeface="Arial"/>
                <a:ea typeface="Arial"/>
                <a:cs typeface="Arial"/>
                <a:sym typeface="Arial"/>
              </a:rPr>
              <a:t> </a:t>
            </a:r>
            <a:r>
              <a:rPr lang="en-US" sz="1100" u="sng" dirty="0">
                <a:solidFill>
                  <a:schemeClr val="hlink"/>
                </a:solidFill>
                <a:latin typeface="Arial"/>
                <a:ea typeface="Arial"/>
                <a:cs typeface="Arial"/>
                <a:sym typeface="Arial"/>
                <a:hlinkClick r:id="rId3"/>
              </a:rPr>
              <a:t>https://www.youtube.com/watch?v=1_kf3Mkam4A</a:t>
            </a:r>
            <a:endParaRPr sz="1100" dirty="0">
              <a:solidFill>
                <a:schemeClr val="dk1"/>
              </a:solidFill>
              <a:latin typeface="Arial"/>
              <a:ea typeface="Arial"/>
              <a:cs typeface="Arial"/>
              <a:sym typeface="Arial"/>
            </a:endParaRPr>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100"/>
              <a:buChar char="•"/>
            </a:pPr>
            <a:r>
              <a:rPr lang="en-US" dirty="0"/>
              <a:t>This activity could be facilitated in multiple ways. Examples for pairs include:</a:t>
            </a:r>
            <a:endParaRPr dirty="0"/>
          </a:p>
          <a:p>
            <a:pPr marL="628650" lvl="1" indent="-171450" algn="l" rtl="0">
              <a:spcBef>
                <a:spcPts val="0"/>
              </a:spcBef>
              <a:spcAft>
                <a:spcPts val="0"/>
              </a:spcAft>
              <a:buClr>
                <a:schemeClr val="dk1"/>
              </a:buClr>
              <a:buSzPts val="1100"/>
              <a:buChar char="•"/>
            </a:pPr>
            <a:r>
              <a:rPr lang="en-US" dirty="0"/>
              <a:t>Two different designs of more or less complexity, </a:t>
            </a:r>
            <a:endParaRPr dirty="0"/>
          </a:p>
          <a:p>
            <a:pPr marL="628650" lvl="1" indent="-171450" algn="l" rtl="0">
              <a:spcBef>
                <a:spcPts val="0"/>
              </a:spcBef>
              <a:spcAft>
                <a:spcPts val="0"/>
              </a:spcAft>
              <a:buClr>
                <a:schemeClr val="dk1"/>
              </a:buClr>
              <a:buSzPts val="1100"/>
              <a:buChar char="•"/>
            </a:pPr>
            <a:r>
              <a:rPr lang="en-US" dirty="0"/>
              <a:t>A single design with the complexity distributed across the classroom. </a:t>
            </a:r>
            <a:endParaRPr dirty="0"/>
          </a:p>
          <a:p>
            <a:pPr marL="171450" lvl="0" indent="-101600" algn="l" rtl="0">
              <a:spcBef>
                <a:spcPts val="0"/>
              </a:spcBef>
              <a:spcAft>
                <a:spcPts val="0"/>
              </a:spcAft>
              <a:buClr>
                <a:schemeClr val="dk1"/>
              </a:buClr>
              <a:buSzPts val="1100"/>
              <a:buFont typeface="Arial"/>
              <a:buNone/>
            </a:pPr>
            <a:endParaRPr dirty="0"/>
          </a:p>
          <a:p>
            <a:pPr marL="171450" lvl="0" indent="-171450" algn="l" rtl="0">
              <a:spcBef>
                <a:spcPts val="0"/>
              </a:spcBef>
              <a:spcAft>
                <a:spcPts val="0"/>
              </a:spcAft>
              <a:buClr>
                <a:schemeClr val="dk1"/>
              </a:buClr>
              <a:buSzPts val="1100"/>
              <a:buChar char="•"/>
            </a:pPr>
            <a:r>
              <a:rPr lang="en-US" dirty="0"/>
              <a:t>Pairs should attempt to create the same design with their strings and make observations about the experience </a:t>
            </a:r>
            <a:endParaRPr dirty="0"/>
          </a:p>
          <a:p>
            <a:pPr marL="628650" lvl="1" indent="-171450" algn="l" rtl="0">
              <a:spcBef>
                <a:spcPts val="0"/>
              </a:spcBef>
              <a:spcAft>
                <a:spcPts val="0"/>
              </a:spcAft>
              <a:buClr>
                <a:schemeClr val="dk1"/>
              </a:buClr>
              <a:buSzPts val="1100"/>
              <a:buChar char="•"/>
            </a:pPr>
            <a:r>
              <a:rPr lang="en-US" dirty="0"/>
              <a:t>which length was easiest to use, </a:t>
            </a:r>
            <a:endParaRPr dirty="0"/>
          </a:p>
          <a:p>
            <a:pPr marL="628650" lvl="1" indent="-171450" algn="l" rtl="0">
              <a:spcBef>
                <a:spcPts val="0"/>
              </a:spcBef>
              <a:spcAft>
                <a:spcPts val="0"/>
              </a:spcAft>
              <a:buClr>
                <a:schemeClr val="dk1"/>
              </a:buClr>
              <a:buSzPts val="1100"/>
              <a:buChar char="•"/>
            </a:pPr>
            <a:r>
              <a:rPr lang="en-US" dirty="0"/>
              <a:t>how did length relate to the complexity of their design, </a:t>
            </a:r>
            <a:endParaRPr dirty="0"/>
          </a:p>
          <a:p>
            <a:pPr marL="628650" lvl="1" indent="-171450" algn="l" rtl="0">
              <a:spcBef>
                <a:spcPts val="0"/>
              </a:spcBef>
              <a:spcAft>
                <a:spcPts val="0"/>
              </a:spcAft>
              <a:buClr>
                <a:schemeClr val="dk1"/>
              </a:buClr>
              <a:buSzPts val="1100"/>
              <a:buChar char="•"/>
            </a:pPr>
            <a:r>
              <a:rPr lang="en-US" dirty="0"/>
              <a:t>what happened to the string during their play, </a:t>
            </a:r>
            <a:endParaRPr dirty="0"/>
          </a:p>
          <a:p>
            <a:pPr marL="628650" lvl="1" indent="-171450" algn="l" rtl="0">
              <a:spcBef>
                <a:spcPts val="0"/>
              </a:spcBef>
              <a:spcAft>
                <a:spcPts val="0"/>
              </a:spcAft>
              <a:buClr>
                <a:schemeClr val="dk1"/>
              </a:buClr>
              <a:buSzPts val="1100"/>
              <a:buChar char="•"/>
            </a:pPr>
            <a:r>
              <a:rPr lang="en-US" dirty="0"/>
              <a:t>etc.</a:t>
            </a:r>
            <a:endParaRPr dirty="0"/>
          </a:p>
          <a:p>
            <a:pPr marL="0" lvl="0" indent="0" algn="l" rtl="0">
              <a:spcBef>
                <a:spcPts val="0"/>
              </a:spcBef>
              <a:spcAft>
                <a:spcPts val="0"/>
              </a:spcAft>
              <a:buClr>
                <a:schemeClr val="dk1"/>
              </a:buClr>
              <a:buFont typeface="Arial"/>
              <a:buNone/>
            </a:pPr>
            <a:endParaRPr dirty="0"/>
          </a:p>
          <a:p>
            <a:pPr marL="171450" lvl="0" indent="-171450" algn="l" rtl="0">
              <a:spcBef>
                <a:spcPts val="0"/>
              </a:spcBef>
              <a:spcAft>
                <a:spcPts val="0"/>
              </a:spcAft>
              <a:buClr>
                <a:schemeClr val="dk1"/>
              </a:buClr>
              <a:buSzPts val="1100"/>
              <a:buChar char="•"/>
            </a:pPr>
            <a:r>
              <a:rPr lang="en-US" dirty="0"/>
              <a:t>This activity illustrates that the longer threads were able to become most entangled and the more tangled they are the more the web can stretch/hold/etc. without breaking or knotting. </a:t>
            </a:r>
            <a:endParaRPr dirty="0"/>
          </a:p>
          <a:p>
            <a:pPr marL="0" lvl="0" indent="0" algn="l" rtl="0">
              <a:spcBef>
                <a:spcPts val="0"/>
              </a:spcBef>
              <a:spcAft>
                <a:spcPts val="0"/>
              </a:spcAft>
              <a:buNone/>
            </a:pPr>
            <a:r>
              <a:rPr lang="en-US" dirty="0"/>
              <a:t>Since polyurea is composed of chemicals that create very long chains, these long chains have more opportunities to form crosslinks (“webs”) and since one chemical bonds very strongly, the webs don’t break easily</a:t>
            </a:r>
            <a:br>
              <a:rPr lang="en-US" sz="1100" dirty="0">
                <a:solidFill>
                  <a:schemeClr val="dk1"/>
                </a:solidFill>
                <a:latin typeface="Arial"/>
                <a:ea typeface="Arial"/>
                <a:cs typeface="Arial"/>
                <a:sym typeface="Arial"/>
              </a:rPr>
            </a:br>
            <a:endParaRPr sz="1100" dirty="0">
              <a:solidFill>
                <a:schemeClr val="dk1"/>
              </a:solidFill>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br>
              <a:rPr lang="en-US" sz="1100" b="0" i="0" dirty="0">
                <a:solidFill>
                  <a:schemeClr val="dk1"/>
                </a:solidFill>
                <a:latin typeface="Arial"/>
                <a:ea typeface="Arial"/>
                <a:cs typeface="Arial"/>
                <a:sym typeface="Arial"/>
              </a:rPr>
            </a:b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In their pairs or in small groups, have students summarize what they learned while playing string games (i.e., longer threads get tangled more easily and can make more complicated designs; shorter threads are difficult to make designs with and aren't as easy to tangle).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Play the rest of the video (4:05 - end) for students. (Note there are several video-specific vocab words in the remainder of the video that students do not need to remember but should understand for the purpose of the lesson. Add them to the Anchor Chart if necessary. See these vocab words below.)</a:t>
            </a:r>
            <a:endParaRPr dirty="0"/>
          </a:p>
          <a:p>
            <a:pPr marL="628650" lvl="1" indent="-171450" algn="l" rtl="0">
              <a:spcBef>
                <a:spcPts val="0"/>
              </a:spcBef>
              <a:spcAft>
                <a:spcPts val="0"/>
              </a:spcAft>
              <a:buClr>
                <a:schemeClr val="dk1"/>
              </a:buClr>
              <a:buSzPts val="1100"/>
              <a:buFont typeface="Arial"/>
              <a:buChar char="•"/>
            </a:pPr>
            <a:r>
              <a:rPr lang="en-US" sz="1100" b="1" i="1" dirty="0">
                <a:solidFill>
                  <a:schemeClr val="dk1"/>
                </a:solidFill>
                <a:latin typeface="Arial"/>
                <a:ea typeface="Arial"/>
                <a:cs typeface="Arial"/>
                <a:sym typeface="Arial"/>
              </a:rPr>
              <a:t>cross-link </a:t>
            </a:r>
            <a:r>
              <a:rPr lang="en-US" sz="1100" b="0" i="0" dirty="0">
                <a:solidFill>
                  <a:schemeClr val="dk1"/>
                </a:solidFill>
                <a:latin typeface="Arial"/>
                <a:ea typeface="Arial"/>
                <a:cs typeface="Arial"/>
                <a:sym typeface="Arial"/>
              </a:rPr>
              <a:t>- (~5:20) for the purpose of this lesson, students need to understand that different polyurea chains can bond with each other and become "tangled" or "knotted" </a:t>
            </a:r>
            <a:endParaRPr dirty="0"/>
          </a:p>
          <a:p>
            <a:pPr marL="628650" lvl="1" indent="-171450" algn="l" rtl="0">
              <a:spcBef>
                <a:spcPts val="0"/>
              </a:spcBef>
              <a:spcAft>
                <a:spcPts val="0"/>
              </a:spcAft>
              <a:buClr>
                <a:schemeClr val="dk1"/>
              </a:buClr>
              <a:buSzPts val="1100"/>
              <a:buFont typeface="Arial"/>
              <a:buChar char="•"/>
            </a:pPr>
            <a:r>
              <a:rPr lang="en-US" sz="1100" b="1" i="1" dirty="0">
                <a:solidFill>
                  <a:schemeClr val="dk1"/>
                </a:solidFill>
                <a:latin typeface="Arial"/>
                <a:ea typeface="Arial"/>
                <a:cs typeface="Arial"/>
                <a:sym typeface="Arial"/>
              </a:rPr>
              <a:t>tensile strength</a:t>
            </a:r>
            <a:r>
              <a:rPr lang="en-US" sz="1100" b="0" i="0" dirty="0">
                <a:solidFill>
                  <a:schemeClr val="dk1"/>
                </a:solidFill>
                <a:latin typeface="Arial"/>
                <a:ea typeface="Arial"/>
                <a:cs typeface="Arial"/>
                <a:sym typeface="Arial"/>
              </a:rPr>
              <a:t> - (~5:54) for the purpose of this lesson, this can be defined as how much you can stretch/deform a substance without it breaking</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After viewing the rest of the video, ask students to explain why </a:t>
            </a:r>
            <a:r>
              <a:rPr lang="en-US" dirty="0"/>
              <a:t>LINE-X® </a:t>
            </a:r>
            <a:r>
              <a:rPr lang="en-US" sz="1100" dirty="0">
                <a:solidFill>
                  <a:schemeClr val="dk1"/>
                </a:solidFill>
                <a:latin typeface="Arial"/>
                <a:ea typeface="Arial"/>
                <a:cs typeface="Arial"/>
                <a:sym typeface="Arial"/>
              </a:rPr>
              <a:t>is so strong based on what they learned in the video and their conclusions from the game </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 long chains form strong bonds among each other ["cross-link"] and get tangled; </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 tangled polyurea chains can stretch and go back to their original shape without breaking.</a:t>
            </a:r>
            <a:endParaRPr dirty="0"/>
          </a:p>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Then ask them to explain why this property protected the watermelon (i.e., the polyurea redistributes the force so less of the impact reaches the watermelon - student answers likely won't be so technical).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Students should create a final model that illustrates how the Line-X forms </a:t>
            </a:r>
            <a:r>
              <a:rPr lang="en-US" sz="1100" b="1" i="0" dirty="0">
                <a:solidFill>
                  <a:schemeClr val="dk1"/>
                </a:solidFill>
                <a:latin typeface="Arial"/>
                <a:ea typeface="Arial"/>
                <a:cs typeface="Arial"/>
                <a:sym typeface="Arial"/>
              </a:rPr>
              <a:t>and </a:t>
            </a:r>
            <a:r>
              <a:rPr lang="en-US" sz="1100" b="0" i="0" dirty="0">
                <a:solidFill>
                  <a:schemeClr val="dk1"/>
                </a:solidFill>
                <a:latin typeface="Arial"/>
                <a:ea typeface="Arial"/>
                <a:cs typeface="Arial"/>
                <a:sym typeface="Arial"/>
              </a:rPr>
              <a:t>how its structure protects the watermelon when it is dropped. This might be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drawn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constructed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created digitally</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 kinesthetic model.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Each student should provide an explanation of their model and how it represents the concepts they learned during the lesson, (written or oral).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i="0" dirty="0">
                <a:solidFill>
                  <a:schemeClr val="lt1"/>
                </a:solidFill>
                <a:latin typeface="Arial"/>
                <a:ea typeface="Arial"/>
                <a:cs typeface="Arial"/>
                <a:sym typeface="Arial"/>
              </a:rPr>
              <a:t>Engage</a:t>
            </a:r>
            <a:endParaRPr dirty="0"/>
          </a:p>
          <a:p>
            <a:pPr marL="0" lvl="0" indent="0" algn="l" rtl="0">
              <a:spcBef>
                <a:spcPts val="0"/>
              </a:spcBef>
              <a:spcAft>
                <a:spcPts val="0"/>
              </a:spcAft>
              <a:buNone/>
            </a:pPr>
            <a:r>
              <a:rPr lang="en-US" sz="1100" b="0" i="0" dirty="0">
                <a:solidFill>
                  <a:schemeClr val="lt1"/>
                </a:solidFill>
                <a:latin typeface="Arial"/>
                <a:ea typeface="Arial"/>
                <a:cs typeface="Arial"/>
                <a:sym typeface="Arial"/>
              </a:rPr>
              <a:t>Students watch a video demonstration of watermelons dropped from a tower with and without a polyurea coating and attempt to explain what they observed.</a:t>
            </a:r>
            <a:endParaRPr dirty="0"/>
          </a:p>
          <a:p>
            <a:pPr marL="0" lvl="0" indent="0" algn="l" rtl="0">
              <a:spcBef>
                <a:spcPts val="0"/>
              </a:spcBef>
              <a:spcAft>
                <a:spcPts val="0"/>
              </a:spcAft>
              <a:buNone/>
            </a:pPr>
            <a:endParaRPr sz="1100" b="1" i="0" dirty="0">
              <a:solidFill>
                <a:schemeClr val="lt1"/>
              </a:solidFill>
              <a:latin typeface="Arial"/>
              <a:ea typeface="Arial"/>
              <a:cs typeface="Arial"/>
              <a:sym typeface="Arial"/>
            </a:endParaRPr>
          </a:p>
          <a:p>
            <a:pPr marL="0" lvl="0" indent="0" algn="l" rtl="0">
              <a:spcBef>
                <a:spcPts val="0"/>
              </a:spcBef>
              <a:spcAft>
                <a:spcPts val="0"/>
              </a:spcAft>
              <a:buNone/>
            </a:pPr>
            <a:r>
              <a:rPr lang="en-US" sz="1100" b="1" i="0" dirty="0">
                <a:solidFill>
                  <a:schemeClr val="lt1"/>
                </a:solidFill>
                <a:latin typeface="Arial"/>
                <a:ea typeface="Arial"/>
                <a:cs typeface="Arial"/>
                <a:sym typeface="Arial"/>
              </a:rPr>
              <a:t>Explore</a:t>
            </a:r>
            <a:endParaRPr dirty="0"/>
          </a:p>
          <a:p>
            <a:pPr marL="0" lvl="0" indent="0" algn="l" rtl="0">
              <a:spcBef>
                <a:spcPts val="0"/>
              </a:spcBef>
              <a:spcAft>
                <a:spcPts val="0"/>
              </a:spcAft>
              <a:buNone/>
            </a:pPr>
            <a:r>
              <a:rPr lang="en-US" sz="1100" b="0" i="0" dirty="0">
                <a:solidFill>
                  <a:schemeClr val="lt1"/>
                </a:solidFill>
                <a:latin typeface="Arial"/>
                <a:ea typeface="Arial"/>
                <a:cs typeface="Arial"/>
                <a:sym typeface="Arial"/>
              </a:rPr>
              <a:t>Students watch additional video clips showing the chemical reaction which produces polyurea (brand name </a:t>
            </a:r>
            <a:r>
              <a:rPr lang="en-US"/>
              <a:t>LINE-X®</a:t>
            </a:r>
            <a:r>
              <a:rPr lang="en-US" sz="1100" b="0" i="0">
                <a:solidFill>
                  <a:schemeClr val="lt1"/>
                </a:solidFill>
                <a:latin typeface="Arial"/>
                <a:ea typeface="Arial"/>
                <a:cs typeface="Arial"/>
                <a:sym typeface="Arial"/>
              </a:rPr>
              <a:t>), </a:t>
            </a:r>
            <a:r>
              <a:rPr lang="en-US" sz="1100" b="0" i="0" dirty="0">
                <a:solidFill>
                  <a:schemeClr val="lt1"/>
                </a:solidFill>
                <a:latin typeface="Arial"/>
                <a:ea typeface="Arial"/>
                <a:cs typeface="Arial"/>
                <a:sym typeface="Arial"/>
              </a:rPr>
              <a:t>draw models to explain what they observe, and build additional models to explore the chemical structure of polyurea and its original components.</a:t>
            </a:r>
            <a:endParaRPr dirty="0"/>
          </a:p>
          <a:p>
            <a:pPr marL="0" lvl="0" indent="0" algn="l" rtl="0">
              <a:spcBef>
                <a:spcPts val="0"/>
              </a:spcBef>
              <a:spcAft>
                <a:spcPts val="0"/>
              </a:spcAft>
              <a:buNone/>
            </a:pPr>
            <a:endParaRPr sz="1100" b="1" i="0" dirty="0">
              <a:solidFill>
                <a:schemeClr val="lt1"/>
              </a:solidFill>
              <a:latin typeface="Arial"/>
              <a:ea typeface="Arial"/>
              <a:cs typeface="Arial"/>
              <a:sym typeface="Arial"/>
            </a:endParaRPr>
          </a:p>
          <a:p>
            <a:pPr marL="0" lvl="0" indent="0" algn="l" rtl="0">
              <a:spcBef>
                <a:spcPts val="0"/>
              </a:spcBef>
              <a:spcAft>
                <a:spcPts val="0"/>
              </a:spcAft>
              <a:buNone/>
            </a:pPr>
            <a:r>
              <a:rPr lang="en-US" sz="1100" b="1" i="0" dirty="0">
                <a:solidFill>
                  <a:schemeClr val="lt1"/>
                </a:solidFill>
                <a:latin typeface="Arial"/>
                <a:ea typeface="Arial"/>
                <a:cs typeface="Arial"/>
                <a:sym typeface="Arial"/>
              </a:rPr>
              <a:t>Explain</a:t>
            </a:r>
            <a:endParaRPr dirty="0"/>
          </a:p>
          <a:p>
            <a:pPr marL="0" lvl="0" indent="0" algn="l" rtl="0">
              <a:spcBef>
                <a:spcPts val="0"/>
              </a:spcBef>
              <a:spcAft>
                <a:spcPts val="0"/>
              </a:spcAft>
              <a:buNone/>
            </a:pPr>
            <a:r>
              <a:rPr lang="en-US" sz="1100" b="0" i="0" dirty="0">
                <a:solidFill>
                  <a:schemeClr val="lt1"/>
                </a:solidFill>
                <a:latin typeface="Arial"/>
                <a:ea typeface="Arial"/>
                <a:cs typeface="Arial"/>
                <a:sym typeface="Arial"/>
              </a:rPr>
              <a:t>Students share their models and discuss how they know a chemical reaction occurred, how polyurea is formed, and describe the relationship between atomic structure and a substance's properties.</a:t>
            </a:r>
            <a:endParaRPr dirty="0"/>
          </a:p>
          <a:p>
            <a:pPr marL="0" lvl="0" indent="0" algn="l" rtl="0">
              <a:spcBef>
                <a:spcPts val="0"/>
              </a:spcBef>
              <a:spcAft>
                <a:spcPts val="0"/>
              </a:spcAft>
              <a:buNone/>
            </a:pPr>
            <a:endParaRPr sz="1100" b="1" i="0" dirty="0">
              <a:solidFill>
                <a:schemeClr val="lt1"/>
              </a:solidFill>
              <a:latin typeface="Arial"/>
              <a:ea typeface="Arial"/>
              <a:cs typeface="Arial"/>
              <a:sym typeface="Arial"/>
            </a:endParaRPr>
          </a:p>
          <a:p>
            <a:pPr marL="0" lvl="0" indent="0" algn="l" rtl="0">
              <a:spcBef>
                <a:spcPts val="0"/>
              </a:spcBef>
              <a:spcAft>
                <a:spcPts val="0"/>
              </a:spcAft>
              <a:buNone/>
            </a:pPr>
            <a:r>
              <a:rPr lang="en-US" sz="1100" b="1" i="0" dirty="0">
                <a:solidFill>
                  <a:schemeClr val="lt1"/>
                </a:solidFill>
                <a:latin typeface="Arial"/>
                <a:ea typeface="Arial"/>
                <a:cs typeface="Arial"/>
                <a:sym typeface="Arial"/>
              </a:rPr>
              <a:t>Extend</a:t>
            </a:r>
            <a:endParaRPr dirty="0"/>
          </a:p>
          <a:p>
            <a:pPr marL="0" lvl="0" indent="0" algn="l" rtl="0">
              <a:spcBef>
                <a:spcPts val="0"/>
              </a:spcBef>
              <a:spcAft>
                <a:spcPts val="0"/>
              </a:spcAft>
              <a:buNone/>
            </a:pPr>
            <a:r>
              <a:rPr lang="en-US" sz="1100" b="0" i="0" dirty="0">
                <a:solidFill>
                  <a:schemeClr val="lt1"/>
                </a:solidFill>
                <a:latin typeface="Arial"/>
                <a:ea typeface="Arial"/>
                <a:cs typeface="Arial"/>
                <a:sym typeface="Arial"/>
              </a:rPr>
              <a:t>In small groups students experiment with "Cat's Cradle" string games as a practical demonstration of the characteristics of polyurea that make it virtually indestructible. </a:t>
            </a:r>
            <a:endParaRPr dirty="0"/>
          </a:p>
          <a:p>
            <a:pPr marL="0" lvl="0" indent="0" algn="l" rtl="0">
              <a:spcBef>
                <a:spcPts val="0"/>
              </a:spcBef>
              <a:spcAft>
                <a:spcPts val="0"/>
              </a:spcAft>
              <a:buNone/>
            </a:pPr>
            <a:endParaRPr sz="1100" b="1" i="0" dirty="0">
              <a:solidFill>
                <a:schemeClr val="lt1"/>
              </a:solidFill>
              <a:latin typeface="Arial"/>
              <a:ea typeface="Arial"/>
              <a:cs typeface="Arial"/>
              <a:sym typeface="Arial"/>
            </a:endParaRPr>
          </a:p>
          <a:p>
            <a:pPr marL="0" lvl="0" indent="0" algn="l" rtl="0">
              <a:spcBef>
                <a:spcPts val="0"/>
              </a:spcBef>
              <a:spcAft>
                <a:spcPts val="0"/>
              </a:spcAft>
              <a:buNone/>
            </a:pPr>
            <a:r>
              <a:rPr lang="en-US" sz="1100" b="1" i="0" dirty="0">
                <a:solidFill>
                  <a:schemeClr val="lt1"/>
                </a:solidFill>
                <a:latin typeface="Arial"/>
                <a:ea typeface="Arial"/>
                <a:cs typeface="Arial"/>
                <a:sym typeface="Arial"/>
              </a:rPr>
              <a:t>Evaluate</a:t>
            </a:r>
            <a:endParaRPr dirty="0"/>
          </a:p>
          <a:p>
            <a:pPr marL="0" lvl="0" indent="0" algn="l" rtl="0">
              <a:spcBef>
                <a:spcPts val="0"/>
              </a:spcBef>
              <a:spcAft>
                <a:spcPts val="0"/>
              </a:spcAft>
              <a:buNone/>
            </a:pPr>
            <a:r>
              <a:rPr lang="en-US" sz="1100" b="0" i="0" dirty="0">
                <a:solidFill>
                  <a:schemeClr val="lt1"/>
                </a:solidFill>
                <a:latin typeface="Arial"/>
                <a:ea typeface="Arial"/>
                <a:cs typeface="Arial"/>
                <a:sym typeface="Arial"/>
              </a:rPr>
              <a:t>Students create a final model that explains how polyurea is formed, why its atomic structure contributes to its near indestructible quality, and the mechanism for how polyurea protected the watermelon observed in the Engage.</a:t>
            </a:r>
            <a:endParaRPr dirty="0"/>
          </a:p>
          <a:p>
            <a:pPr marL="0" lvl="0" indent="0" algn="l" rtl="0">
              <a:spcBef>
                <a:spcPts val="0"/>
              </a:spcBef>
              <a:spcAft>
                <a:spcPts val="0"/>
              </a:spcAft>
              <a:buClr>
                <a:schemeClr val="lt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c7ef7d5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c7ef7d5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dirty="0"/>
              <a:t>https://</a:t>
            </a:r>
            <a:r>
              <a:rPr lang="en-US" dirty="0" err="1"/>
              <a:t>youtu.be</a:t>
            </a:r>
            <a:r>
              <a:rPr lang="en-US" dirty="0"/>
              <a:t>/DWkYRh6OXy8 (image links to video)</a:t>
            </a:r>
            <a:endParaRPr dirty="0"/>
          </a:p>
          <a:p>
            <a:pPr marL="628650" lvl="1" indent="-171450" algn="l" rtl="0">
              <a:spcBef>
                <a:spcPts val="0"/>
              </a:spcBef>
              <a:spcAft>
                <a:spcPts val="0"/>
              </a:spcAft>
              <a:buClr>
                <a:schemeClr val="dk1"/>
              </a:buClr>
              <a:buSzPts val="1100"/>
              <a:buFont typeface="Arial"/>
              <a:buChar char="•"/>
            </a:pPr>
            <a:r>
              <a:rPr lang="en-US" dirty="0"/>
              <a:t>Watch from 0:00-2:10</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students complete the I Notice, I Wonder strategy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Encourage students to come up with their best guesses if they are struggling to come up with answers.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Emphasize that they don't have to know the answer right now because the goal of the lesson is to explain what they saw.</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Present phenomena goal (explain why the polymer coating can protect the watermelon).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03788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dirty="0"/>
              <a:t>https://</a:t>
            </a:r>
            <a:r>
              <a:rPr lang="en-US" dirty="0" err="1"/>
              <a:t>youtu.be</a:t>
            </a:r>
            <a:r>
              <a:rPr lang="en-US" dirty="0"/>
              <a:t>/DWkYRh6OXy8?t=160 (image links to video)</a:t>
            </a:r>
            <a:endParaRPr dirty="0"/>
          </a:p>
          <a:p>
            <a:pPr marL="628650" lvl="1" indent="-171450" algn="l" rtl="0">
              <a:spcBef>
                <a:spcPts val="0"/>
              </a:spcBef>
              <a:spcAft>
                <a:spcPts val="0"/>
              </a:spcAft>
              <a:buClr>
                <a:schemeClr val="dk1"/>
              </a:buClr>
              <a:buSzPts val="1100"/>
              <a:buFont typeface="Arial"/>
              <a:buChar char="•"/>
            </a:pPr>
            <a:r>
              <a:rPr lang="en-US" dirty="0"/>
              <a:t>Watch from 2:40-3:26</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Play the clip at least twice to give students time to pick up on specific details.</a:t>
            </a:r>
            <a:endParaRPr dirty="0"/>
          </a:p>
          <a:p>
            <a:pPr marL="171450" lvl="0" indent="-171450" algn="l" rtl="0">
              <a:spcBef>
                <a:spcPts val="0"/>
              </a:spcBef>
              <a:spcAft>
                <a:spcPts val="0"/>
              </a:spcAft>
              <a:buClr>
                <a:schemeClr val="dk1"/>
              </a:buClr>
              <a:buSzPts val="1100"/>
              <a:buFont typeface="Arial"/>
              <a:buChar char="•"/>
            </a:pPr>
            <a:r>
              <a:rPr lang="en-US" dirty="0"/>
              <a:t>Have students make observations.</a:t>
            </a:r>
            <a:endParaRPr dirty="0"/>
          </a:p>
          <a:p>
            <a:pPr marL="171450" lvl="0" indent="-171450" algn="l" rtl="0">
              <a:spcBef>
                <a:spcPts val="0"/>
              </a:spcBef>
              <a:spcAft>
                <a:spcPts val="0"/>
              </a:spcAft>
              <a:buClr>
                <a:schemeClr val="dk1"/>
              </a:buClr>
              <a:buSzPts val="1100"/>
              <a:buFont typeface="Arial"/>
              <a:buChar char="•"/>
            </a:pPr>
            <a:r>
              <a:rPr lang="en-US" dirty="0"/>
              <a:t>Discuss the observations as a class.</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observable indicators that a chemical reaction has occurred in the video include:</a:t>
            </a:r>
            <a:endParaRPr dirty="0"/>
          </a:p>
          <a:p>
            <a:pPr marL="1085850" lvl="2"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release of a gas; </a:t>
            </a:r>
            <a:endParaRPr dirty="0"/>
          </a:p>
          <a:p>
            <a:pPr marL="1085850" lvl="2"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change in temperature; and </a:t>
            </a:r>
            <a:endParaRPr dirty="0"/>
          </a:p>
          <a:p>
            <a:pPr marL="1085850" lvl="2"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change in consistency (i.e., new properties) of the material in the cup.</a:t>
            </a:r>
            <a:endParaRPr dirty="0"/>
          </a:p>
          <a:p>
            <a:pPr marL="171450" lvl="0" indent="-101600" algn="l" rtl="0">
              <a:spcBef>
                <a:spcPts val="0"/>
              </a:spcBef>
              <a:spcAft>
                <a:spcPts val="0"/>
              </a:spcAft>
              <a:buClr>
                <a:schemeClr val="dk1"/>
              </a:buClr>
              <a:buSzPts val="1100"/>
              <a:buFont typeface="Arial"/>
              <a:buNone/>
            </a:pP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to draw a model that shows how the </a:t>
            </a:r>
            <a:r>
              <a:rPr lang="en-US" dirty="0"/>
              <a:t>LINE-X® </a:t>
            </a:r>
            <a:r>
              <a:rPr lang="en-US" sz="1100" b="0" i="0" dirty="0">
                <a:solidFill>
                  <a:schemeClr val="dk1"/>
                </a:solidFill>
                <a:latin typeface="Arial"/>
                <a:ea typeface="Arial"/>
                <a:cs typeface="Arial"/>
                <a:sym typeface="Arial"/>
              </a:rPr>
              <a:t>is formed </a:t>
            </a:r>
            <a:endParaRPr dirty="0"/>
          </a:p>
          <a:p>
            <a:pPr marL="171450" lvl="0" indent="-10160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dirty="0">
                <a:solidFill>
                  <a:schemeClr val="dk1"/>
                </a:solidFill>
                <a:latin typeface="Arial"/>
                <a:ea typeface="Arial"/>
                <a:cs typeface="Arial"/>
                <a:sym typeface="Arial"/>
              </a:rPr>
              <a:t>Students could:</a:t>
            </a:r>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Share these models with partners;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 few volunteers could share with the class; or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set the models aside without sharing out for now.</a:t>
            </a:r>
            <a:r>
              <a:rPr lang="en-US" dirty="0"/>
              <a:t> </a:t>
            </a:r>
            <a:endParaRPr dirty="0"/>
          </a:p>
          <a:p>
            <a:pPr marL="171450" lvl="0" indent="-101600" algn="l" rtl="0">
              <a:spcBef>
                <a:spcPts val="0"/>
              </a:spcBef>
              <a:spcAft>
                <a:spcPts val="0"/>
              </a:spcAft>
              <a:buClr>
                <a:schemeClr val="dk1"/>
              </a:buClr>
              <a:buSzPts val="1100"/>
              <a:buFont typeface="Arial"/>
              <a:buNone/>
            </a:pP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Ask students to recall what Substance A (clear liquid) and B (dark liquid) looked like.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Then, ask them to explain why the substances are different from each other. If they struggle to develop answers you might ask guiding questions like,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Why is Substance A a clear liquid?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What is Substance B made of that causes it to be black? </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them add the distinction to their model. </a:t>
            </a:r>
            <a:endParaRPr dirty="0"/>
          </a:p>
          <a:p>
            <a:pPr marL="171450" lvl="0" indent="-101600" algn="l" rtl="0">
              <a:spcBef>
                <a:spcPts val="0"/>
              </a:spcBef>
              <a:spcAft>
                <a:spcPts val="0"/>
              </a:spcAft>
              <a:buClr>
                <a:schemeClr val="dk1"/>
              </a:buClr>
              <a:buSzPts val="1100"/>
              <a:buFont typeface="Arial"/>
              <a:buNone/>
            </a:pPr>
            <a:endParaRPr sz="1100" b="0" i="0" dirty="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Discuss these revised models and ideas as a whole group. </a:t>
            </a:r>
            <a:endParaRPr dirty="0"/>
          </a:p>
          <a:p>
            <a:pPr marL="628650" marR="0" lvl="1" indent="-171450" algn="l" rtl="0">
              <a:lnSpc>
                <a:spcPct val="100000"/>
              </a:lnSpc>
              <a:spcBef>
                <a:spcPts val="0"/>
              </a:spcBef>
              <a:spcAft>
                <a:spcPts val="0"/>
              </a:spcAft>
              <a:buClr>
                <a:schemeClr val="dk1"/>
              </a:buClr>
              <a:buSzPts val="1100"/>
              <a:buFont typeface="Arial"/>
              <a:buChar char="•"/>
            </a:pPr>
            <a:r>
              <a:rPr lang="en-US" dirty="0"/>
              <a:t>What causes the chemicals to be different?/Why are the chemicals different?</a:t>
            </a:r>
            <a:endParaRPr sz="1100" b="0" i="0" dirty="0">
              <a:solidFill>
                <a:schemeClr val="dk1"/>
              </a:solidFill>
              <a:latin typeface="Arial"/>
              <a:ea typeface="Arial"/>
              <a:cs typeface="Arial"/>
              <a:sym typeface="Arial"/>
            </a:endParaRPr>
          </a:p>
          <a:p>
            <a:pPr marL="1085850" lvl="2"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Accept a variety of answers from students but emphasize those ideas that suggest that A and B are made of different particles.</a:t>
            </a:r>
            <a:endParaRPr dirty="0"/>
          </a:p>
          <a:p>
            <a:pPr marL="171450" lvl="0" indent="-171450" algn="l" rtl="0">
              <a:spcBef>
                <a:spcPts val="0"/>
              </a:spcBef>
              <a:spcAft>
                <a:spcPts val="0"/>
              </a:spcAft>
              <a:buClr>
                <a:schemeClr val="dk1"/>
              </a:buClr>
              <a:buSzPts val="1100"/>
              <a:buFont typeface="Arial"/>
              <a:buChar char="•"/>
            </a:pPr>
            <a:r>
              <a:rPr lang="en-US" dirty="0"/>
              <a:t>What causes the chemicals to be different?</a:t>
            </a:r>
            <a:endParaRPr dirty="0"/>
          </a:p>
          <a:p>
            <a:pPr marL="628650" lvl="1" indent="-171450" algn="l" rtl="0">
              <a:spcBef>
                <a:spcPts val="0"/>
              </a:spcBef>
              <a:spcAft>
                <a:spcPts val="0"/>
              </a:spcAft>
              <a:buClr>
                <a:schemeClr val="dk1"/>
              </a:buClr>
              <a:buSzPts val="1100"/>
              <a:buFont typeface="Arial"/>
              <a:buChar char="•"/>
            </a:pPr>
            <a:r>
              <a:rPr lang="en-US" dirty="0"/>
              <a:t>You might rephrase the question as “why are the chemicals different” if students struggle to come up with an answer.</a:t>
            </a:r>
            <a:endParaRPr dirty="0"/>
          </a:p>
          <a:p>
            <a:pPr marL="628650" lvl="1" indent="-171450" algn="l" rtl="0">
              <a:spcBef>
                <a:spcPts val="0"/>
              </a:spcBef>
              <a:spcAft>
                <a:spcPts val="0"/>
              </a:spcAft>
              <a:buClr>
                <a:schemeClr val="dk1"/>
              </a:buClr>
              <a:buSzPts val="1100"/>
              <a:buFont typeface="Arial"/>
              <a:buChar char="•"/>
            </a:pPr>
            <a:r>
              <a:rPr lang="en-US" dirty="0"/>
              <a:t>Summarize the content of their discussion to provide context for the next activity</a:t>
            </a:r>
            <a:endParaRPr dirty="0"/>
          </a:p>
          <a:p>
            <a:pPr marL="1085850" lvl="2" indent="-171450" algn="l" rtl="0">
              <a:spcBef>
                <a:spcPts val="0"/>
              </a:spcBef>
              <a:spcAft>
                <a:spcPts val="0"/>
              </a:spcAft>
              <a:buClr>
                <a:schemeClr val="dk1"/>
              </a:buClr>
              <a:buSzPts val="1100"/>
              <a:buFont typeface="Arial"/>
              <a:buChar char="•"/>
            </a:pPr>
            <a:r>
              <a:rPr lang="en-US" dirty="0"/>
              <a:t>(e.g., they’re all made of different kinds of tiny stuff and the new material is made of even tinier stuff from the other two materials’ tiny stuff).</a:t>
            </a:r>
            <a:endParaRPr dirty="0"/>
          </a:p>
          <a:p>
            <a:pPr marL="628650" lvl="1" indent="-171450" algn="l" rtl="0">
              <a:spcBef>
                <a:spcPts val="0"/>
              </a:spcBef>
              <a:spcAft>
                <a:spcPts val="0"/>
              </a:spcAft>
              <a:buClr>
                <a:schemeClr val="dk1"/>
              </a:buClr>
              <a:buSzPts val="1100"/>
              <a:buFont typeface="Arial"/>
              <a:buChar char="•"/>
            </a:pPr>
            <a:r>
              <a:rPr lang="en-US" dirty="0"/>
              <a:t>If they are struggling, provide an analogy (e.g., how do you make a cake) to help them hone in on the idea that it takes “ingredients” to make a thing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Now have students build a physical model to synthesize these two concepts:</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the chemical reaction occurring to form </a:t>
            </a:r>
            <a:r>
              <a:rPr lang="en-US" dirty="0"/>
              <a:t>LINE-X® </a:t>
            </a:r>
            <a:r>
              <a:rPr lang="en-US" sz="1100" b="0" i="0" dirty="0">
                <a:solidFill>
                  <a:schemeClr val="dk1"/>
                </a:solidFill>
                <a:latin typeface="Arial"/>
                <a:ea typeface="Arial"/>
                <a:cs typeface="Arial"/>
                <a:sym typeface="Arial"/>
              </a:rPr>
              <a:t>and </a:t>
            </a:r>
            <a:endParaRPr dirty="0"/>
          </a:p>
          <a:p>
            <a:pPr marL="628650" lvl="1"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its individual components (A &amp; B) are different due to the particles they are composed of</a:t>
            </a:r>
            <a:endParaRPr dirty="0"/>
          </a:p>
          <a:p>
            <a:pPr marL="171450" lvl="0" indent="-171450" algn="l" rtl="0">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Models should represent what makes each component different from each other." Allow time for students to build their models. </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38"/>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3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8"/>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39"/>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50" name="Google Shape;50;p3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1" name="Google Shape;51;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64"/>
        <p:cNvGrpSpPr/>
        <p:nvPr/>
      </p:nvGrpSpPr>
      <p:grpSpPr>
        <a:xfrm>
          <a:off x="0" y="0"/>
          <a:ext cx="0" cy="0"/>
          <a:chOff x="0" y="0"/>
          <a:chExt cx="0" cy="0"/>
        </a:xfrm>
      </p:grpSpPr>
      <p:cxnSp>
        <p:nvCxnSpPr>
          <p:cNvPr id="65" name="Google Shape;65;p43"/>
          <p:cNvCxnSpPr/>
          <p:nvPr/>
        </p:nvCxnSpPr>
        <p:spPr>
          <a:xfrm>
            <a:off x="770628" y="1459981"/>
            <a:ext cx="7619280" cy="33"/>
          </a:xfrm>
          <a:prstGeom prst="straightConnector1">
            <a:avLst/>
          </a:prstGeom>
          <a:noFill/>
          <a:ln>
            <a:noFill/>
          </a:ln>
        </p:spPr>
      </p:cxnSp>
      <p:sp>
        <p:nvSpPr>
          <p:cNvPr id="66" name="Google Shape;66;p4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txBox="1">
            <a:spLocks noGrp="1"/>
          </p:cNvSpPr>
          <p:nvPr>
            <p:ph type="body" idx="1"/>
          </p:nvPr>
        </p:nvSpPr>
        <p:spPr>
          <a:xfrm>
            <a:off x="892969" y="1721197"/>
            <a:ext cx="7358063" cy="301377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4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69"/>
        <p:cNvGrpSpPr/>
        <p:nvPr/>
      </p:nvGrpSpPr>
      <p:grpSpPr>
        <a:xfrm>
          <a:off x="0" y="0"/>
          <a:ext cx="0" cy="0"/>
          <a:chOff x="0" y="0"/>
          <a:chExt cx="0" cy="0"/>
        </a:xfrm>
      </p:grpSpPr>
      <p:cxnSp>
        <p:nvCxnSpPr>
          <p:cNvPr id="70" name="Google Shape;70;p44"/>
          <p:cNvCxnSpPr/>
          <p:nvPr/>
        </p:nvCxnSpPr>
        <p:spPr>
          <a:xfrm>
            <a:off x="357188" y="1359545"/>
            <a:ext cx="8429625"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71" name="Google Shape;71;p44"/>
          <p:cNvCxnSpPr/>
          <p:nvPr/>
        </p:nvCxnSpPr>
        <p:spPr>
          <a:xfrm rot="10800000" flipH="1">
            <a:off x="357188" y="4875608"/>
            <a:ext cx="8429625" cy="2"/>
          </a:xfrm>
          <a:prstGeom prst="straightConnector1">
            <a:avLst/>
          </a:prstGeom>
          <a:noFill/>
          <a:ln w="76200" cap="flat" cmpd="sng">
            <a:solidFill>
              <a:srgbClr val="444444">
                <a:alpha val="29803"/>
              </a:srgbClr>
            </a:solidFill>
            <a:prstDash val="solid"/>
            <a:miter lim="400000"/>
            <a:headEnd type="none" w="sm" len="sm"/>
            <a:tailEnd type="none" w="sm" len="sm"/>
          </a:ln>
        </p:spPr>
      </p:cxnSp>
      <p:cxnSp>
        <p:nvCxnSpPr>
          <p:cNvPr id="72" name="Google Shape;72;p44"/>
          <p:cNvCxnSpPr/>
          <p:nvPr/>
        </p:nvCxnSpPr>
        <p:spPr>
          <a:xfrm rot="10800000" flipH="1">
            <a:off x="357188" y="267891"/>
            <a:ext cx="8429625" cy="1"/>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73" name="Google Shape;73;p44"/>
          <p:cNvSpPr>
            <a:spLocks noGrp="1"/>
          </p:cNvSpPr>
          <p:nvPr>
            <p:ph type="pic" idx="2"/>
          </p:nvPr>
        </p:nvSpPr>
        <p:spPr>
          <a:xfrm>
            <a:off x="436373" y="1579289"/>
            <a:ext cx="3884415" cy="2913311"/>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R="0" lvl="7"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R="0" lvl="8"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74" name="Google Shape;74;p4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4"/>
          <p:cNvSpPr txBox="1">
            <a:spLocks noGrp="1"/>
          </p:cNvSpPr>
          <p:nvPr>
            <p:ph type="body" idx="1"/>
          </p:nvPr>
        </p:nvSpPr>
        <p:spPr>
          <a:xfrm>
            <a:off x="4768453" y="1567160"/>
            <a:ext cx="4027289" cy="2913311"/>
          </a:xfrm>
          <a:prstGeom prst="rect">
            <a:avLst/>
          </a:prstGeom>
          <a:noFill/>
          <a:ln>
            <a:noFill/>
          </a:ln>
        </p:spPr>
        <p:txBody>
          <a:bodyPr spcFirstLastPara="1" wrap="square" lIns="91425" tIns="45700" rIns="91425" bIns="45700" anchor="t" anchorCtr="0">
            <a:normAutofit/>
          </a:bodyPr>
          <a:lstStyle>
            <a:lvl1pPr marL="457200" lvl="0" indent="-258737" algn="l">
              <a:spcBef>
                <a:spcPts val="1687"/>
              </a:spcBef>
              <a:spcAft>
                <a:spcPts val="0"/>
              </a:spcAft>
              <a:buSzPts val="475"/>
              <a:buChar char="•"/>
              <a:defRPr sz="1582"/>
            </a:lvl1pPr>
            <a:lvl2pPr marL="914400" lvl="1" indent="-258737" algn="l">
              <a:spcBef>
                <a:spcPts val="1687"/>
              </a:spcBef>
              <a:spcAft>
                <a:spcPts val="0"/>
              </a:spcAft>
              <a:buSzPts val="475"/>
              <a:buChar char="•"/>
              <a:defRPr sz="1582"/>
            </a:lvl2pPr>
            <a:lvl3pPr marL="1371600" lvl="2" indent="-258737" algn="l">
              <a:spcBef>
                <a:spcPts val="1687"/>
              </a:spcBef>
              <a:spcAft>
                <a:spcPts val="0"/>
              </a:spcAft>
              <a:buSzPts val="475"/>
              <a:buChar char="•"/>
              <a:defRPr sz="1582"/>
            </a:lvl3pPr>
            <a:lvl4pPr marL="1828800" lvl="3" indent="-258737" algn="l">
              <a:spcBef>
                <a:spcPts val="1687"/>
              </a:spcBef>
              <a:spcAft>
                <a:spcPts val="0"/>
              </a:spcAft>
              <a:buSzPts val="475"/>
              <a:buChar char="•"/>
              <a:defRPr sz="1582"/>
            </a:lvl4pPr>
            <a:lvl5pPr marL="2286000" lvl="4" indent="-258737" algn="l">
              <a:spcBef>
                <a:spcPts val="1687"/>
              </a:spcBef>
              <a:spcAft>
                <a:spcPts val="0"/>
              </a:spcAft>
              <a:buSzPts val="475"/>
              <a:buChar char="•"/>
              <a:defRPr sz="1582"/>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4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Alt">
  <p:cSld name="Blank - Alt">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2"/>
        <p:cNvGrpSpPr/>
        <p:nvPr/>
      </p:nvGrpSpPr>
      <p:grpSpPr>
        <a:xfrm>
          <a:off x="0" y="0"/>
          <a:ext cx="0" cy="0"/>
          <a:chOff x="0" y="0"/>
          <a:chExt cx="0" cy="0"/>
        </a:xfrm>
      </p:grpSpPr>
      <p:sp>
        <p:nvSpPr>
          <p:cNvPr id="83" name="Google Shape;83;p2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5" name="Google Shape;85;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
        <p:cNvGrpSpPr/>
        <p:nvPr/>
      </p:nvGrpSpPr>
      <p:grpSpPr>
        <a:xfrm>
          <a:off x="0" y="0"/>
          <a:ext cx="0" cy="0"/>
          <a:chOff x="0" y="0"/>
          <a:chExt cx="0" cy="0"/>
        </a:xfrm>
      </p:grpSpPr>
      <p:sp>
        <p:nvSpPr>
          <p:cNvPr id="13" name="Google Shape;13;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31"/>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6" name="Google Shape;16;p3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2"/>
        <p:cNvGrpSpPr/>
        <p:nvPr/>
      </p:nvGrpSpPr>
      <p:grpSpPr>
        <a:xfrm>
          <a:off x="0" y="0"/>
          <a:ext cx="0" cy="0"/>
          <a:chOff x="0" y="0"/>
          <a:chExt cx="0" cy="0"/>
        </a:xfrm>
      </p:grpSpPr>
      <p:sp>
        <p:nvSpPr>
          <p:cNvPr id="23" name="Google Shape;23;p2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5" name="Google Shape;25;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9" name="Google Shape;29;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35"/>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35"/>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35"/>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WkYRh6OXy8?t=13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D36uxtvOyM5AQmzGfajBFtB06iGHQYT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DWkYRh6OXy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WkYRh6OXy8?t=16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DWkYRh6OXy8?t=16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Building a Polymer Model</a:t>
            </a:r>
            <a:endParaRPr dirty="0"/>
          </a:p>
        </p:txBody>
      </p:sp>
      <p:sp>
        <p:nvSpPr>
          <p:cNvPr id="148" name="Google Shape;148;p10"/>
          <p:cNvSpPr txBox="1">
            <a:spLocks noGrp="1"/>
          </p:cNvSpPr>
          <p:nvPr>
            <p:ph type="body" idx="1"/>
          </p:nvPr>
        </p:nvSpPr>
        <p:spPr>
          <a:xfrm>
            <a:off x="457200" y="1824990"/>
            <a:ext cx="8229600" cy="2306575"/>
          </a:xfrm>
          <a:prstGeom prst="rect">
            <a:avLst/>
          </a:prstGeom>
          <a:noFill/>
          <a:ln>
            <a:noFill/>
          </a:ln>
        </p:spPr>
        <p:txBody>
          <a:bodyPr spcFirstLastPara="1" wrap="square" lIns="91425" tIns="45700" rIns="91425" bIns="45700" anchor="ctr" anchorCtr="0">
            <a:normAutofit/>
          </a:bodyPr>
          <a:lstStyle/>
          <a:p>
            <a:pPr marL="0" lvl="0" indent="0">
              <a:spcBef>
                <a:spcPts val="0"/>
              </a:spcBef>
              <a:buSzPts val="3200"/>
              <a:buNone/>
            </a:pPr>
            <a:r>
              <a:rPr lang="en-US" sz="3200" dirty="0"/>
              <a:t>Using the materials provided, create a physical model of how Substance A and Substance B turn into the LINE-X® coating.</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Building a Polymer Model</a:t>
            </a:r>
            <a:endParaRPr dirty="0"/>
          </a:p>
        </p:txBody>
      </p:sp>
      <p:sp>
        <p:nvSpPr>
          <p:cNvPr id="155" name="Google Shape;155;p13"/>
          <p:cNvSpPr txBox="1">
            <a:spLocks noGrp="1"/>
          </p:cNvSpPr>
          <p:nvPr>
            <p:ph type="body" idx="2"/>
          </p:nvPr>
        </p:nvSpPr>
        <p:spPr>
          <a:xfrm>
            <a:off x="457200" y="1786575"/>
            <a:ext cx="8039400" cy="2147100"/>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What are some similarities among your models?</a:t>
            </a:r>
            <a:endParaRPr dirty="0"/>
          </a:p>
          <a:p>
            <a:pPr marL="231775" lvl="0" indent="-231775">
              <a:spcBef>
                <a:spcPts val="1280"/>
              </a:spcBef>
            </a:pPr>
            <a:r>
              <a:rPr lang="en-US" dirty="0"/>
              <a:t>What conclusions can you draw about how LINE-X® is formed?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4"/>
          <p:cNvSpPr txBox="1">
            <a:spLocks noGrp="1"/>
          </p:cNvSpPr>
          <p:nvPr>
            <p:ph type="title"/>
          </p:nvPr>
        </p:nvSpPr>
        <p:spPr>
          <a:xfrm>
            <a:off x="457200" y="413765"/>
            <a:ext cx="8229600" cy="637794"/>
          </a:xfrm>
          <a:prstGeom prst="rect">
            <a:avLst/>
          </a:prstGeom>
          <a:noFill/>
          <a:ln>
            <a:noFill/>
          </a:ln>
        </p:spPr>
        <p:txBody>
          <a:bodyPr spcFirstLastPara="1" wrap="square" lIns="0" tIns="45700" rIns="0" bIns="0" anchor="ctr" anchorCtr="0">
            <a:normAutofit/>
          </a:bodyPr>
          <a:lstStyle/>
          <a:p>
            <a:pPr lvl="0"/>
            <a:r>
              <a:rPr lang="en-US" dirty="0"/>
              <a:t>How the LINE-X® Polymer Forms</a:t>
            </a:r>
            <a:endParaRPr dirty="0"/>
          </a:p>
        </p:txBody>
      </p:sp>
      <p:sp>
        <p:nvSpPr>
          <p:cNvPr id="162" name="Google Shape;162;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1200"/>
              </a:spcAft>
              <a:buSzPts val="2600"/>
              <a:buNone/>
            </a:pPr>
            <a:r>
              <a:rPr lang="en-US" dirty="0"/>
              <a:t>What big ideas have we learned so far?</a:t>
            </a:r>
            <a:endParaRPr sz="1200" dirty="0"/>
          </a:p>
          <a:p>
            <a:pPr marL="205730" lvl="0" indent="-205730" algn="l" rtl="0">
              <a:spcBef>
                <a:spcPts val="0"/>
              </a:spcBef>
              <a:spcAft>
                <a:spcPts val="1200"/>
              </a:spcAft>
              <a:buSzPts val="2600"/>
              <a:buChar char="•"/>
            </a:pPr>
            <a:r>
              <a:rPr lang="en-US" dirty="0"/>
              <a:t>Why are the chemicals different?</a:t>
            </a:r>
            <a:endParaRPr dirty="0"/>
          </a:p>
          <a:p>
            <a:pPr marL="205730" lvl="0" indent="-205730">
              <a:spcBef>
                <a:spcPts val="0"/>
              </a:spcBef>
              <a:spcAft>
                <a:spcPts val="1200"/>
              </a:spcAft>
            </a:pPr>
            <a:r>
              <a:rPr lang="en-US" dirty="0"/>
              <a:t>How is LINE-X® formed?</a:t>
            </a:r>
            <a:endParaRPr dirty="0"/>
          </a:p>
          <a:p>
            <a:pPr marL="205730" lvl="0" indent="-205730">
              <a:spcBef>
                <a:spcPts val="0"/>
              </a:spcBef>
              <a:spcAft>
                <a:spcPts val="1200"/>
              </a:spcAft>
            </a:pPr>
            <a:r>
              <a:rPr lang="en-US" dirty="0"/>
              <a:t>What do the original chemicals and the LINE-X® have in common?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457200" y="358140"/>
            <a:ext cx="8229600" cy="697992"/>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How Polyurea Forms</a:t>
            </a:r>
            <a:endParaRPr dirty="0"/>
          </a:p>
        </p:txBody>
      </p:sp>
      <p:sp>
        <p:nvSpPr>
          <p:cNvPr id="170" name="Google Shape;170;p15"/>
          <p:cNvSpPr txBox="1">
            <a:spLocks noGrp="1"/>
          </p:cNvSpPr>
          <p:nvPr>
            <p:ph type="body" idx="2"/>
          </p:nvPr>
        </p:nvSpPr>
        <p:spPr>
          <a:xfrm>
            <a:off x="4645410" y="2169108"/>
            <a:ext cx="4038600" cy="1249796"/>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SzPts val="2800"/>
              <a:buNone/>
            </a:pPr>
            <a:r>
              <a:rPr lang="en-US" sz="2800" dirty="0"/>
              <a:t>What other details can we add to our big ideas and conclusions?</a:t>
            </a:r>
            <a:endParaRPr dirty="0"/>
          </a:p>
        </p:txBody>
      </p:sp>
      <p:pic>
        <p:nvPicPr>
          <p:cNvPr id="172" name="Google Shape;172;p15">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 y="1183652"/>
            <a:ext cx="4041392" cy="3220708"/>
          </a:xfrm>
          <a:prstGeom prst="rect">
            <a:avLst/>
          </a:prstGeom>
          <a:noFill/>
          <a:ln>
            <a:noFill/>
          </a:ln>
        </p:spPr>
      </p:pic>
      <p:sp>
        <p:nvSpPr>
          <p:cNvPr id="6" name="TextBox 5">
            <a:extLst>
              <a:ext uri="{FF2B5EF4-FFF2-40B4-BE49-F238E27FC236}">
                <a16:creationId xmlns:a16="http://schemas.microsoft.com/office/drawing/2014/main" id="{BC945B92-5EF0-4A68-9A01-7E08898FFEFA}"/>
              </a:ext>
            </a:extLst>
          </p:cNvPr>
          <p:cNvSpPr txBox="1"/>
          <p:nvPr/>
        </p:nvSpPr>
        <p:spPr>
          <a:xfrm>
            <a:off x="379562" y="4404360"/>
            <a:ext cx="4119029"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16"/>
          <p:cNvGraphicFramePr/>
          <p:nvPr>
            <p:extLst>
              <p:ext uri="{D42A27DB-BD31-4B8C-83A1-F6EECF244321}">
                <p14:modId xmlns:p14="http://schemas.microsoft.com/office/powerpoint/2010/main" val="1806905558"/>
              </p:ext>
            </p:extLst>
          </p:nvPr>
        </p:nvGraphicFramePr>
        <p:xfrm>
          <a:off x="137162" y="173990"/>
          <a:ext cx="8869675" cy="4795520"/>
        </p:xfrm>
        <a:graphic>
          <a:graphicData uri="http://schemas.openxmlformats.org/drawingml/2006/table">
            <a:tbl>
              <a:tblPr>
                <a:tableStyleId>{ED083AE6-46FA-4A59-8FB0-9F97EB10719F}</a:tableStyleId>
              </a:tblPr>
              <a:tblGrid>
                <a:gridCol w="1234438">
                  <a:extLst>
                    <a:ext uri="{9D8B030D-6E8A-4147-A177-3AD203B41FA5}">
                      <a16:colId xmlns:a16="http://schemas.microsoft.com/office/drawing/2014/main" val="20000"/>
                    </a:ext>
                  </a:extLst>
                </a:gridCol>
                <a:gridCol w="7635237">
                  <a:extLst>
                    <a:ext uri="{9D8B030D-6E8A-4147-A177-3AD203B41FA5}">
                      <a16:colId xmlns:a16="http://schemas.microsoft.com/office/drawing/2014/main" val="20001"/>
                    </a:ext>
                  </a:extLst>
                </a:gridCol>
              </a:tblGrid>
              <a:tr h="408725">
                <a:tc>
                  <a:txBody>
                    <a:bodyPr/>
                    <a:lstStyle/>
                    <a:p>
                      <a:pPr marL="0" marR="0" lvl="0" indent="0" algn="l" rtl="0">
                        <a:spcBef>
                          <a:spcPts val="0"/>
                        </a:spcBef>
                        <a:spcAft>
                          <a:spcPts val="0"/>
                        </a:spcAft>
                        <a:buNone/>
                      </a:pPr>
                      <a:r>
                        <a:rPr lang="en-US" sz="1800" b="1" u="none" strike="noStrike" cap="none" dirty="0">
                          <a:latin typeface="Calibri" panose="020F0502020204030204" pitchFamily="34" charset="0"/>
                          <a:cs typeface="Calibri" panose="020F0502020204030204" pitchFamily="34" charset="0"/>
                        </a:rPr>
                        <a:t>atoms</a:t>
                      </a:r>
                      <a:endParaRPr sz="1800" b="1" u="none" strike="noStrike" cap="none" dirty="0">
                        <a:latin typeface="Calibri" panose="020F0502020204030204" pitchFamily="34" charset="0"/>
                        <a:cs typeface="Calibri" panose="020F0502020204030204" pitchFamily="34" charset="0"/>
                      </a:endParaRPr>
                    </a:p>
                  </a:txBody>
                  <a:tcPr marL="137160" marR="137160" marT="137160" marB="137160" anchor="ctr">
                    <a:solidFill>
                      <a:schemeClr val="accent4">
                        <a:lumMod val="20000"/>
                        <a:lumOff val="80000"/>
                      </a:schemeClr>
                    </a:solidFill>
                  </a:tcPr>
                </a:tc>
                <a:tc>
                  <a:txBody>
                    <a:bodyPr/>
                    <a:lstStyle/>
                    <a:p>
                      <a:pPr marL="174625" marR="0" lvl="0" indent="-174625" algn="l" rtl="0">
                        <a:spcBef>
                          <a:spcPts val="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particles that make up all matter</a:t>
                      </a:r>
                      <a:endParaRPr sz="1800" b="0" u="none" strike="noStrike" cap="none" dirty="0">
                        <a:latin typeface="Calibri" panose="020F0502020204030204" pitchFamily="34" charset="0"/>
                        <a:cs typeface="Calibri" panose="020F0502020204030204" pitchFamily="34" charset="0"/>
                      </a:endParaRPr>
                    </a:p>
                  </a:txBody>
                  <a:tcPr marL="137160" marR="137160" marT="137160" marB="137160">
                    <a:solidFill>
                      <a:schemeClr val="accent4">
                        <a:lumMod val="20000"/>
                        <a:lumOff val="80000"/>
                      </a:schemeClr>
                    </a:solidFill>
                  </a:tcPr>
                </a:tc>
                <a:extLst>
                  <a:ext uri="{0D108BD9-81ED-4DB2-BD59-A6C34878D82A}">
                    <a16:rowId xmlns:a16="http://schemas.microsoft.com/office/drawing/2014/main" val="10000"/>
                  </a:ext>
                </a:extLst>
              </a:tr>
              <a:tr h="1142300">
                <a:tc>
                  <a:txBody>
                    <a:bodyPr/>
                    <a:lstStyle/>
                    <a:p>
                      <a:pPr marL="0" marR="0" lvl="0" indent="0" algn="l" rtl="0">
                        <a:spcBef>
                          <a:spcPts val="0"/>
                        </a:spcBef>
                        <a:spcAft>
                          <a:spcPts val="0"/>
                        </a:spcAft>
                        <a:buNone/>
                      </a:pPr>
                      <a:r>
                        <a:rPr lang="en-US" sz="1800" b="1" u="none" strike="noStrike" cap="none" dirty="0">
                          <a:latin typeface="Calibri" panose="020F0502020204030204" pitchFamily="34" charset="0"/>
                          <a:cs typeface="Calibri" panose="020F0502020204030204" pitchFamily="34" charset="0"/>
                        </a:rPr>
                        <a:t>elements</a:t>
                      </a:r>
                      <a:endParaRPr sz="1800" b="1" u="none" strike="noStrike" cap="none" dirty="0">
                        <a:latin typeface="Calibri" panose="020F0502020204030204" pitchFamily="34" charset="0"/>
                        <a:cs typeface="Calibri" panose="020F0502020204030204" pitchFamily="34" charset="0"/>
                      </a:endParaRPr>
                    </a:p>
                  </a:txBody>
                  <a:tcPr marL="137160" marR="137160" marT="137160" marB="137160" anchor="ctr">
                    <a:solidFill>
                      <a:schemeClr val="accent4">
                        <a:lumMod val="40000"/>
                        <a:lumOff val="60000"/>
                      </a:schemeClr>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different types of atoms</a:t>
                      </a:r>
                      <a:endParaRPr sz="1800" dirty="0">
                        <a:latin typeface="Calibri" panose="020F0502020204030204" pitchFamily="34" charset="0"/>
                        <a:cs typeface="Calibri" panose="020F0502020204030204" pitchFamily="34" charset="0"/>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the way elements react with each other is what gives substances their unique properties</a:t>
                      </a:r>
                      <a:endParaRPr sz="1800" b="0" i="0" u="none" strike="noStrike" cap="none" dirty="0">
                        <a:solidFill>
                          <a:schemeClr val="dk1"/>
                        </a:solidFill>
                        <a:latin typeface="Calibri" panose="020F0502020204030204" pitchFamily="34" charset="0"/>
                        <a:ea typeface="Constantia"/>
                        <a:cs typeface="Calibri" panose="020F0502020204030204" pitchFamily="34" charset="0"/>
                        <a:sym typeface="Constantia"/>
                      </a:endParaRPr>
                    </a:p>
                  </a:txBody>
                  <a:tcPr marL="137160" marR="137160" marT="137160" marB="137160">
                    <a:solidFill>
                      <a:schemeClr val="accent4">
                        <a:lumMod val="40000"/>
                        <a:lumOff val="60000"/>
                      </a:schemeClr>
                    </a:solidFill>
                  </a:tcPr>
                </a:tc>
                <a:extLst>
                  <a:ext uri="{0D108BD9-81ED-4DB2-BD59-A6C34878D82A}">
                    <a16:rowId xmlns:a16="http://schemas.microsoft.com/office/drawing/2014/main" val="10001"/>
                  </a:ext>
                </a:extLst>
              </a:tr>
              <a:tr h="805364">
                <a:tc>
                  <a:txBody>
                    <a:bodyPr/>
                    <a:lstStyle/>
                    <a:p>
                      <a:pPr marL="0" marR="0" lvl="0" indent="0" algn="l" rtl="0">
                        <a:spcBef>
                          <a:spcPts val="0"/>
                        </a:spcBef>
                        <a:spcAft>
                          <a:spcPts val="0"/>
                        </a:spcAft>
                        <a:buNone/>
                      </a:pPr>
                      <a:r>
                        <a:rPr lang="en-US" sz="1800" b="1" u="none" strike="noStrike" cap="none" dirty="0">
                          <a:latin typeface="Calibri" panose="020F0502020204030204" pitchFamily="34" charset="0"/>
                          <a:cs typeface="Calibri" panose="020F0502020204030204" pitchFamily="34" charset="0"/>
                        </a:rPr>
                        <a:t>molecules</a:t>
                      </a:r>
                      <a:endParaRPr sz="1800" b="1" u="none" strike="noStrike" cap="none" dirty="0">
                        <a:latin typeface="Calibri" panose="020F0502020204030204" pitchFamily="34" charset="0"/>
                        <a:cs typeface="Calibri" panose="020F0502020204030204" pitchFamily="34" charset="0"/>
                      </a:endParaRPr>
                    </a:p>
                  </a:txBody>
                  <a:tcPr marL="137160" marR="137160" marT="137160" marB="137160" anchor="ctr">
                    <a:solidFill>
                      <a:schemeClr val="accent4">
                        <a:lumMod val="20000"/>
                        <a:lumOff val="80000"/>
                      </a:schemeClr>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two or more atoms bonded together</a:t>
                      </a:r>
                      <a:endParaRPr sz="1800" dirty="0">
                        <a:latin typeface="Calibri" panose="020F0502020204030204" pitchFamily="34" charset="0"/>
                        <a:cs typeface="Calibri" panose="020F0502020204030204" pitchFamily="34" charset="0"/>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they can be the same type of atom, or combinations of different types</a:t>
                      </a:r>
                      <a:endParaRPr sz="1800" b="0" i="0" u="none" strike="noStrike" cap="none" dirty="0">
                        <a:solidFill>
                          <a:schemeClr val="dk1"/>
                        </a:solidFill>
                        <a:latin typeface="Calibri" panose="020F0502020204030204" pitchFamily="34" charset="0"/>
                        <a:ea typeface="Constantia"/>
                        <a:cs typeface="Calibri" panose="020F0502020204030204" pitchFamily="34" charset="0"/>
                        <a:sym typeface="Constantia"/>
                      </a:endParaRPr>
                    </a:p>
                  </a:txBody>
                  <a:tcPr marL="137160" marR="137160" marT="137160" marB="137160">
                    <a:solidFill>
                      <a:schemeClr val="accent4">
                        <a:lumMod val="20000"/>
                        <a:lumOff val="80000"/>
                      </a:schemeClr>
                    </a:solidFill>
                  </a:tcPr>
                </a:tc>
                <a:extLst>
                  <a:ext uri="{0D108BD9-81ED-4DB2-BD59-A6C34878D82A}">
                    <a16:rowId xmlns:a16="http://schemas.microsoft.com/office/drawing/2014/main" val="10002"/>
                  </a:ext>
                </a:extLst>
              </a:tr>
              <a:tr h="723100">
                <a:tc>
                  <a:txBody>
                    <a:bodyPr/>
                    <a:lstStyle/>
                    <a:p>
                      <a:pPr marL="0" marR="0" lvl="0" indent="0" algn="l" rtl="0">
                        <a:spcBef>
                          <a:spcPts val="0"/>
                        </a:spcBef>
                        <a:spcAft>
                          <a:spcPts val="0"/>
                        </a:spcAft>
                        <a:buNone/>
                      </a:pPr>
                      <a:r>
                        <a:rPr lang="en-US" sz="1800" b="1" u="none" strike="noStrike" cap="none" dirty="0">
                          <a:latin typeface="Calibri" panose="020F0502020204030204" pitchFamily="34" charset="0"/>
                          <a:cs typeface="Calibri" panose="020F0502020204030204" pitchFamily="34" charset="0"/>
                        </a:rPr>
                        <a:t>polymers</a:t>
                      </a:r>
                      <a:endParaRPr sz="1800" b="1" u="none" strike="noStrike" cap="none" dirty="0">
                        <a:latin typeface="Calibri" panose="020F0502020204030204" pitchFamily="34" charset="0"/>
                        <a:cs typeface="Calibri" panose="020F0502020204030204" pitchFamily="34" charset="0"/>
                      </a:endParaRPr>
                    </a:p>
                  </a:txBody>
                  <a:tcPr marL="137160" marR="137160" marT="137160" marB="137160" anchor="ctr">
                    <a:solidFill>
                      <a:schemeClr val="accent4">
                        <a:lumMod val="40000"/>
                        <a:lumOff val="60000"/>
                      </a:schemeClr>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substances made of many copies of the same molecule type bonded together</a:t>
                      </a:r>
                      <a:endParaRPr sz="1800" dirty="0">
                        <a:latin typeface="Calibri" panose="020F0502020204030204" pitchFamily="34" charset="0"/>
                        <a:cs typeface="Calibri" panose="020F0502020204030204" pitchFamily="34" charset="0"/>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sym typeface="Constantia"/>
                        </a:rPr>
                        <a:t>Substance B makes very long polymer chains</a:t>
                      </a:r>
                      <a:endParaRPr sz="1800" dirty="0">
                        <a:latin typeface="Calibri" panose="020F0502020204030204" pitchFamily="34" charset="0"/>
                        <a:cs typeface="Calibri" panose="020F0502020204030204" pitchFamily="34" charset="0"/>
                      </a:endParaRPr>
                    </a:p>
                  </a:txBody>
                  <a:tcPr marL="137160" marR="137160" marT="137160" marB="137160">
                    <a:solidFill>
                      <a:schemeClr val="accent4">
                        <a:lumMod val="40000"/>
                        <a:lumOff val="60000"/>
                      </a:schemeClr>
                    </a:solidFill>
                  </a:tcPr>
                </a:tc>
                <a:extLst>
                  <a:ext uri="{0D108BD9-81ED-4DB2-BD59-A6C34878D82A}">
                    <a16:rowId xmlns:a16="http://schemas.microsoft.com/office/drawing/2014/main" val="10003"/>
                  </a:ext>
                </a:extLst>
              </a:tr>
              <a:tr h="827900">
                <a:tc>
                  <a:txBody>
                    <a:bodyPr/>
                    <a:lstStyle/>
                    <a:p>
                      <a:pPr marL="0" marR="0" lvl="0" indent="0" algn="l" rtl="0">
                        <a:spcBef>
                          <a:spcPts val="0"/>
                        </a:spcBef>
                        <a:spcAft>
                          <a:spcPts val="0"/>
                        </a:spcAft>
                        <a:buNone/>
                      </a:pPr>
                      <a:r>
                        <a:rPr lang="en-US" sz="1800" b="1" u="none" strike="noStrike" cap="none" dirty="0">
                          <a:latin typeface="Calibri" panose="020F0502020204030204" pitchFamily="34" charset="0"/>
                          <a:cs typeface="Calibri" panose="020F0502020204030204" pitchFamily="34" charset="0"/>
                        </a:rPr>
                        <a:t>reactive</a:t>
                      </a:r>
                      <a:endParaRPr sz="1800" b="1" i="1" u="none" strike="noStrike" cap="none" dirty="0">
                        <a:latin typeface="Calibri" panose="020F0502020204030204" pitchFamily="34" charset="0"/>
                        <a:cs typeface="Calibri" panose="020F0502020204030204" pitchFamily="34" charset="0"/>
                      </a:endParaRPr>
                    </a:p>
                  </a:txBody>
                  <a:tcPr marL="137160" marR="137160" marT="137160" marB="137160" anchor="ctr">
                    <a:solidFill>
                      <a:schemeClr val="accent4">
                        <a:lumMod val="20000"/>
                        <a:lumOff val="80000"/>
                      </a:schemeClr>
                    </a:solidFill>
                  </a:tcPr>
                </a:tc>
                <a:tc>
                  <a:txBody>
                    <a:bodyPr/>
                    <a:lstStyle/>
                    <a:p>
                      <a:pPr marL="174625" marR="0" lvl="0" indent="-174625" algn="l" rtl="0">
                        <a:lnSpc>
                          <a:spcPct val="100000"/>
                        </a:lnSpc>
                        <a:spcBef>
                          <a:spcPts val="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describes substances with strong chemical reactions</a:t>
                      </a:r>
                      <a:endParaRPr sz="1800" dirty="0">
                        <a:latin typeface="Calibri" panose="020F0502020204030204" pitchFamily="34" charset="0"/>
                        <a:cs typeface="Calibri" panose="020F0502020204030204" pitchFamily="34" charset="0"/>
                      </a:endParaRPr>
                    </a:p>
                    <a:p>
                      <a:pPr marL="174625" marR="0" lvl="0" indent="-174625" algn="l" rtl="0">
                        <a:lnSpc>
                          <a:spcPct val="100000"/>
                        </a:lnSpc>
                        <a:spcBef>
                          <a:spcPts val="800"/>
                        </a:spcBef>
                        <a:spcAft>
                          <a:spcPts val="0"/>
                        </a:spcAft>
                        <a:buClr>
                          <a:schemeClr val="dk1"/>
                        </a:buClr>
                        <a:buSzPts val="2000"/>
                        <a:buFont typeface="Arial"/>
                        <a:buChar char="•"/>
                      </a:pPr>
                      <a:r>
                        <a:rPr lang="en-US" sz="1800" u="none" strike="noStrike" cap="none" dirty="0">
                          <a:latin typeface="Calibri" panose="020F0502020204030204" pitchFamily="34" charset="0"/>
                          <a:cs typeface="Calibri" panose="020F0502020204030204" pitchFamily="34" charset="0"/>
                        </a:rPr>
                        <a:t>Substance A makes very strong bonds with other molecules</a:t>
                      </a:r>
                      <a:endParaRPr sz="1800" b="0" i="1" u="none" strike="noStrike" cap="none" dirty="0">
                        <a:solidFill>
                          <a:schemeClr val="dk1"/>
                        </a:solidFill>
                        <a:latin typeface="Calibri" panose="020F0502020204030204" pitchFamily="34" charset="0"/>
                        <a:ea typeface="Constantia"/>
                        <a:cs typeface="Calibri" panose="020F0502020204030204" pitchFamily="34" charset="0"/>
                        <a:sym typeface="Constantia"/>
                      </a:endParaRPr>
                    </a:p>
                  </a:txBody>
                  <a:tcPr marL="137160" marR="137160" marT="137160" marB="13716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Polyurea Structure and Function</a:t>
            </a:r>
            <a:endParaRPr dirty="0"/>
          </a:p>
        </p:txBody>
      </p:sp>
      <p:sp>
        <p:nvSpPr>
          <p:cNvPr id="183" name="Google Shape;183;p18"/>
          <p:cNvSpPr txBox="1">
            <a:spLocks noGrp="1"/>
          </p:cNvSpPr>
          <p:nvPr>
            <p:ph type="body" idx="1"/>
          </p:nvPr>
        </p:nvSpPr>
        <p:spPr>
          <a:xfrm>
            <a:off x="457199" y="1491799"/>
            <a:ext cx="8229600" cy="2840171"/>
          </a:xfrm>
          <a:prstGeom prst="rect">
            <a:avLst/>
          </a:prstGeom>
          <a:noFill/>
          <a:ln>
            <a:noFill/>
          </a:ln>
        </p:spPr>
        <p:txBody>
          <a:bodyPr spcFirstLastPara="1" wrap="square" lIns="91425" tIns="45700" rIns="91425" bIns="45700" anchor="ctr" anchorCtr="0">
            <a:normAutofit/>
          </a:bodyPr>
          <a:lstStyle/>
          <a:p>
            <a:pPr marL="205730" lvl="0" indent="-205730">
              <a:spcBef>
                <a:spcPts val="0"/>
              </a:spcBef>
              <a:spcAft>
                <a:spcPts val="1200"/>
              </a:spcAft>
            </a:pPr>
            <a:r>
              <a:rPr lang="en-US" dirty="0"/>
              <a:t>Do we have enough information yet to explain how the LINE-X® (polyurea) protects the watermelon?</a:t>
            </a:r>
            <a:endParaRPr dirty="0"/>
          </a:p>
          <a:p>
            <a:pPr marL="205730" lvl="0" indent="-205730" algn="l" rtl="0">
              <a:spcBef>
                <a:spcPts val="520"/>
              </a:spcBef>
              <a:spcAft>
                <a:spcPts val="1200"/>
              </a:spcAft>
              <a:buClr>
                <a:schemeClr val="accent4"/>
              </a:buClr>
              <a:buSzPts val="2600"/>
              <a:buFont typeface="Arial"/>
              <a:buChar char="•"/>
            </a:pPr>
            <a:r>
              <a:rPr lang="en-US" dirty="0"/>
              <a:t>What else might we need to know?</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19"/>
          <p:cNvSpPr txBox="1"/>
          <p:nvPr/>
        </p:nvSpPr>
        <p:spPr>
          <a:xfrm>
            <a:off x="457211" y="476890"/>
            <a:ext cx="8229600" cy="614934"/>
          </a:xfrm>
          <a:prstGeom prst="rect">
            <a:avLst/>
          </a:prstGeom>
          <a:noFill/>
          <a:ln>
            <a:noFill/>
          </a:ln>
        </p:spPr>
        <p:txBody>
          <a:bodyPr spcFirstLastPara="1" wrap="square" lIns="0" tIns="45700" rIns="0" bIns="0" anchor="ctr" anchorCtr="0">
            <a:normAutofit/>
          </a:bodyPr>
          <a:lstStyle/>
          <a:p>
            <a:pPr marL="0" marR="0" lvl="0" indent="0" algn="ctr" rtl="0">
              <a:lnSpc>
                <a:spcPct val="100000"/>
              </a:lnSpc>
              <a:spcBef>
                <a:spcPts val="0"/>
              </a:spcBef>
              <a:spcAft>
                <a:spcPts val="0"/>
              </a:spcAft>
              <a:buClr>
                <a:schemeClr val="accent4"/>
              </a:buClr>
              <a:buSzPts val="3600"/>
              <a:buFont typeface="Calibri"/>
              <a:buNone/>
            </a:pPr>
            <a:r>
              <a:rPr lang="en-US" sz="3600" b="0" i="0" u="none" strike="noStrike" cap="none">
                <a:solidFill>
                  <a:schemeClr val="accent4"/>
                </a:solidFill>
                <a:latin typeface="Calibri"/>
                <a:ea typeface="Calibri"/>
                <a:cs typeface="Calibri"/>
                <a:sym typeface="Calibri"/>
              </a:rPr>
              <a:t>Modeling Polyurea with String Games</a:t>
            </a:r>
            <a:endParaRPr sz="3600" b="0" i="0" u="none" strike="noStrike" cap="none">
              <a:solidFill>
                <a:schemeClr val="accent4"/>
              </a:solidFill>
              <a:latin typeface="Calibri"/>
              <a:ea typeface="Calibri"/>
              <a:cs typeface="Calibri"/>
              <a:sym typeface="Calibri"/>
            </a:endParaRPr>
          </a:p>
        </p:txBody>
      </p:sp>
      <p:pic>
        <p:nvPicPr>
          <p:cNvPr id="191" name="Google Shape;191;p1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40912" y="1356323"/>
            <a:ext cx="7662176" cy="2624025"/>
          </a:xfrm>
          <a:prstGeom prst="rect">
            <a:avLst/>
          </a:prstGeom>
          <a:noFill/>
          <a:ln>
            <a:noFill/>
          </a:ln>
        </p:spPr>
      </p:pic>
      <p:sp>
        <p:nvSpPr>
          <p:cNvPr id="5" name="TextBox 4">
            <a:extLst>
              <a:ext uri="{FF2B5EF4-FFF2-40B4-BE49-F238E27FC236}">
                <a16:creationId xmlns:a16="http://schemas.microsoft.com/office/drawing/2014/main" id="{F9B15CE5-E72F-4418-9B96-E2F7BCDFF1D6}"/>
              </a:ext>
            </a:extLst>
          </p:cNvPr>
          <p:cNvSpPr txBox="1"/>
          <p:nvPr/>
        </p:nvSpPr>
        <p:spPr>
          <a:xfrm>
            <a:off x="655618" y="3980348"/>
            <a:ext cx="7747470" cy="215444"/>
          </a:xfrm>
          <a:prstGeom prst="rect">
            <a:avLst/>
          </a:prstGeom>
          <a:noFill/>
        </p:spPr>
        <p:txBody>
          <a:bodyPr wrap="square" rtlCol="0">
            <a:spAutoFit/>
          </a:bodyPr>
          <a:lstStyle/>
          <a:p>
            <a:r>
              <a:rPr lang="en-US" sz="800" dirty="0" err="1">
                <a:solidFill>
                  <a:schemeClr val="bg1">
                    <a:lumMod val="50000"/>
                  </a:schemeClr>
                </a:solidFill>
                <a:latin typeface="Calibri" panose="020F0502020204030204" pitchFamily="34" charset="0"/>
                <a:cs typeface="Calibri" panose="020F0502020204030204" pitchFamily="34" charset="0"/>
              </a:rPr>
              <a:t>inDOOR</a:t>
            </a:r>
            <a:r>
              <a:rPr lang="en-US" sz="800" dirty="0">
                <a:solidFill>
                  <a:schemeClr val="bg1">
                    <a:lumMod val="50000"/>
                  </a:schemeClr>
                </a:solidFill>
                <a:latin typeface="Calibri" panose="020F0502020204030204" pitchFamily="34" charset="0"/>
                <a:cs typeface="Calibri" panose="020F0502020204030204" pitchFamily="34" charset="0"/>
              </a:rPr>
              <a:t> hobby. (2019, March 29). Cat's Cradle Playlist [Video files].  </a:t>
            </a:r>
            <a:r>
              <a:rPr lang="en-US" sz="800" i="1" dirty="0">
                <a:solidFill>
                  <a:schemeClr val="bg1">
                    <a:lumMod val="50000"/>
                  </a:schemeClr>
                </a:solidFill>
                <a:latin typeface="Calibri" panose="020F0502020204030204" pitchFamily="34" charset="0"/>
                <a:cs typeface="Calibri" panose="020F0502020204030204" pitchFamily="34" charset="0"/>
              </a:rPr>
              <a:t>YouTube</a:t>
            </a:r>
            <a:r>
              <a:rPr lang="en-US" sz="800" dirty="0">
                <a:solidFill>
                  <a:schemeClr val="bg1">
                    <a:lumMod val="50000"/>
                  </a:schemeClr>
                </a:solidFill>
                <a:latin typeface="Calibri" panose="020F0502020204030204" pitchFamily="34" charset="0"/>
                <a:cs typeface="Calibri" panose="020F0502020204030204" pitchFamily="34" charset="0"/>
              </a:rPr>
              <a:t>. Retrieved from https://www.youtube.com/playlist?list=PLD36uxtvOyM5AQmzGfajBFtB06iGHQYTx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457200" y="528066"/>
            <a:ext cx="8229600" cy="637794"/>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Polyurea Structure and Function</a:t>
            </a:r>
            <a:endParaRPr dirty="0"/>
          </a:p>
        </p:txBody>
      </p:sp>
      <p:sp>
        <p:nvSpPr>
          <p:cNvPr id="197" name="Google Shape;197;p21"/>
          <p:cNvSpPr txBox="1">
            <a:spLocks noGrp="1"/>
          </p:cNvSpPr>
          <p:nvPr>
            <p:ph type="body" idx="2"/>
          </p:nvPr>
        </p:nvSpPr>
        <p:spPr>
          <a:xfrm>
            <a:off x="4648200" y="1420864"/>
            <a:ext cx="4038600" cy="2958765"/>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1200"/>
              </a:spcAft>
              <a:buSzPts val="2400"/>
              <a:buChar char="•"/>
            </a:pPr>
            <a:r>
              <a:rPr lang="en-US" dirty="0"/>
              <a:t>What did playing string games teach you?</a:t>
            </a:r>
            <a:endParaRPr dirty="0"/>
          </a:p>
          <a:p>
            <a:pPr marL="231775" lvl="0" indent="-231775">
              <a:spcAft>
                <a:spcPts val="1200"/>
              </a:spcAft>
            </a:pPr>
            <a:r>
              <a:rPr lang="en-US" dirty="0"/>
              <a:t>How does what you learned relate to LINE-X®/polyurea?</a:t>
            </a:r>
            <a:endParaRPr dirty="0"/>
          </a:p>
        </p:txBody>
      </p:sp>
      <p:pic>
        <p:nvPicPr>
          <p:cNvPr id="199" name="Google Shape;199;p21">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410" y="1420864"/>
            <a:ext cx="4231391" cy="2939565"/>
          </a:xfrm>
          <a:prstGeom prst="rect">
            <a:avLst/>
          </a:prstGeom>
          <a:noFill/>
          <a:ln>
            <a:noFill/>
          </a:ln>
        </p:spPr>
      </p:pic>
      <p:sp>
        <p:nvSpPr>
          <p:cNvPr id="7" name="TextBox 6">
            <a:extLst>
              <a:ext uri="{FF2B5EF4-FFF2-40B4-BE49-F238E27FC236}">
                <a16:creationId xmlns:a16="http://schemas.microsoft.com/office/drawing/2014/main" id="{BB61A81B-6242-48E2-BA3F-214FF5A468EC}"/>
              </a:ext>
            </a:extLst>
          </p:cNvPr>
          <p:cNvSpPr txBox="1"/>
          <p:nvPr/>
        </p:nvSpPr>
        <p:spPr>
          <a:xfrm>
            <a:off x="186991" y="4360429"/>
            <a:ext cx="4308810"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457200" y="528066"/>
            <a:ext cx="8229600" cy="637794"/>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Polyurea Structure and Function</a:t>
            </a:r>
            <a:endParaRPr dirty="0"/>
          </a:p>
        </p:txBody>
      </p:sp>
      <p:sp>
        <p:nvSpPr>
          <p:cNvPr id="205" name="Google Shape;205;p22"/>
          <p:cNvSpPr txBox="1">
            <a:spLocks noGrp="1"/>
          </p:cNvSpPr>
          <p:nvPr>
            <p:ph type="body" idx="2"/>
          </p:nvPr>
        </p:nvSpPr>
        <p:spPr>
          <a:xfrm>
            <a:off x="4648200" y="1420864"/>
            <a:ext cx="4038600" cy="2958765"/>
          </a:xfrm>
          <a:prstGeom prst="rect">
            <a:avLst/>
          </a:prstGeom>
          <a:noFill/>
          <a:ln>
            <a:noFill/>
          </a:ln>
        </p:spPr>
        <p:txBody>
          <a:bodyPr spcFirstLastPara="1" wrap="square" lIns="91425" tIns="45700" rIns="91425" bIns="45700" anchor="ctr" anchorCtr="0">
            <a:normAutofit/>
          </a:bodyPr>
          <a:lstStyle/>
          <a:p>
            <a:pPr marL="342900" indent="-342900">
              <a:spcBef>
                <a:spcPts val="0"/>
              </a:spcBef>
              <a:spcAft>
                <a:spcPts val="1200"/>
              </a:spcAft>
            </a:pPr>
            <a:r>
              <a:rPr lang="en-US" dirty="0"/>
              <a:t>Why is LINE-X® so strong?</a:t>
            </a:r>
            <a:endParaRPr dirty="0"/>
          </a:p>
          <a:p>
            <a:pPr marL="342900" indent="-342900">
              <a:spcAft>
                <a:spcPts val="1200"/>
              </a:spcAft>
            </a:pPr>
            <a:r>
              <a:rPr lang="en-US" dirty="0"/>
              <a:t>How does this explain why the LINE-X® protected the watermelon?</a:t>
            </a:r>
            <a:endParaRPr dirty="0"/>
          </a:p>
        </p:txBody>
      </p:sp>
      <p:pic>
        <p:nvPicPr>
          <p:cNvPr id="207" name="Google Shape;207;p22">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410" y="1420864"/>
            <a:ext cx="4231391" cy="2939565"/>
          </a:xfrm>
          <a:prstGeom prst="rect">
            <a:avLst/>
          </a:prstGeom>
          <a:noFill/>
          <a:ln>
            <a:noFill/>
          </a:ln>
        </p:spPr>
      </p:pic>
      <p:sp>
        <p:nvSpPr>
          <p:cNvPr id="8" name="TextBox 7">
            <a:extLst>
              <a:ext uri="{FF2B5EF4-FFF2-40B4-BE49-F238E27FC236}">
                <a16:creationId xmlns:a16="http://schemas.microsoft.com/office/drawing/2014/main" id="{5EC182A4-9D41-428D-9C10-3A17ABA433C0}"/>
              </a:ext>
            </a:extLst>
          </p:cNvPr>
          <p:cNvSpPr txBox="1"/>
          <p:nvPr/>
        </p:nvSpPr>
        <p:spPr>
          <a:xfrm>
            <a:off x="186991" y="4360429"/>
            <a:ext cx="4308810"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fontScale="90000"/>
          </a:bodyPr>
          <a:lstStyle/>
          <a:p>
            <a:pPr lvl="0"/>
            <a:r>
              <a:rPr lang="en-US" dirty="0"/>
              <a:t>How Does LINE-X® Protect the Watermelon?</a:t>
            </a:r>
            <a:endParaRPr dirty="0"/>
          </a:p>
        </p:txBody>
      </p:sp>
      <p:sp>
        <p:nvSpPr>
          <p:cNvPr id="213" name="Google Shape;213;p2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63500" lvl="0" indent="0">
              <a:spcBef>
                <a:spcPts val="0"/>
              </a:spcBef>
              <a:spcAft>
                <a:spcPts val="1200"/>
              </a:spcAft>
              <a:buNone/>
            </a:pPr>
            <a:r>
              <a:rPr lang="en-US" dirty="0"/>
              <a:t>Create a final model that illustrates:</a:t>
            </a:r>
          </a:p>
          <a:p>
            <a:pPr>
              <a:spcBef>
                <a:spcPts val="0"/>
              </a:spcBef>
              <a:spcAft>
                <a:spcPts val="1200"/>
              </a:spcAft>
              <a:buSzPct val="100000"/>
              <a:buFont typeface="Arial" panose="020B0604020202020204" pitchFamily="34" charset="0"/>
              <a:buChar char="•"/>
            </a:pPr>
            <a:r>
              <a:rPr lang="en-US" sz="2400" dirty="0"/>
              <a:t>How the LINE-X® forms</a:t>
            </a:r>
          </a:p>
          <a:p>
            <a:pPr>
              <a:spcBef>
                <a:spcPts val="0"/>
              </a:spcBef>
              <a:spcAft>
                <a:spcPts val="1200"/>
              </a:spcAft>
              <a:buSzPct val="100000"/>
              <a:buFont typeface="Arial" panose="020B0604020202020204" pitchFamily="34" charset="0"/>
              <a:buChar char="•"/>
            </a:pPr>
            <a:r>
              <a:rPr lang="en-US" sz="2400" dirty="0"/>
              <a:t>How its structure protects the watermelon when it is dropped</a:t>
            </a:r>
          </a:p>
          <a:p>
            <a:pPr>
              <a:spcBef>
                <a:spcPts val="0"/>
              </a:spcBef>
              <a:spcAft>
                <a:spcPts val="1200"/>
              </a:spcAft>
              <a:buSzPct val="100000"/>
              <a:buFont typeface="Arial" panose="020B0604020202020204" pitchFamily="34" charset="0"/>
              <a:buChar char="•"/>
            </a:pPr>
            <a:r>
              <a:rPr lang="en-US" sz="2400" dirty="0"/>
              <a:t>Provide an explanation of your model and how it represents what you learned during the lesson. </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Indestructible? Inconceivable!</a:t>
            </a:r>
            <a:endParaRPr dirty="0"/>
          </a:p>
        </p:txBody>
      </p:sp>
      <p:sp>
        <p:nvSpPr>
          <p:cNvPr id="95" name="Google Shape;95;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Chemical Properties and Reactions</a:t>
            </a:r>
            <a:endParaRPr dirty="0"/>
          </a:p>
          <a:p>
            <a:pPr marL="0" marR="0" lvl="0" indent="0" algn="l" rtl="0">
              <a:spcBef>
                <a:spcPts val="0"/>
              </a:spcBef>
              <a:spcAft>
                <a:spcPts val="0"/>
              </a:spcAft>
              <a:buClr>
                <a:schemeClr val="dk1"/>
              </a:buClr>
              <a:buSzPts val="1100"/>
              <a:buFont typeface="Arial"/>
              <a:buNone/>
            </a:pPr>
            <a:r>
              <a:rPr lang="en-US" sz="1800" i="1" dirty="0"/>
              <a:t>6</a:t>
            </a:r>
            <a:r>
              <a:rPr lang="en-US" sz="1800" i="1" baseline="30000" dirty="0"/>
              <a:t>th</a:t>
            </a:r>
            <a:r>
              <a:rPr lang="en-US" sz="1800" i="1" dirty="0"/>
              <a:t>, 7</a:t>
            </a:r>
            <a:r>
              <a:rPr lang="en-US" sz="1800" i="1" baseline="30000" dirty="0"/>
              <a:t>th</a:t>
            </a:r>
            <a:r>
              <a:rPr lang="en-US" sz="1800" i="1" dirty="0"/>
              <a:t>, and 8</a:t>
            </a:r>
            <a:r>
              <a:rPr lang="en-US" sz="1800" i="1" baseline="30000" dirty="0"/>
              <a:t>th</a:t>
            </a:r>
            <a:r>
              <a:rPr lang="en-US" sz="1800" i="1" dirty="0"/>
              <a:t> Grade Science</a:t>
            </a:r>
            <a:endParaRPr sz="1800" i="1"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7c7ef7d5d1_0_0"/>
          <p:cNvSpPr txBox="1">
            <a:spLocks noGrp="1"/>
          </p:cNvSpPr>
          <p:nvPr>
            <p:ph type="ctrTitle"/>
          </p:nvPr>
        </p:nvSpPr>
        <p:spPr>
          <a:xfrm>
            <a:off x="534900" y="746200"/>
            <a:ext cx="7851600" cy="687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Lesson Objectives</a:t>
            </a:r>
            <a:endParaRPr dirty="0"/>
          </a:p>
        </p:txBody>
      </p:sp>
      <p:sp>
        <p:nvSpPr>
          <p:cNvPr id="101" name="Google Shape;101;g7c7ef7d5d1_0_0"/>
          <p:cNvSpPr txBox="1">
            <a:spLocks noGrp="1"/>
          </p:cNvSpPr>
          <p:nvPr>
            <p:ph type="subTitle" idx="1"/>
          </p:nvPr>
        </p:nvSpPr>
        <p:spPr>
          <a:xfrm>
            <a:off x="533400" y="1480173"/>
            <a:ext cx="7854600" cy="2819683"/>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dirty="0"/>
              <a:t>Students will be able to: </a:t>
            </a:r>
            <a:endParaRPr dirty="0"/>
          </a:p>
          <a:p>
            <a:pPr marL="520700" lvl="0" indent="-457200" algn="l" rtl="0">
              <a:spcBef>
                <a:spcPts val="520"/>
              </a:spcBef>
              <a:spcAft>
                <a:spcPts val="1200"/>
              </a:spcAft>
              <a:buClr>
                <a:schemeClr val="lt1"/>
              </a:buClr>
              <a:buSzPts val="2600"/>
              <a:buFont typeface="Arial" panose="020B0604020202020204" pitchFamily="34" charset="0"/>
              <a:buChar char="•"/>
            </a:pPr>
            <a:r>
              <a:rPr lang="en-US" dirty="0"/>
              <a:t>Develop models to describe the atomic composition of simple molecules and extended structures.</a:t>
            </a:r>
            <a:endParaRPr dirty="0"/>
          </a:p>
          <a:p>
            <a:pPr marL="520700" marR="0" lvl="0" indent="-457200" algn="l" rtl="0">
              <a:spcBef>
                <a:spcPts val="0"/>
              </a:spcBef>
              <a:spcAft>
                <a:spcPts val="1200"/>
              </a:spcAft>
              <a:buClr>
                <a:schemeClr val="lt1"/>
              </a:buClr>
              <a:buSzPts val="2600"/>
              <a:buFont typeface="Arial" panose="020B0604020202020204" pitchFamily="34" charset="0"/>
              <a:buChar char="•"/>
            </a:pPr>
            <a:r>
              <a:rPr lang="en-US" dirty="0"/>
              <a:t>Analyze and interpret data on the properties of substances before and after the substances interact to determine if a chemical reaction has occurred.</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00F3-1542-4046-9AAC-42A412A51283}"/>
              </a:ext>
            </a:extLst>
          </p:cNvPr>
          <p:cNvSpPr>
            <a:spLocks noGrp="1"/>
          </p:cNvSpPr>
          <p:nvPr>
            <p:ph type="title"/>
          </p:nvPr>
        </p:nvSpPr>
        <p:spPr/>
        <p:txBody>
          <a:bodyPr/>
          <a:lstStyle/>
          <a:p>
            <a:r>
              <a:rPr lang="en-US" dirty="0"/>
              <a:t>Essential Question</a:t>
            </a:r>
          </a:p>
        </p:txBody>
      </p:sp>
      <p:sp>
        <p:nvSpPr>
          <p:cNvPr id="3" name="Text Placeholder 2">
            <a:extLst>
              <a:ext uri="{FF2B5EF4-FFF2-40B4-BE49-F238E27FC236}">
                <a16:creationId xmlns:a16="http://schemas.microsoft.com/office/drawing/2014/main" id="{747D0E31-CF3A-E241-895C-2BD0596CCCB5}"/>
              </a:ext>
            </a:extLst>
          </p:cNvPr>
          <p:cNvSpPr>
            <a:spLocks noGrp="1"/>
          </p:cNvSpPr>
          <p:nvPr>
            <p:ph type="body" idx="1"/>
          </p:nvPr>
        </p:nvSpPr>
        <p:spPr>
          <a:xfrm>
            <a:off x="457199" y="1440064"/>
            <a:ext cx="8037871" cy="3326130"/>
          </a:xfrm>
        </p:spPr>
        <p:txBody>
          <a:bodyPr/>
          <a:lstStyle/>
          <a:p>
            <a:pPr marL="76200" indent="0">
              <a:buNone/>
            </a:pPr>
            <a:r>
              <a:rPr lang="en-US" i="1" dirty="0"/>
              <a:t>How does the atomic structure of a substance influence its properties?</a:t>
            </a:r>
          </a:p>
          <a:p>
            <a:endParaRPr lang="en-US" dirty="0"/>
          </a:p>
        </p:txBody>
      </p:sp>
    </p:spTree>
    <p:extLst>
      <p:ext uri="{BB962C8B-B14F-4D97-AF65-F5344CB8AC3E}">
        <p14:creationId xmlns:p14="http://schemas.microsoft.com/office/powerpoint/2010/main" val="1454863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57201" y="272564"/>
            <a:ext cx="8229600" cy="630174"/>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Watermelon Drop</a:t>
            </a:r>
            <a:endParaRPr dirty="0"/>
          </a:p>
        </p:txBody>
      </p:sp>
      <p:sp>
        <p:nvSpPr>
          <p:cNvPr id="107" name="Google Shape;107;p4"/>
          <p:cNvSpPr txBox="1">
            <a:spLocks noGrp="1"/>
          </p:cNvSpPr>
          <p:nvPr>
            <p:ph type="body" idx="2"/>
          </p:nvPr>
        </p:nvSpPr>
        <p:spPr>
          <a:xfrm>
            <a:off x="4648201" y="1634432"/>
            <a:ext cx="4038600" cy="1874636"/>
          </a:xfrm>
          <a:prstGeom prst="rect">
            <a:avLst/>
          </a:prstGeom>
          <a:noFill/>
          <a:ln>
            <a:noFill/>
          </a:ln>
        </p:spPr>
        <p:txBody>
          <a:bodyPr spcFirstLastPara="1" wrap="square" lIns="91425" tIns="45700" rIns="91425" bIns="45700" anchor="ctr" anchorCtr="0">
            <a:normAutofit/>
          </a:bodyPr>
          <a:lstStyle/>
          <a:p>
            <a:pPr marL="231775" lvl="0" indent="-231775" algn="l" rtl="0">
              <a:lnSpc>
                <a:spcPct val="150000"/>
              </a:lnSpc>
              <a:spcBef>
                <a:spcPts val="0"/>
              </a:spcBef>
              <a:spcAft>
                <a:spcPts val="0"/>
              </a:spcAft>
              <a:buSzPts val="2800"/>
              <a:buChar char="•"/>
            </a:pPr>
            <a:r>
              <a:rPr lang="en-US" sz="2800" dirty="0"/>
              <a:t>What do you notice?</a:t>
            </a:r>
            <a:endParaRPr dirty="0"/>
          </a:p>
          <a:p>
            <a:pPr marL="231775" lvl="0" indent="-231775" algn="l" rtl="0">
              <a:lnSpc>
                <a:spcPct val="150000"/>
              </a:lnSpc>
              <a:spcBef>
                <a:spcPts val="560"/>
              </a:spcBef>
              <a:spcAft>
                <a:spcPts val="0"/>
              </a:spcAft>
              <a:buSzPts val="2800"/>
              <a:buChar char="•"/>
            </a:pPr>
            <a:r>
              <a:rPr lang="en-US" sz="2800" dirty="0"/>
              <a:t>What do you wonder?</a:t>
            </a:r>
            <a:endParaRPr dirty="0"/>
          </a:p>
        </p:txBody>
      </p:sp>
      <p:pic>
        <p:nvPicPr>
          <p:cNvPr id="109" name="Google Shape;109;p4">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199" y="1080474"/>
            <a:ext cx="3930979" cy="3314700"/>
          </a:xfrm>
          <a:prstGeom prst="rect">
            <a:avLst/>
          </a:prstGeom>
          <a:noFill/>
          <a:ln>
            <a:noFill/>
          </a:ln>
        </p:spPr>
      </p:pic>
      <p:sp>
        <p:nvSpPr>
          <p:cNvPr id="2" name="TextBox 1">
            <a:extLst>
              <a:ext uri="{FF2B5EF4-FFF2-40B4-BE49-F238E27FC236}">
                <a16:creationId xmlns:a16="http://schemas.microsoft.com/office/drawing/2014/main" id="{EA8238D0-AA70-7746-B9E3-E2E038B1AA37}"/>
              </a:ext>
            </a:extLst>
          </p:cNvPr>
          <p:cNvSpPr txBox="1"/>
          <p:nvPr/>
        </p:nvSpPr>
        <p:spPr>
          <a:xfrm>
            <a:off x="371741" y="4395174"/>
            <a:ext cx="4016437"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a:t>
            </a:r>
            <a:br>
              <a:rPr lang="en-US" sz="800" dirty="0">
                <a:solidFill>
                  <a:schemeClr val="bg1">
                    <a:lumMod val="50000"/>
                  </a:schemeClr>
                </a:solidFill>
                <a:latin typeface="Calibri" panose="020F0502020204030204" pitchFamily="34" charset="0"/>
                <a:cs typeface="Calibri" panose="020F0502020204030204" pitchFamily="34" charset="0"/>
              </a:rPr>
            </a:b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57200" y="289560"/>
            <a:ext cx="8229600" cy="73914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Watermelon Drop</a:t>
            </a:r>
            <a:endParaRPr dirty="0"/>
          </a:p>
        </p:txBody>
      </p:sp>
      <p:sp>
        <p:nvSpPr>
          <p:cNvPr id="115" name="Google Shape;115;p5"/>
          <p:cNvSpPr txBox="1">
            <a:spLocks noGrp="1"/>
          </p:cNvSpPr>
          <p:nvPr>
            <p:ph type="body" idx="2"/>
          </p:nvPr>
        </p:nvSpPr>
        <p:spPr>
          <a:xfrm>
            <a:off x="456876" y="1028700"/>
            <a:ext cx="5098104" cy="3390900"/>
          </a:xfrm>
          <a:prstGeom prst="rect">
            <a:avLst/>
          </a:prstGeom>
          <a:noFill/>
          <a:ln>
            <a:noFill/>
          </a:ln>
        </p:spPr>
        <p:txBody>
          <a:bodyPr spcFirstLastPara="1" wrap="square" lIns="91425" tIns="45700" rIns="91425" bIns="45700" anchor="ctr" anchorCtr="0">
            <a:normAutofit/>
          </a:bodyPr>
          <a:lstStyle/>
          <a:p>
            <a:pPr marL="231775" lvl="0" indent="-231775" algn="l" rtl="0">
              <a:lnSpc>
                <a:spcPct val="90000"/>
              </a:lnSpc>
              <a:spcBef>
                <a:spcPts val="0"/>
              </a:spcBef>
              <a:spcAft>
                <a:spcPts val="0"/>
              </a:spcAft>
              <a:buSzPts val="2590"/>
              <a:buChar char="•"/>
            </a:pPr>
            <a:r>
              <a:rPr lang="en-US" sz="2590" dirty="0"/>
              <a:t>What do you think the polymer coating sprayed on the </a:t>
            </a:r>
            <a:r>
              <a:rPr lang="en-US" sz="2590"/>
              <a:t>watermelon is made of?</a:t>
            </a:r>
            <a:endParaRPr dirty="0"/>
          </a:p>
          <a:p>
            <a:pPr marL="0" lvl="0" indent="0" algn="l" rtl="0">
              <a:lnSpc>
                <a:spcPct val="90000"/>
              </a:lnSpc>
              <a:spcBef>
                <a:spcPts val="240"/>
              </a:spcBef>
              <a:spcAft>
                <a:spcPts val="0"/>
              </a:spcAft>
              <a:buSzPts val="1202"/>
              <a:buNone/>
            </a:pPr>
            <a:endParaRPr sz="1202" dirty="0"/>
          </a:p>
          <a:p>
            <a:pPr marL="231775" lvl="0" indent="-231775" algn="l" rtl="0">
              <a:lnSpc>
                <a:spcPct val="90000"/>
              </a:lnSpc>
              <a:spcBef>
                <a:spcPts val="518"/>
              </a:spcBef>
              <a:spcAft>
                <a:spcPts val="0"/>
              </a:spcAft>
              <a:buSzPts val="2590"/>
              <a:buChar char="•"/>
            </a:pPr>
            <a:r>
              <a:rPr lang="en-US" sz="2590" dirty="0"/>
              <a:t>What properties does the material have that make it so strong?</a:t>
            </a:r>
            <a:endParaRPr dirty="0"/>
          </a:p>
          <a:p>
            <a:pPr marL="0" lvl="0" indent="0" algn="l" rtl="0">
              <a:lnSpc>
                <a:spcPct val="90000"/>
              </a:lnSpc>
              <a:spcBef>
                <a:spcPts val="240"/>
              </a:spcBef>
              <a:spcAft>
                <a:spcPts val="0"/>
              </a:spcAft>
              <a:buSzPts val="1202"/>
              <a:buNone/>
            </a:pPr>
            <a:endParaRPr sz="1202" dirty="0"/>
          </a:p>
          <a:p>
            <a:pPr marL="231775" lvl="0" indent="-231775" algn="l" rtl="0">
              <a:lnSpc>
                <a:spcPct val="90000"/>
              </a:lnSpc>
              <a:spcBef>
                <a:spcPts val="518"/>
              </a:spcBef>
              <a:spcAft>
                <a:spcPts val="0"/>
              </a:spcAft>
              <a:buSzPts val="2590"/>
              <a:buChar char="•"/>
            </a:pPr>
            <a:r>
              <a:rPr lang="en-US" sz="2590" dirty="0"/>
              <a:t>How do you think it was able to protect the melon?</a:t>
            </a:r>
            <a:endParaRPr dirty="0"/>
          </a:p>
        </p:txBody>
      </p:sp>
      <p:pic>
        <p:nvPicPr>
          <p:cNvPr id="116" name="Google Shape;11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21076" y="668378"/>
            <a:ext cx="2210448" cy="2221230"/>
          </a:xfrm>
          <a:prstGeom prst="rect">
            <a:avLst/>
          </a:prstGeom>
          <a:noFill/>
          <a:ln w="9525" cap="flat" cmpd="sng">
            <a:solidFill>
              <a:schemeClr val="lt1"/>
            </a:solidFill>
            <a:prstDash val="solid"/>
            <a:round/>
            <a:headEnd type="none" w="sm" len="sm"/>
            <a:tailEnd type="none" w="sm" len="sm"/>
          </a:ln>
        </p:spPr>
      </p:pic>
      <p:pic>
        <p:nvPicPr>
          <p:cNvPr id="117" name="Google Shape;117;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05759" y="2364431"/>
            <a:ext cx="2210448" cy="2220628"/>
          </a:xfrm>
          <a:prstGeom prst="rect">
            <a:avLst/>
          </a:prstGeom>
          <a:noFill/>
          <a:ln w="12700" cap="flat" cmpd="sng">
            <a:solidFill>
              <a:schemeClr val="lt1"/>
            </a:solidFill>
            <a:prstDash val="solid"/>
            <a:round/>
            <a:headEnd type="none" w="sm" len="sm"/>
            <a:tailEnd type="none" w="sm" len="sm"/>
          </a:ln>
        </p:spPr>
      </p:pic>
      <p:sp>
        <p:nvSpPr>
          <p:cNvPr id="7" name="TextBox 6">
            <a:extLst>
              <a:ext uri="{FF2B5EF4-FFF2-40B4-BE49-F238E27FC236}">
                <a16:creationId xmlns:a16="http://schemas.microsoft.com/office/drawing/2014/main" id="{B90E9828-8109-4BD6-8B93-B8A8F0080E22}"/>
              </a:ext>
            </a:extLst>
          </p:cNvPr>
          <p:cNvSpPr txBox="1"/>
          <p:nvPr/>
        </p:nvSpPr>
        <p:spPr>
          <a:xfrm>
            <a:off x="5636922" y="4623107"/>
            <a:ext cx="2894601" cy="461665"/>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a:t>
            </a:r>
            <a:br>
              <a:rPr lang="en-US" sz="800" dirty="0">
                <a:solidFill>
                  <a:schemeClr val="bg1">
                    <a:lumMod val="50000"/>
                  </a:schemeClr>
                </a:solidFill>
                <a:latin typeface="Calibri" panose="020F0502020204030204" pitchFamily="34" charset="0"/>
                <a:cs typeface="Calibri" panose="020F0502020204030204" pitchFamily="34" charset="0"/>
              </a:rPr>
            </a:b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57200" y="289560"/>
            <a:ext cx="8229600" cy="73914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Watermelon Drop</a:t>
            </a:r>
            <a:endParaRPr dirty="0"/>
          </a:p>
        </p:txBody>
      </p:sp>
      <p:sp>
        <p:nvSpPr>
          <p:cNvPr id="115" name="Google Shape;115;p5"/>
          <p:cNvSpPr txBox="1">
            <a:spLocks noGrp="1"/>
          </p:cNvSpPr>
          <p:nvPr>
            <p:ph type="body" idx="2"/>
          </p:nvPr>
        </p:nvSpPr>
        <p:spPr>
          <a:xfrm>
            <a:off x="3847057" y="1039483"/>
            <a:ext cx="4348037" cy="3390900"/>
          </a:xfrm>
          <a:prstGeom prst="rect">
            <a:avLst/>
          </a:prstGeom>
          <a:noFill/>
          <a:ln>
            <a:noFill/>
          </a:ln>
        </p:spPr>
        <p:txBody>
          <a:bodyPr spcFirstLastPara="1" wrap="square" lIns="91425" tIns="45700" rIns="91425" bIns="45700" anchor="ctr" anchorCtr="0">
            <a:normAutofit/>
          </a:bodyPr>
          <a:lstStyle/>
          <a:p>
            <a:pPr marL="0" lvl="0" indent="0" algn="ctr">
              <a:spcBef>
                <a:spcPts val="0"/>
              </a:spcBef>
              <a:buSzPts val="2800"/>
              <a:buNone/>
            </a:pPr>
            <a:r>
              <a:rPr lang="en-US" dirty="0">
                <a:solidFill>
                  <a:schemeClr val="accent6"/>
                </a:solidFill>
              </a:rPr>
              <a:t>How does the polymer coating protect the watermelon?</a:t>
            </a:r>
            <a:endParaRPr lang="en-US" sz="2800" dirty="0"/>
          </a:p>
        </p:txBody>
      </p:sp>
      <p:sp>
        <p:nvSpPr>
          <p:cNvPr id="8" name="TextBox 7">
            <a:extLst>
              <a:ext uri="{FF2B5EF4-FFF2-40B4-BE49-F238E27FC236}">
                <a16:creationId xmlns:a16="http://schemas.microsoft.com/office/drawing/2014/main" id="{B7C8E72C-2882-4ED9-9EA9-2D17DF062E41}"/>
              </a:ext>
            </a:extLst>
          </p:cNvPr>
          <p:cNvSpPr txBox="1"/>
          <p:nvPr/>
        </p:nvSpPr>
        <p:spPr>
          <a:xfrm>
            <a:off x="363115" y="4187841"/>
            <a:ext cx="3157325"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pic>
        <p:nvPicPr>
          <p:cNvPr id="9" name="Google Shape;126;p6">
            <a:extLst>
              <a:ext uri="{FF2B5EF4-FFF2-40B4-BE49-F238E27FC236}">
                <a16:creationId xmlns:a16="http://schemas.microsoft.com/office/drawing/2014/main" id="{8F39800B-C3BB-40E3-BB2C-A97A5785575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 y="1321563"/>
            <a:ext cx="3063240" cy="2826740"/>
          </a:xfrm>
          <a:prstGeom prst="rect">
            <a:avLst/>
          </a:prstGeom>
          <a:noFill/>
          <a:ln>
            <a:noFill/>
          </a:ln>
        </p:spPr>
      </p:pic>
    </p:spTree>
    <p:extLst>
      <p:ext uri="{BB962C8B-B14F-4D97-AF65-F5344CB8AC3E}">
        <p14:creationId xmlns:p14="http://schemas.microsoft.com/office/powerpoint/2010/main" val="4162742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457200" y="528066"/>
            <a:ext cx="8229600" cy="534691"/>
          </a:xfrm>
          <a:prstGeom prst="rect">
            <a:avLst/>
          </a:prstGeom>
          <a:noFill/>
          <a:ln>
            <a:noFill/>
          </a:ln>
        </p:spPr>
        <p:txBody>
          <a:bodyPr spcFirstLastPara="1" wrap="square" lIns="0" tIns="45700" rIns="0" bIns="0" anchor="ctr" anchorCtr="0">
            <a:normAutofit fontScale="90000"/>
          </a:bodyPr>
          <a:lstStyle/>
          <a:p>
            <a:pPr marL="0" lvl="0" indent="0" algn="l" rtl="0">
              <a:spcBef>
                <a:spcPts val="0"/>
              </a:spcBef>
              <a:spcAft>
                <a:spcPts val="0"/>
              </a:spcAft>
              <a:buClr>
                <a:schemeClr val="accent4"/>
              </a:buClr>
              <a:buSzPts val="3240"/>
              <a:buFont typeface="Calibri"/>
              <a:buNone/>
            </a:pPr>
            <a:r>
              <a:rPr lang="en-US" sz="3240" dirty="0"/>
              <a:t>Making the Polymer Coating</a:t>
            </a:r>
            <a:endParaRPr dirty="0"/>
          </a:p>
        </p:txBody>
      </p:sp>
      <p:sp>
        <p:nvSpPr>
          <p:cNvPr id="132" name="Google Shape;132;p8"/>
          <p:cNvSpPr txBox="1">
            <a:spLocks noGrp="1"/>
          </p:cNvSpPr>
          <p:nvPr>
            <p:ph type="body" idx="2"/>
          </p:nvPr>
        </p:nvSpPr>
        <p:spPr>
          <a:xfrm>
            <a:off x="4648200" y="1363980"/>
            <a:ext cx="4038600" cy="2895716"/>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1200"/>
              </a:spcAft>
              <a:buSzPts val="2400"/>
              <a:buChar char="•"/>
            </a:pPr>
            <a:r>
              <a:rPr lang="en-US" dirty="0"/>
              <a:t>Share your observations of what is happening in the clip.</a:t>
            </a:r>
            <a:endParaRPr dirty="0"/>
          </a:p>
          <a:p>
            <a:pPr marL="231775" lvl="0" indent="-231775" algn="l" rtl="0">
              <a:spcBef>
                <a:spcPts val="480"/>
              </a:spcBef>
              <a:spcAft>
                <a:spcPts val="1200"/>
              </a:spcAft>
              <a:buSzPts val="2400"/>
              <a:buChar char="•"/>
            </a:pPr>
            <a:r>
              <a:rPr lang="en-US" dirty="0"/>
              <a:t>Draw a model that explains how the LINE-X®️ polymer forms.</a:t>
            </a:r>
            <a:endParaRPr dirty="0"/>
          </a:p>
        </p:txBody>
      </p:sp>
      <p:pic>
        <p:nvPicPr>
          <p:cNvPr id="134" name="Google Shape;134;p8">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 y="1363980"/>
            <a:ext cx="3863699" cy="3091434"/>
          </a:xfrm>
          <a:prstGeom prst="rect">
            <a:avLst/>
          </a:prstGeom>
          <a:noFill/>
          <a:ln>
            <a:noFill/>
          </a:ln>
        </p:spPr>
      </p:pic>
      <p:sp>
        <p:nvSpPr>
          <p:cNvPr id="6" name="TextBox 5">
            <a:extLst>
              <a:ext uri="{FF2B5EF4-FFF2-40B4-BE49-F238E27FC236}">
                <a16:creationId xmlns:a16="http://schemas.microsoft.com/office/drawing/2014/main" id="{C0BFEBA2-CE9D-416E-8A56-0618CCC43C67}"/>
              </a:ext>
            </a:extLst>
          </p:cNvPr>
          <p:cNvSpPr txBox="1"/>
          <p:nvPr/>
        </p:nvSpPr>
        <p:spPr>
          <a:xfrm>
            <a:off x="379563" y="4455414"/>
            <a:ext cx="3941336"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457200" y="528066"/>
            <a:ext cx="8229600" cy="534691"/>
          </a:xfrm>
          <a:prstGeom prst="rect">
            <a:avLst/>
          </a:prstGeom>
          <a:noFill/>
          <a:ln>
            <a:noFill/>
          </a:ln>
        </p:spPr>
        <p:txBody>
          <a:bodyPr spcFirstLastPara="1" wrap="square" lIns="0" tIns="45700" rIns="0" bIns="0" anchor="ctr" anchorCtr="0">
            <a:normAutofit fontScale="90000"/>
          </a:bodyPr>
          <a:lstStyle/>
          <a:p>
            <a:pPr marL="0" lvl="0" indent="0" algn="l" rtl="0">
              <a:spcBef>
                <a:spcPts val="0"/>
              </a:spcBef>
              <a:spcAft>
                <a:spcPts val="0"/>
              </a:spcAft>
              <a:buClr>
                <a:schemeClr val="accent4"/>
              </a:buClr>
              <a:buSzPts val="3240"/>
              <a:buFont typeface="Calibri"/>
              <a:buNone/>
            </a:pPr>
            <a:r>
              <a:rPr lang="en-US" sz="3240" dirty="0"/>
              <a:t>Making the Polymer Coating</a:t>
            </a:r>
            <a:endParaRPr dirty="0"/>
          </a:p>
        </p:txBody>
      </p:sp>
      <p:sp>
        <p:nvSpPr>
          <p:cNvPr id="140" name="Google Shape;140;p9"/>
          <p:cNvSpPr txBox="1">
            <a:spLocks noGrp="1"/>
          </p:cNvSpPr>
          <p:nvPr>
            <p:ph type="body" idx="2"/>
          </p:nvPr>
        </p:nvSpPr>
        <p:spPr>
          <a:xfrm>
            <a:off x="4648200" y="1440064"/>
            <a:ext cx="4038600" cy="2636636"/>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1200"/>
              </a:spcAft>
              <a:buSzPts val="2400"/>
              <a:buChar char="•"/>
            </a:pPr>
            <a:r>
              <a:rPr lang="en-US" dirty="0"/>
              <a:t>What causes the chemicals to be different from each other? </a:t>
            </a:r>
            <a:endParaRPr dirty="0"/>
          </a:p>
          <a:p>
            <a:pPr marL="231775" lvl="0" indent="-231775" algn="l" rtl="0">
              <a:spcBef>
                <a:spcPts val="480"/>
              </a:spcBef>
              <a:spcAft>
                <a:spcPts val="1200"/>
              </a:spcAft>
              <a:buSzPts val="2400"/>
              <a:buChar char="•"/>
            </a:pPr>
            <a:r>
              <a:rPr lang="en-US" dirty="0"/>
              <a:t>Add those details to your model.</a:t>
            </a:r>
            <a:endParaRPr dirty="0"/>
          </a:p>
        </p:txBody>
      </p:sp>
      <p:pic>
        <p:nvPicPr>
          <p:cNvPr id="142" name="Google Shape;142;p9">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 y="1363980"/>
            <a:ext cx="3863699" cy="3091434"/>
          </a:xfrm>
          <a:prstGeom prst="rect">
            <a:avLst/>
          </a:prstGeom>
          <a:noFill/>
          <a:ln>
            <a:noFill/>
          </a:ln>
        </p:spPr>
      </p:pic>
      <p:sp>
        <p:nvSpPr>
          <p:cNvPr id="4" name="TextBox 3">
            <a:extLst>
              <a:ext uri="{FF2B5EF4-FFF2-40B4-BE49-F238E27FC236}">
                <a16:creationId xmlns:a16="http://schemas.microsoft.com/office/drawing/2014/main" id="{104637C4-1BC2-BF4B-A894-EBB555A5F060}"/>
              </a:ext>
            </a:extLst>
          </p:cNvPr>
          <p:cNvSpPr txBox="1"/>
          <p:nvPr/>
        </p:nvSpPr>
        <p:spPr>
          <a:xfrm>
            <a:off x="581114" y="4657458"/>
            <a:ext cx="184731" cy="307777"/>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52BECFA8-1E14-4ACE-94CA-031C5E3D5C01}"/>
              </a:ext>
            </a:extLst>
          </p:cNvPr>
          <p:cNvSpPr txBox="1"/>
          <p:nvPr/>
        </p:nvSpPr>
        <p:spPr>
          <a:xfrm>
            <a:off x="379563" y="4455414"/>
            <a:ext cx="3941336" cy="33855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Video source: </a:t>
            </a:r>
            <a:r>
              <a:rPr lang="en-US" sz="800" dirty="0" err="1">
                <a:solidFill>
                  <a:schemeClr val="bg1">
                    <a:lumMod val="50000"/>
                  </a:schemeClr>
                </a:solidFill>
                <a:latin typeface="Calibri" panose="020F0502020204030204" pitchFamily="34" charset="0"/>
                <a:cs typeface="Calibri" panose="020F0502020204030204" pitchFamily="34" charset="0"/>
              </a:rPr>
              <a:t>Veritasium</a:t>
            </a:r>
            <a:r>
              <a:rPr lang="en-US" sz="800" dirty="0">
                <a:solidFill>
                  <a:schemeClr val="bg1">
                    <a:lumMod val="50000"/>
                  </a:schemeClr>
                </a:solidFill>
                <a:latin typeface="Calibri" panose="020F0502020204030204" pitchFamily="34" charset="0"/>
                <a:cs typeface="Calibri" panose="020F0502020204030204" pitchFamily="34" charset="0"/>
              </a:rPr>
              <a:t>. (2016, December 5). Indestructible coating?! [Video file]. </a:t>
            </a:r>
            <a:r>
              <a:rPr lang="en-US" sz="800" i="1" dirty="0">
                <a:solidFill>
                  <a:schemeClr val="bg1">
                    <a:lumMod val="50000"/>
                  </a:schemeClr>
                </a:solidFill>
                <a:latin typeface="Calibri" panose="020F0502020204030204" pitchFamily="34" charset="0"/>
                <a:cs typeface="Calibri" panose="020F0502020204030204" pitchFamily="34" charset="0"/>
              </a:rPr>
              <a:t>YouTube. </a:t>
            </a:r>
            <a:r>
              <a:rPr lang="en-US" sz="800" dirty="0">
                <a:solidFill>
                  <a:schemeClr val="bg1">
                    <a:lumMod val="50000"/>
                  </a:schemeClr>
                </a:solidFill>
                <a:latin typeface="Calibri" panose="020F0502020204030204" pitchFamily="34" charset="0"/>
                <a:cs typeface="Calibri" panose="020F0502020204030204" pitchFamily="34" charset="0"/>
              </a:rPr>
              <a:t>Retrieved from https://youtu.be/DWkYRh6OXy8</a:t>
            </a:r>
            <a:endParaRPr lang="en-US" sz="11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1697</TotalTime>
  <Words>2649</Words>
  <Application>Microsoft Office PowerPoint</Application>
  <PresentationFormat>On-screen Show (16:9)</PresentationFormat>
  <Paragraphs>209</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Arial</vt:lpstr>
      <vt:lpstr>Georgia</vt:lpstr>
      <vt:lpstr>Noto Sans Symbols</vt:lpstr>
      <vt:lpstr>Constantia</vt:lpstr>
      <vt:lpstr>LEARN theme</vt:lpstr>
      <vt:lpstr>LEARN theme</vt:lpstr>
      <vt:lpstr>PowerPoint Presentation</vt:lpstr>
      <vt:lpstr>Indestructible? Inconceivable!</vt:lpstr>
      <vt:lpstr>Lesson Objectives</vt:lpstr>
      <vt:lpstr>Essential Question</vt:lpstr>
      <vt:lpstr>Watermelon Drop</vt:lpstr>
      <vt:lpstr>Watermelon Drop</vt:lpstr>
      <vt:lpstr>Watermelon Drop</vt:lpstr>
      <vt:lpstr>Making the Polymer Coating</vt:lpstr>
      <vt:lpstr>Making the Polymer Coating</vt:lpstr>
      <vt:lpstr>Building a Polymer Model</vt:lpstr>
      <vt:lpstr>Building a Polymer Model</vt:lpstr>
      <vt:lpstr>How the LINE-X® Polymer Forms</vt:lpstr>
      <vt:lpstr>How Polyurea Forms</vt:lpstr>
      <vt:lpstr>PowerPoint Presentation</vt:lpstr>
      <vt:lpstr>Polyurea Structure and Function</vt:lpstr>
      <vt:lpstr>PowerPoint Presentation</vt:lpstr>
      <vt:lpstr>Polyurea Structure and Function</vt:lpstr>
      <vt:lpstr>Polyurea Structure and Function</vt:lpstr>
      <vt:lpstr>How Does LINE-X® Protect the Watermelon?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Hoang, Ada C.</cp:lastModifiedBy>
  <cp:revision>13</cp:revision>
  <dcterms:modified xsi:type="dcterms:W3CDTF">2020-02-20T20:09:30Z</dcterms:modified>
</cp:coreProperties>
</file>