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15"/>
  </p:notesMasterIdLst>
  <p:sldIdLst>
    <p:sldId id="269" r:id="rId2"/>
    <p:sldId id="256" r:id="rId3"/>
    <p:sldId id="271" r:id="rId4"/>
    <p:sldId id="273" r:id="rId5"/>
    <p:sldId id="274" r:id="rId6"/>
    <p:sldId id="275" r:id="rId7"/>
    <p:sldId id="276" r:id="rId8"/>
    <p:sldId id="277" r:id="rId9"/>
    <p:sldId id="278" r:id="rId10"/>
    <p:sldId id="279" r:id="rId11"/>
    <p:sldId id="280" r:id="rId12"/>
    <p:sldId id="281" r:id="rId13"/>
    <p:sldId id="282"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558"/>
  </p:normalViewPr>
  <p:slideViewPr>
    <p:cSldViewPr snapToGrid="0" snapToObjects="1">
      <p:cViewPr varScale="1">
        <p:scale>
          <a:sx n="161" d="100"/>
          <a:sy n="161" d="100"/>
        </p:scale>
        <p:origin x="7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pngall.com/brain-png"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creativecommons.org/licenses/by-nc/3.0/"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100" b="0" i="0" kern="1200" dirty="0">
                <a:solidFill>
                  <a:schemeClr val="tx1"/>
                </a:solidFill>
                <a:effectLst/>
                <a:latin typeface="+mn-lt"/>
                <a:ea typeface="+mn-ea"/>
                <a:cs typeface="+mn-cs"/>
              </a:rPr>
              <a:t>https://</a:t>
            </a:r>
            <a:r>
              <a:rPr lang="en-US" sz="1100" b="0" i="0" kern="1200" dirty="0" err="1">
                <a:solidFill>
                  <a:schemeClr val="tx1"/>
                </a:solidFill>
                <a:effectLst/>
                <a:latin typeface="+mn-lt"/>
                <a:ea typeface="+mn-ea"/>
                <a:cs typeface="+mn-cs"/>
              </a:rPr>
              <a:t>www.youtube.com</a:t>
            </a:r>
            <a:r>
              <a:rPr lang="en-US" sz="1100" b="0" i="0" kern="1200" dirty="0">
                <a:solidFill>
                  <a:schemeClr val="tx1"/>
                </a:solidFill>
                <a:effectLst/>
                <a:latin typeface="+mn-lt"/>
                <a:ea typeface="+mn-ea"/>
                <a:cs typeface="+mn-cs"/>
              </a:rPr>
              <a:t>/</a:t>
            </a:r>
            <a:r>
              <a:rPr lang="en-US" sz="1100" b="0" i="0" kern="1200" dirty="0" err="1">
                <a:solidFill>
                  <a:schemeClr val="tx1"/>
                </a:solidFill>
                <a:effectLst/>
                <a:latin typeface="+mn-lt"/>
                <a:ea typeface="+mn-ea"/>
                <a:cs typeface="+mn-cs"/>
              </a:rPr>
              <a:t>watch?v</a:t>
            </a:r>
            <a:r>
              <a:rPr lang="en-US" sz="1100" b="0" i="0" kern="1200" dirty="0">
                <a:solidFill>
                  <a:schemeClr val="tx1"/>
                </a:solidFill>
                <a:effectLst/>
                <a:latin typeface="+mn-lt"/>
                <a:ea typeface="+mn-ea"/>
                <a:cs typeface="+mn-cs"/>
              </a:rPr>
              <a:t>=kRh1zXFKC_o</a:t>
            </a:r>
            <a:endParaRPr lang="en-US" dirty="0"/>
          </a:p>
        </p:txBody>
      </p:sp>
    </p:spTree>
    <p:extLst>
      <p:ext uri="{BB962C8B-B14F-4D97-AF65-F5344CB8AC3E}">
        <p14:creationId xmlns:p14="http://schemas.microsoft.com/office/powerpoint/2010/main" val="2768724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Clipart source:  </a:t>
            </a:r>
            <a:r>
              <a:rPr kumimoji="0" lang="en-US" sz="900" b="0" i="0" u="none" strike="noStrike" kern="0" cap="none" spc="0" normalizeH="0" baseline="0" noProof="0" dirty="0">
                <a:ln>
                  <a:noFill/>
                </a:ln>
                <a:solidFill>
                  <a:srgbClr val="000000"/>
                </a:solidFill>
                <a:effectLst/>
                <a:uLnTx/>
                <a:uFillTx/>
                <a:latin typeface="+mn-lt"/>
                <a:cs typeface="Arial"/>
                <a:sym typeface="Arial"/>
                <a:hlinkClick r:id="rId3" tooltip="http://www.pngall.com/brain-png">
                  <a:extLst>
                    <a:ext uri="{A12FA001-AC4F-418D-AE19-62706E023703}">
                      <ahyp:hlinkClr xmlns:ahyp="http://schemas.microsoft.com/office/drawing/2018/hyperlinkcolor" val="tx"/>
                    </a:ext>
                  </a:extLst>
                </a:hlinkClick>
              </a:rPr>
              <a:t>This Photo</a:t>
            </a:r>
            <a:r>
              <a:rPr kumimoji="0" lang="en-US" sz="900" b="0" i="0" u="none" strike="noStrike" kern="0" cap="none" spc="0" normalizeH="0" baseline="0" noProof="0" dirty="0">
                <a:ln>
                  <a:noFill/>
                </a:ln>
                <a:solidFill>
                  <a:srgbClr val="000000"/>
                </a:solidFill>
                <a:effectLst/>
                <a:uLnTx/>
                <a:uFillTx/>
                <a:latin typeface="+mn-lt"/>
                <a:cs typeface="Arial"/>
                <a:sym typeface="Arial"/>
              </a:rPr>
              <a:t> by Unknown Author is licensed under </a:t>
            </a:r>
            <a:r>
              <a:rPr kumimoji="0" lang="en-US" sz="900" b="0" i="0" u="none" strike="noStrike" kern="0" cap="none" spc="0" normalizeH="0" baseline="0" noProof="0" dirty="0">
                <a:ln>
                  <a:noFill/>
                </a:ln>
                <a:solidFill>
                  <a:srgbClr val="000000"/>
                </a:solidFill>
                <a:effectLst/>
                <a:uLnTx/>
                <a:uFillTx/>
                <a:latin typeface="+mn-lt"/>
                <a:cs typeface="Arial"/>
                <a:sym typeface="Arial"/>
                <a:hlinkClick r:id="rId4" tooltip="https://creativecommons.org/licenses/by-nc/3.0/">
                  <a:extLst>
                    <a:ext uri="{A12FA001-AC4F-418D-AE19-62706E023703}">
                      <ahyp:hlinkClr xmlns:ahyp="http://schemas.microsoft.com/office/drawing/2018/hyperlinkcolor" val="tx"/>
                    </a:ext>
                  </a:extLst>
                </a:hlinkClick>
              </a:rPr>
              <a:t>CC BY-NC</a:t>
            </a:r>
            <a:endParaRPr kumimoji="0" lang="en-US" sz="900" b="0" i="0" u="none" strike="noStrike" kern="0" cap="none" spc="0" normalizeH="0" baseline="0" noProof="0" dirty="0">
              <a:ln>
                <a:noFill/>
              </a:ln>
              <a:solidFill>
                <a:srgbClr val="000000"/>
              </a:solidFill>
              <a:effectLst/>
              <a:uLnTx/>
              <a:uFillTx/>
              <a:latin typeface="+mn-lt"/>
              <a:cs typeface="Arial"/>
              <a:sym typeface="Arial"/>
            </a:endParaRPr>
          </a:p>
          <a:p>
            <a:endParaRPr lang="en-US" dirty="0"/>
          </a:p>
        </p:txBody>
      </p:sp>
    </p:spTree>
    <p:extLst>
      <p:ext uri="{BB962C8B-B14F-4D97-AF65-F5344CB8AC3E}">
        <p14:creationId xmlns:p14="http://schemas.microsoft.com/office/powerpoint/2010/main" val="18178797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75050" y="1428750"/>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457200" y="528066"/>
            <a:ext cx="8229600" cy="85725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457200" y="1428750"/>
            <a:ext cx="3124200" cy="3257550"/>
          </a:xfrm>
        </p:spPr>
        <p:txBody>
          <a:bodyPr tIns="0"/>
          <a:lstStyle>
            <a:lvl1pPr>
              <a:buSzPct val="100000"/>
              <a:defRPr sz="1800"/>
            </a:lvl1pPr>
            <a:lvl2pPr>
              <a:defRPr sz="1500"/>
            </a:lvl2pPr>
            <a:lvl3pPr>
              <a:defRPr sz="1350"/>
            </a:lvl3pPr>
            <a:lvl4pPr>
              <a:defRPr sz="1200"/>
            </a:lvl4pPr>
            <a:lvl5pPr>
              <a:defRPr sz="12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457200" y="205978"/>
            <a:ext cx="8229600" cy="857250"/>
          </a:xfrm>
          <a:prstGeom prst="rect">
            <a:avLst/>
          </a:prstGeom>
          <a:noFill/>
          <a:ln>
            <a:noFill/>
          </a:ln>
        </p:spPr>
        <p:txBody>
          <a:bodyPr lIns="91421" tIns="91421" rIns="91421" bIns="91421" anchor="ctr" anchorCtr="0"/>
          <a:lstStyle>
            <a:lvl1pPr algn="l" rtl="0">
              <a:spcBef>
                <a:spcPts val="0"/>
              </a:spcBef>
              <a:buSzPct val="100000"/>
              <a:buFont typeface="Georgia"/>
              <a:buNone/>
              <a:defRPr sz="3600" b="0">
                <a:solidFill>
                  <a:srgbClr val="991B1E"/>
                </a:solidFill>
                <a:latin typeface="Calibri"/>
                <a:ea typeface="Georgia"/>
                <a:cs typeface="Calibri"/>
                <a:sym typeface="Georgia"/>
              </a:defRPr>
            </a:lvl1pPr>
            <a:lvl2pPr algn="l" rtl="0">
              <a:spcBef>
                <a:spcPts val="0"/>
              </a:spcBef>
              <a:buSzPct val="100000"/>
              <a:buFont typeface="Georgia"/>
              <a:buNone/>
              <a:defRPr sz="3600" b="0">
                <a:solidFill>
                  <a:schemeClr val="lt1"/>
                </a:solidFill>
                <a:latin typeface="Georgia"/>
                <a:ea typeface="Georgia"/>
                <a:cs typeface="Georgia"/>
                <a:sym typeface="Georgia"/>
              </a:defRPr>
            </a:lvl2pPr>
            <a:lvl3pPr algn="l" rtl="0">
              <a:spcBef>
                <a:spcPts val="0"/>
              </a:spcBef>
              <a:buSzPct val="100000"/>
              <a:buFont typeface="Georgia"/>
              <a:buNone/>
              <a:defRPr sz="3600" b="0">
                <a:solidFill>
                  <a:schemeClr val="lt1"/>
                </a:solidFill>
                <a:latin typeface="Georgia"/>
                <a:ea typeface="Georgia"/>
                <a:cs typeface="Georgia"/>
                <a:sym typeface="Georgia"/>
              </a:defRPr>
            </a:lvl3pPr>
            <a:lvl4pPr algn="l" rtl="0">
              <a:spcBef>
                <a:spcPts val="0"/>
              </a:spcBef>
              <a:buSzPct val="100000"/>
              <a:buFont typeface="Georgia"/>
              <a:buNone/>
              <a:defRPr sz="3600" b="0">
                <a:solidFill>
                  <a:schemeClr val="lt1"/>
                </a:solidFill>
                <a:latin typeface="Georgia"/>
                <a:ea typeface="Georgia"/>
                <a:cs typeface="Georgia"/>
                <a:sym typeface="Georgia"/>
              </a:defRPr>
            </a:lvl4pPr>
            <a:lvl5pPr algn="l" rtl="0">
              <a:spcBef>
                <a:spcPts val="0"/>
              </a:spcBef>
              <a:buSzPct val="100000"/>
              <a:buFont typeface="Georgia"/>
              <a:buNone/>
              <a:defRPr sz="3600" b="0">
                <a:solidFill>
                  <a:schemeClr val="lt1"/>
                </a:solidFill>
                <a:latin typeface="Georgia"/>
                <a:ea typeface="Georgia"/>
                <a:cs typeface="Georgia"/>
                <a:sym typeface="Georgia"/>
              </a:defRPr>
            </a:lvl5pPr>
            <a:lvl6pPr algn="l" rtl="0">
              <a:spcBef>
                <a:spcPts val="0"/>
              </a:spcBef>
              <a:buSzPct val="100000"/>
              <a:buFont typeface="Georgia"/>
              <a:buNone/>
              <a:defRPr sz="3600" b="0">
                <a:solidFill>
                  <a:schemeClr val="lt1"/>
                </a:solidFill>
                <a:latin typeface="Georgia"/>
                <a:ea typeface="Georgia"/>
                <a:cs typeface="Georgia"/>
                <a:sym typeface="Georgia"/>
              </a:defRPr>
            </a:lvl6pPr>
            <a:lvl7pPr algn="l" rtl="0">
              <a:spcBef>
                <a:spcPts val="0"/>
              </a:spcBef>
              <a:buSzPct val="100000"/>
              <a:buFont typeface="Georgia"/>
              <a:buNone/>
              <a:defRPr sz="3600" b="0">
                <a:solidFill>
                  <a:schemeClr val="lt1"/>
                </a:solidFill>
                <a:latin typeface="Georgia"/>
                <a:ea typeface="Georgia"/>
                <a:cs typeface="Georgia"/>
                <a:sym typeface="Georgia"/>
              </a:defRPr>
            </a:lvl7pPr>
            <a:lvl8pPr algn="l" rtl="0">
              <a:spcBef>
                <a:spcPts val="0"/>
              </a:spcBef>
              <a:buSzPct val="100000"/>
              <a:buFont typeface="Georgia"/>
              <a:buNone/>
              <a:defRPr sz="3600" b="0">
                <a:solidFill>
                  <a:schemeClr val="lt1"/>
                </a:solidFill>
                <a:latin typeface="Georgia"/>
                <a:ea typeface="Georgia"/>
                <a:cs typeface="Georgia"/>
                <a:sym typeface="Georgia"/>
              </a:defRPr>
            </a:lvl8pPr>
            <a:lvl9pPr algn="l" rtl="0">
              <a:spcBef>
                <a:spcPts val="0"/>
              </a:spcBef>
              <a:buSzPct val="100000"/>
              <a:buFont typeface="Georgia"/>
              <a:buNone/>
              <a:defRPr sz="3600" b="0">
                <a:solidFill>
                  <a:schemeClr val="lt1"/>
                </a:solidFill>
                <a:latin typeface="Georgia"/>
                <a:ea typeface="Georgia"/>
                <a:cs typeface="Georgia"/>
                <a:sym typeface="Georgia"/>
              </a:defRPr>
            </a:lvl9pPr>
          </a:lstStyle>
          <a:p>
            <a:r>
              <a:rPr lang="en-US" dirty="0"/>
              <a:t>Click to edit Master title style</a:t>
            </a:r>
          </a:p>
        </p:txBody>
      </p:sp>
      <p:sp>
        <p:nvSpPr>
          <p:cNvPr id="23" name="Shape 23"/>
          <p:cNvSpPr txBox="1">
            <a:spLocks noGrp="1"/>
          </p:cNvSpPr>
          <p:nvPr>
            <p:ph type="body" idx="1"/>
          </p:nvPr>
        </p:nvSpPr>
        <p:spPr>
          <a:xfrm>
            <a:off x="457200" y="1200150"/>
            <a:ext cx="3994500" cy="372577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Edit Master text styles</a:t>
            </a:r>
          </a:p>
        </p:txBody>
      </p:sp>
      <p:sp>
        <p:nvSpPr>
          <p:cNvPr id="25" name="Shape 25"/>
          <p:cNvSpPr txBox="1">
            <a:spLocks noGrp="1"/>
          </p:cNvSpPr>
          <p:nvPr>
            <p:ph type="body" idx="2"/>
          </p:nvPr>
        </p:nvSpPr>
        <p:spPr>
          <a:xfrm>
            <a:off x="4692274" y="1200150"/>
            <a:ext cx="3994500" cy="372577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Edit Master text styles</a:t>
            </a:r>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0200022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ogo slide">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body blue">
    <p:spTree>
      <p:nvGrpSpPr>
        <p:cNvPr id="1" name="Shape 213"/>
        <p:cNvGrpSpPr/>
        <p:nvPr/>
      </p:nvGrpSpPr>
      <p:grpSpPr>
        <a:xfrm>
          <a:off x="0" y="0"/>
          <a:ext cx="0" cy="0"/>
          <a:chOff x="0" y="0"/>
          <a:chExt cx="0" cy="0"/>
        </a:xfrm>
      </p:grpSpPr>
      <p:sp>
        <p:nvSpPr>
          <p:cNvPr id="230" name="Shape 23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1A2836"/>
              </a:buClr>
              <a:defRPr>
                <a:solidFill>
                  <a:schemeClr val="accent4"/>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231" name="Shape 23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768191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and body red">
    <p:bg>
      <p:bgPr>
        <a:solidFill>
          <a:schemeClr val="bg1"/>
        </a:solidFill>
        <a:effectLst/>
      </p:bgPr>
    </p:bg>
    <p:spTree>
      <p:nvGrpSpPr>
        <p:cNvPr id="1" name="Shape 193"/>
        <p:cNvGrpSpPr/>
        <p:nvPr/>
      </p:nvGrpSpPr>
      <p:grpSpPr>
        <a:xfrm>
          <a:off x="0" y="0"/>
          <a:ext cx="0" cy="0"/>
          <a:chOff x="0" y="0"/>
          <a:chExt cx="0" cy="0"/>
        </a:xfrm>
      </p:grpSpPr>
      <p:sp>
        <p:nvSpPr>
          <p:cNvPr id="210" name="Shape 21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71D20"/>
              </a:buClr>
              <a:defRPr>
                <a:solidFill>
                  <a:srgbClr val="971D20"/>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211" name="Shape 21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pic>
        <p:nvPicPr>
          <p:cNvPr id="21" name="Picture 20">
            <a:extLst>
              <a:ext uri="{FF2B5EF4-FFF2-40B4-BE49-F238E27FC236}">
                <a16:creationId xmlns:a16="http://schemas.microsoft.com/office/drawing/2014/main" id="{6FC4E35A-9159-9949-BC55-44AB60AEC9F4}"/>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13557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and body yellow">
    <p:spTree>
      <p:nvGrpSpPr>
        <p:cNvPr id="1" name="Shape 233"/>
        <p:cNvGrpSpPr/>
        <p:nvPr/>
      </p:nvGrpSpPr>
      <p:grpSpPr>
        <a:xfrm>
          <a:off x="0" y="0"/>
          <a:ext cx="0" cy="0"/>
          <a:chOff x="0" y="0"/>
          <a:chExt cx="0" cy="0"/>
        </a:xfrm>
      </p:grpSpPr>
      <p:sp>
        <p:nvSpPr>
          <p:cNvPr id="250" name="Shape 25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A8219"/>
              </a:buClr>
              <a:defRPr>
                <a:solidFill>
                  <a:schemeClr val="accent4"/>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251" name="Shape 25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7950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533400" y="1028700"/>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533400" y="2421402"/>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dirty="0"/>
              <a:t>Click to edit Master subtitle style</a:t>
            </a:r>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kumimoji="0" lang="en-US" dirty="0"/>
              <a:t>CLICK TO EDIT MASTER TITLE STYLE</a:t>
            </a:r>
          </a:p>
        </p:txBody>
      </p:sp>
      <p:sp>
        <p:nvSpPr>
          <p:cNvPr id="3" name="Content Placeholder 2"/>
          <p:cNvSpPr>
            <a:spLocks noGrp="1"/>
          </p:cNvSpPr>
          <p:nvPr>
            <p:ph idx="1"/>
          </p:nvPr>
        </p:nvSpPr>
        <p:spPr/>
        <p:txBody>
          <a:bodyPr/>
          <a:lstStyle>
            <a:lvl1pPr marL="205730" indent="-205730">
              <a:buClr>
                <a:schemeClr val="accent4"/>
              </a:buClr>
              <a:buSzPct val="100000"/>
              <a:buFont typeface="Arial" panose="020B0604020202020204" pitchFamily="34" charset="0"/>
              <a:buChar char="•"/>
              <a:defRPr sz="2600"/>
            </a:lvl1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530352" y="2028498"/>
            <a:ext cx="7772400" cy="1132284"/>
          </a:xfrm>
        </p:spPr>
        <p:txBody>
          <a:bodyPr lIns="45718" rIns="45718" anchor="t">
            <a:normAutofit/>
          </a:bodyPr>
          <a:lstStyle>
            <a:lvl1pPr marL="0" indent="0">
              <a:buNone/>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Edit Master text styles</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229600" cy="857250"/>
          </a:xfrm>
        </p:spPr>
        <p:txBody>
          <a:bodyPr/>
          <a:lstStyle/>
          <a:p>
            <a:r>
              <a:rPr kumimoji="0" lang="en-US" dirty="0"/>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buSzPct val="100000"/>
              <a:defRPr sz="2400"/>
            </a:lvl1pPr>
            <a:lvl2pPr>
              <a:defRPr sz="1800"/>
            </a:lvl2pPr>
            <a:lvl3pPr>
              <a:defRPr sz="1500"/>
            </a:lvl3pPr>
            <a:lvl4pPr>
              <a:defRPr sz="1350"/>
            </a:lvl4pPr>
            <a:lvl5pPr>
              <a:defRPr sz="135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4648200" y="1440064"/>
            <a:ext cx="4038600" cy="3326130"/>
          </a:xfrm>
        </p:spPr>
        <p:txBody>
          <a:bodyPr/>
          <a:lstStyle>
            <a:lvl1pPr>
              <a:buSzPct val="100000"/>
              <a:defRPr sz="2400"/>
            </a:lvl1pPr>
            <a:lvl2pPr>
              <a:defRPr sz="1800"/>
            </a:lvl2pPr>
            <a:lvl3pPr>
              <a:defRPr sz="1500"/>
            </a:lvl3pPr>
            <a:lvl4pPr>
              <a:defRPr sz="1350"/>
            </a:lvl4pPr>
            <a:lvl5pPr>
              <a:defRPr sz="135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229600" cy="85725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Edit Master text styles</a:t>
            </a:r>
          </a:p>
        </p:txBody>
      </p:sp>
      <p:sp>
        <p:nvSpPr>
          <p:cNvPr id="4" name="Text Placeholder 3"/>
          <p:cNvSpPr>
            <a:spLocks noGrp="1"/>
          </p:cNvSpPr>
          <p:nvPr>
            <p:ph type="body" sz="half" idx="3"/>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800"/>
            </a:lvl1pPr>
            <a:lvl2pPr>
              <a:defRPr sz="1500"/>
            </a:lvl2pPr>
            <a:lvl3pPr>
              <a:defRPr sz="1350"/>
            </a:lvl3pPr>
            <a:lvl4pPr>
              <a:defRPr sz="1200"/>
            </a:lvl4pPr>
            <a:lvl5pPr>
              <a:defRPr sz="12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Content Placeholder 5"/>
          <p:cNvSpPr>
            <a:spLocks noGrp="1"/>
          </p:cNvSpPr>
          <p:nvPr>
            <p:ph sz="quarter" idx="4"/>
          </p:nvPr>
        </p:nvSpPr>
        <p:spPr>
          <a:xfrm>
            <a:off x="4645027" y="1885950"/>
            <a:ext cx="4041775" cy="2884290"/>
          </a:xfrm>
        </p:spPr>
        <p:txBody>
          <a:bodyPr tIns="0"/>
          <a:lstStyle>
            <a:lvl1pPr>
              <a:defRPr sz="1800"/>
            </a:lvl1pPr>
            <a:lvl2pPr>
              <a:defRPr sz="1500"/>
            </a:lvl2pPr>
            <a:lvl3pPr>
              <a:defRPr sz="1350"/>
            </a:lvl3pPr>
            <a:lvl4pPr>
              <a:defRPr sz="1200"/>
            </a:lvl4pPr>
            <a:lvl5pPr>
              <a:defRPr sz="12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305800" cy="85725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600" b="0">
                <a:ln>
                  <a:noFill/>
                </a:ln>
                <a:solidFill>
                  <a:schemeClr val="accent4"/>
                </a:solidFill>
                <a:effectLst/>
                <a:latin typeface="+mj-lt"/>
                <a:ea typeface="+mj-ea"/>
                <a:cs typeface="+mj-cs"/>
              </a:defRPr>
            </a:lvl1pPr>
          </a:lstStyle>
          <a:p>
            <a:r>
              <a:rPr kumimoji="0" lang="en-US" dirty="0"/>
              <a:t>CLICK TO EDIT MASTER TITLE STYLE</a:t>
            </a:r>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0402827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Blank">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dirty="0"/>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dirty="0"/>
              <a:t>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8" r:id="rId9"/>
    <p:sldLayoutId id="2147483680" r:id="rId10"/>
    <p:sldLayoutId id="2147483681" r:id="rId11"/>
    <p:sldLayoutId id="2147483682" r:id="rId12"/>
    <p:sldLayoutId id="2147483683" r:id="rId13"/>
    <p:sldLayoutId id="2147483684" r:id="rId14"/>
    <p:sldLayoutId id="2147483687" r:id="rId15"/>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http://www.pngall.com/brain-png" TargetMode="Externa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hyperlink" Target="https://www.bustle.com/articles/98047-7-ridiculous-britney-spears-quotes-because-she-has-a-hard-time-with-the-whole-geography-thing" TargetMode="External"/><Relationship Id="rId2" Type="http://schemas.openxmlformats.org/officeDocument/2006/relationships/image" Target="../media/image7.jpg"/><Relationship Id="rId1" Type="http://schemas.openxmlformats.org/officeDocument/2006/relationships/slideLayout" Target="../slideLayouts/slideLayout3.xml"/><Relationship Id="rId6" Type="http://schemas.openxmlformats.org/officeDocument/2006/relationships/hyperlink" Target="https://creativecommons.org/licenses/by/2.0/?ref=ccsearch&amp;atype=rich" TargetMode="External"/><Relationship Id="rId5" Type="http://schemas.openxmlformats.org/officeDocument/2006/relationships/hyperlink" Target="https://www.flickr.com/photos/48005596@N00" TargetMode="External"/><Relationship Id="rId4" Type="http://schemas.openxmlformats.org/officeDocument/2006/relationships/hyperlink" Target="https://www.flickr.com/photos/48005596@N00/163611348" TargetMode="Externa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hyperlink" Target="https://creativecommons.org/licenses/by-nc-nd/3.0/" TargetMode="External"/><Relationship Id="rId4" Type="http://schemas.openxmlformats.org/officeDocument/2006/relationships/hyperlink" Target="http://www.pixolo.it/2012/07/icona-matita-formato-vettoriale-psd/"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kRh1zXFKC_o"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85822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901DD-7F94-4341-AA56-34ACC5976636}"/>
              </a:ext>
            </a:extLst>
          </p:cNvPr>
          <p:cNvSpPr>
            <a:spLocks noGrp="1"/>
          </p:cNvSpPr>
          <p:nvPr>
            <p:ph type="title"/>
          </p:nvPr>
        </p:nvSpPr>
        <p:spPr/>
        <p:txBody>
          <a:bodyPr/>
          <a:lstStyle/>
          <a:p>
            <a:r>
              <a:rPr lang="en-US" dirty="0"/>
              <a:t>Magnetic Statements</a:t>
            </a:r>
          </a:p>
        </p:txBody>
      </p:sp>
      <p:sp>
        <p:nvSpPr>
          <p:cNvPr id="3" name="Content Placeholder 2">
            <a:extLst>
              <a:ext uri="{FF2B5EF4-FFF2-40B4-BE49-F238E27FC236}">
                <a16:creationId xmlns:a16="http://schemas.microsoft.com/office/drawing/2014/main" id="{9B9F8743-C969-493F-809C-C5E08965F38B}"/>
              </a:ext>
            </a:extLst>
          </p:cNvPr>
          <p:cNvSpPr>
            <a:spLocks noGrp="1"/>
          </p:cNvSpPr>
          <p:nvPr>
            <p:ph idx="1"/>
          </p:nvPr>
        </p:nvSpPr>
        <p:spPr>
          <a:xfrm>
            <a:off x="457200" y="1451610"/>
            <a:ext cx="4790661" cy="3291840"/>
          </a:xfrm>
        </p:spPr>
        <p:txBody>
          <a:bodyPr>
            <a:normAutofit fontScale="92500" lnSpcReduction="10000"/>
          </a:bodyPr>
          <a:lstStyle/>
          <a:p>
            <a:r>
              <a:rPr lang="en-US" dirty="0"/>
              <a:t>Discuss the magnetic statement you chose with others in your group.</a:t>
            </a:r>
          </a:p>
          <a:p>
            <a:pPr marL="0" indent="0">
              <a:buNone/>
            </a:pPr>
            <a:endParaRPr lang="en-US" sz="2000" dirty="0"/>
          </a:p>
          <a:p>
            <a:pPr marL="0" indent="0">
              <a:buNone/>
            </a:pPr>
            <a:r>
              <a:rPr lang="en-US" sz="2000" dirty="0"/>
              <a:t>	—Explain what the quote means in 	your own words.</a:t>
            </a:r>
          </a:p>
          <a:p>
            <a:pPr marL="733768" lvl="3" indent="0">
              <a:buNone/>
            </a:pPr>
            <a:r>
              <a:rPr lang="en-US" sz="2000" dirty="0"/>
              <a:t>	—Discuss your reasoning for 		choosing it.</a:t>
            </a:r>
          </a:p>
          <a:p>
            <a:pPr marL="733768" lvl="3" indent="0">
              <a:buNone/>
            </a:pPr>
            <a:r>
              <a:rPr lang="en-US" sz="2000" dirty="0"/>
              <a:t>	—Choose a spokesperson to discuss 	the quote for the group.</a:t>
            </a:r>
            <a:r>
              <a:rPr lang="en-US" sz="1700" dirty="0"/>
              <a:t>  </a:t>
            </a:r>
          </a:p>
        </p:txBody>
      </p:sp>
      <p:pic>
        <p:nvPicPr>
          <p:cNvPr id="5" name="Picture 4">
            <a:extLst>
              <a:ext uri="{FF2B5EF4-FFF2-40B4-BE49-F238E27FC236}">
                <a16:creationId xmlns:a16="http://schemas.microsoft.com/office/drawing/2014/main" id="{410FF078-E6A3-49F1-A792-AC19A4F0F6C4}"/>
              </a:ext>
            </a:extLst>
          </p:cNvPr>
          <p:cNvPicPr>
            <a:picLocks noChangeAspect="1"/>
          </p:cNvPicPr>
          <p:nvPr/>
        </p:nvPicPr>
        <p:blipFill>
          <a:blip r:embed="rId2"/>
          <a:stretch>
            <a:fillRect/>
          </a:stretch>
        </p:blipFill>
        <p:spPr>
          <a:xfrm rot="415857">
            <a:off x="5591364" y="509814"/>
            <a:ext cx="2795468" cy="3547924"/>
          </a:xfrm>
          <a:prstGeom prst="rect">
            <a:avLst/>
          </a:prstGeom>
        </p:spPr>
      </p:pic>
    </p:spTree>
    <p:extLst>
      <p:ext uri="{BB962C8B-B14F-4D97-AF65-F5344CB8AC3E}">
        <p14:creationId xmlns:p14="http://schemas.microsoft.com/office/powerpoint/2010/main" val="12385002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D720-51DA-44E7-81FA-E213FC70A1B3}"/>
              </a:ext>
            </a:extLst>
          </p:cNvPr>
          <p:cNvSpPr>
            <a:spLocks noGrp="1"/>
          </p:cNvSpPr>
          <p:nvPr>
            <p:ph type="title"/>
          </p:nvPr>
        </p:nvSpPr>
        <p:spPr/>
        <p:txBody>
          <a:bodyPr/>
          <a:lstStyle/>
          <a:p>
            <a:r>
              <a:rPr lang="en-US" dirty="0"/>
              <a:t>We Rethink Column</a:t>
            </a:r>
          </a:p>
        </p:txBody>
      </p:sp>
      <p:sp>
        <p:nvSpPr>
          <p:cNvPr id="3" name="Content Placeholder 2">
            <a:extLst>
              <a:ext uri="{FF2B5EF4-FFF2-40B4-BE49-F238E27FC236}">
                <a16:creationId xmlns:a16="http://schemas.microsoft.com/office/drawing/2014/main" id="{C900BAA9-7927-4161-9896-A90A1F908BDB}"/>
              </a:ext>
            </a:extLst>
          </p:cNvPr>
          <p:cNvSpPr>
            <a:spLocks noGrp="1"/>
          </p:cNvSpPr>
          <p:nvPr>
            <p:ph idx="1"/>
          </p:nvPr>
        </p:nvSpPr>
        <p:spPr/>
        <p:txBody>
          <a:bodyPr/>
          <a:lstStyle/>
          <a:p>
            <a:pPr marL="0" indent="0">
              <a:buNone/>
            </a:pPr>
            <a:r>
              <a:rPr lang="en-US" dirty="0"/>
              <a:t>With your partner…</a:t>
            </a:r>
          </a:p>
          <a:p>
            <a:r>
              <a:rPr lang="en-US" dirty="0"/>
              <a:t>read the Magnetic Statements again.</a:t>
            </a:r>
          </a:p>
          <a:p>
            <a:r>
              <a:rPr lang="en-US" dirty="0"/>
              <a:t>circle or highlight important ideas or phrases that support why people should study geography.</a:t>
            </a:r>
          </a:p>
          <a:p>
            <a:r>
              <a:rPr lang="en-US" dirty="0"/>
              <a:t>rewrite and expand your We Think statements to include</a:t>
            </a:r>
            <a:r>
              <a:rPr lang="en-US" dirty="0">
                <a:solidFill>
                  <a:schemeClr val="accent6"/>
                </a:solidFill>
              </a:rPr>
              <a:t> at least two</a:t>
            </a:r>
            <a:r>
              <a:rPr lang="en-US" dirty="0"/>
              <a:t> ideas from the Magnetic Statements.</a:t>
            </a:r>
          </a:p>
        </p:txBody>
      </p:sp>
      <p:pic>
        <p:nvPicPr>
          <p:cNvPr id="5" name="Picture 4">
            <a:extLst>
              <a:ext uri="{FF2B5EF4-FFF2-40B4-BE49-F238E27FC236}">
                <a16:creationId xmlns:a16="http://schemas.microsoft.com/office/drawing/2014/main" id="{0EF08EA1-502C-4A44-810D-1EF42B9E5BFA}"/>
              </a:ext>
            </a:extLst>
          </p:cNvPr>
          <p:cNvPicPr>
            <a:picLocks noChangeAspect="1"/>
          </p:cNvPicPr>
          <p:nvPr/>
        </p:nvPicPr>
        <p:blipFill>
          <a:blip r:embed="rId3">
            <a:extLst>
              <a:ext uri="{BEBA8EAE-BF5A-486C-A8C5-ECC9F3942E4B}">
                <a14:imgProps xmlns:a14="http://schemas.microsoft.com/office/drawing/2010/main">
                  <a14:imgLayer r:embed="rId4">
                    <a14:imgEffect>
                      <a14:artisticPencilGrayscale/>
                    </a14:imgEffect>
                  </a14:imgLayer>
                </a14:imgProps>
              </a:ext>
              <a:ext uri="{837473B0-CC2E-450A-ABE3-18F120FF3D39}">
                <a1611:picAttrSrcUrl xmlns:a1611="http://schemas.microsoft.com/office/drawing/2016/11/main" r:id="rId5"/>
              </a:ext>
            </a:extLst>
          </a:blip>
          <a:stretch>
            <a:fillRect/>
          </a:stretch>
        </p:blipFill>
        <p:spPr>
          <a:xfrm>
            <a:off x="6829904" y="321128"/>
            <a:ext cx="1555384" cy="1924980"/>
          </a:xfrm>
          <a:prstGeom prst="rect">
            <a:avLst/>
          </a:prstGeom>
        </p:spPr>
      </p:pic>
    </p:spTree>
    <p:extLst>
      <p:ext uri="{BB962C8B-B14F-4D97-AF65-F5344CB8AC3E}">
        <p14:creationId xmlns:p14="http://schemas.microsoft.com/office/powerpoint/2010/main" val="6885922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682B6A-62D5-4B61-9778-041984C719D9}"/>
              </a:ext>
            </a:extLst>
          </p:cNvPr>
          <p:cNvSpPr>
            <a:spLocks noGrp="1"/>
          </p:cNvSpPr>
          <p:nvPr>
            <p:ph idx="1"/>
          </p:nvPr>
        </p:nvSpPr>
        <p:spPr>
          <a:xfrm>
            <a:off x="457200" y="869223"/>
            <a:ext cx="8229600" cy="3511946"/>
          </a:xfrm>
        </p:spPr>
        <p:txBody>
          <a:bodyPr>
            <a:normAutofit/>
          </a:bodyPr>
          <a:lstStyle/>
          <a:p>
            <a:pPr marL="0" indent="0">
              <a:buNone/>
            </a:pPr>
            <a:r>
              <a:rPr lang="en-US" dirty="0"/>
              <a:t>Quote: “The cool thing about being famous is traveling. I have always wanted to travel across seas, like to Canada and stuff.”</a:t>
            </a:r>
          </a:p>
          <a:p>
            <a:pPr marL="0" indent="0">
              <a:buNone/>
            </a:pPr>
            <a:r>
              <a:rPr lang="en-US" b="1" dirty="0"/>
              <a:t>					</a:t>
            </a:r>
          </a:p>
          <a:p>
            <a:pPr marL="0" indent="0">
              <a:buNone/>
            </a:pPr>
            <a:endParaRPr lang="en-US" b="1" dirty="0"/>
          </a:p>
          <a:p>
            <a:pPr marL="0" indent="0">
              <a:buNone/>
            </a:pPr>
            <a:r>
              <a:rPr lang="en-US" b="1" dirty="0"/>
              <a:t>					</a:t>
            </a:r>
            <a:r>
              <a:rPr lang="en-US" dirty="0"/>
              <a:t>Britney Spears</a:t>
            </a:r>
          </a:p>
          <a:p>
            <a:pPr marL="0" indent="0">
              <a:buNone/>
            </a:pPr>
            <a:r>
              <a:rPr lang="en-US" dirty="0"/>
              <a:t>					American singer</a:t>
            </a:r>
          </a:p>
          <a:p>
            <a:pPr marL="0" indent="0">
              <a:buNone/>
            </a:pPr>
            <a:endParaRPr lang="en-US" b="1" dirty="0"/>
          </a:p>
          <a:p>
            <a:pPr marL="0" indent="0">
              <a:buNone/>
            </a:pPr>
            <a:endParaRPr lang="en-US" sz="1100" b="1" dirty="0"/>
          </a:p>
          <a:p>
            <a:pPr marL="0" indent="0">
              <a:buNone/>
            </a:pPr>
            <a:endParaRPr lang="en-US" sz="1100" dirty="0"/>
          </a:p>
          <a:p>
            <a:pPr marL="0" indent="0">
              <a:buNone/>
            </a:pPr>
            <a:endParaRPr lang="en-US" sz="1000" dirty="0"/>
          </a:p>
          <a:p>
            <a:pPr marL="0" indent="0">
              <a:buNone/>
            </a:pPr>
            <a:endParaRPr lang="en-US" sz="1000" dirty="0"/>
          </a:p>
          <a:p>
            <a:pPr marL="0" indent="0">
              <a:buNone/>
            </a:pPr>
            <a:endParaRPr lang="en-US" sz="1000" dirty="0"/>
          </a:p>
        </p:txBody>
      </p:sp>
      <p:pic>
        <p:nvPicPr>
          <p:cNvPr id="5" name="Picture 4">
            <a:extLst>
              <a:ext uri="{FF2B5EF4-FFF2-40B4-BE49-F238E27FC236}">
                <a16:creationId xmlns:a16="http://schemas.microsoft.com/office/drawing/2014/main" id="{445FEAF1-72CE-483F-8734-C77801E822FA}"/>
              </a:ext>
            </a:extLst>
          </p:cNvPr>
          <p:cNvPicPr>
            <a:picLocks noChangeAspect="1"/>
          </p:cNvPicPr>
          <p:nvPr/>
        </p:nvPicPr>
        <p:blipFill>
          <a:blip r:embed="rId2"/>
          <a:stretch>
            <a:fillRect/>
          </a:stretch>
        </p:blipFill>
        <p:spPr>
          <a:xfrm>
            <a:off x="2886323" y="1986641"/>
            <a:ext cx="2089260" cy="2336979"/>
          </a:xfrm>
          <a:prstGeom prst="rect">
            <a:avLst/>
          </a:prstGeom>
        </p:spPr>
      </p:pic>
      <p:sp>
        <p:nvSpPr>
          <p:cNvPr id="2" name="TextBox 1">
            <a:extLst>
              <a:ext uri="{FF2B5EF4-FFF2-40B4-BE49-F238E27FC236}">
                <a16:creationId xmlns:a16="http://schemas.microsoft.com/office/drawing/2014/main" id="{D38528F0-1D4D-B24D-9FBF-EBC8B090601F}"/>
              </a:ext>
            </a:extLst>
          </p:cNvPr>
          <p:cNvSpPr txBox="1"/>
          <p:nvPr/>
        </p:nvSpPr>
        <p:spPr>
          <a:xfrm>
            <a:off x="270345" y="4532243"/>
            <a:ext cx="7442421" cy="861774"/>
          </a:xfrm>
          <a:prstGeom prst="rect">
            <a:avLst/>
          </a:prstGeom>
          <a:noFill/>
        </p:spPr>
        <p:txBody>
          <a:bodyPr wrap="square" rtlCol="0">
            <a:spAutoFit/>
          </a:bodyPr>
          <a:lstStyle/>
          <a:p>
            <a:r>
              <a:rPr lang="en-US" sz="900" dirty="0">
                <a:latin typeface="+mj-lt"/>
              </a:rPr>
              <a:t>Source:  </a:t>
            </a:r>
            <a:r>
              <a:rPr lang="en-US" sz="900" dirty="0" err="1">
                <a:latin typeface="+mj-lt"/>
              </a:rPr>
              <a:t>Garis</a:t>
            </a:r>
            <a:r>
              <a:rPr lang="en-US" sz="900" dirty="0">
                <a:latin typeface="+mj-lt"/>
              </a:rPr>
              <a:t>, M. (2015). 7 Ridiculous Britney Spears Quotes, Because She Has A Hard Time With The Whole Geography Thing. </a:t>
            </a:r>
            <a:r>
              <a:rPr lang="en-US" sz="900" dirty="0" err="1">
                <a:latin typeface="+mj-lt"/>
              </a:rPr>
              <a:t>Bustle.com</a:t>
            </a:r>
            <a:r>
              <a:rPr lang="en-US" sz="900" dirty="0">
                <a:latin typeface="+mj-lt"/>
              </a:rPr>
              <a:t>.</a:t>
            </a:r>
            <a:br>
              <a:rPr lang="en-US" sz="900" dirty="0">
                <a:latin typeface="+mj-lt"/>
              </a:rPr>
            </a:br>
            <a:r>
              <a:rPr lang="en-US" sz="900" dirty="0">
                <a:latin typeface="+mj-lt"/>
              </a:rPr>
              <a:t>Retrieved from:  </a:t>
            </a:r>
            <a:r>
              <a:rPr lang="en-US" sz="900" dirty="0">
                <a:latin typeface="+mj-lt"/>
                <a:hlinkClick r:id="rId3"/>
              </a:rPr>
              <a:t>https://www.bustle.com/articles/98047-7-ridiculous-britney-spears-quotes-because-she-has-a-hard-time-with-the-whole-geography-thing</a:t>
            </a:r>
            <a:endParaRPr lang="en-US" sz="900" dirty="0">
              <a:latin typeface="+mj-lt"/>
            </a:endParaRPr>
          </a:p>
          <a:p>
            <a:endParaRPr lang="en-US" sz="900" dirty="0">
              <a:latin typeface="+mj-lt"/>
            </a:endParaRPr>
          </a:p>
          <a:p>
            <a:r>
              <a:rPr lang="en-US" sz="900" dirty="0">
                <a:latin typeface="+mj-lt"/>
              </a:rPr>
              <a:t>Photo source:  </a:t>
            </a:r>
            <a:r>
              <a:rPr lang="en-US" sz="900" i="1" dirty="0">
                <a:latin typeface="+mj-lt"/>
                <a:hlinkClick r:id="rId4"/>
              </a:rPr>
              <a:t>"1859"</a:t>
            </a:r>
            <a:r>
              <a:rPr lang="en-US" sz="900" i="1" dirty="0">
                <a:latin typeface="+mj-lt"/>
              </a:rPr>
              <a:t> by </a:t>
            </a:r>
            <a:r>
              <a:rPr lang="en-US" sz="900" i="1" dirty="0">
                <a:latin typeface="+mj-lt"/>
                <a:hlinkClick r:id="rId5"/>
              </a:rPr>
              <a:t>Sarah 1992</a:t>
            </a:r>
            <a:r>
              <a:rPr lang="en-US" sz="900" i="1" dirty="0">
                <a:latin typeface="+mj-lt"/>
              </a:rPr>
              <a:t> is licensed under </a:t>
            </a:r>
            <a:r>
              <a:rPr lang="en-US" sz="900" i="1" cap="all" dirty="0">
                <a:latin typeface="+mj-lt"/>
                <a:hlinkClick r:id="rId6"/>
              </a:rPr>
              <a:t>CC BY 2.0 </a:t>
            </a:r>
            <a:endParaRPr lang="en-US" sz="900" dirty="0">
              <a:latin typeface="+mj-lt"/>
            </a:endParaRPr>
          </a:p>
          <a:p>
            <a:endParaRPr lang="en-US" dirty="0"/>
          </a:p>
        </p:txBody>
      </p:sp>
    </p:spTree>
    <p:extLst>
      <p:ext uri="{BB962C8B-B14F-4D97-AF65-F5344CB8AC3E}">
        <p14:creationId xmlns:p14="http://schemas.microsoft.com/office/powerpoint/2010/main" val="58819253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7D425-F7C7-4AAE-B658-CC6CA6B4C705}"/>
              </a:ext>
            </a:extLst>
          </p:cNvPr>
          <p:cNvSpPr>
            <a:spLocks noGrp="1"/>
          </p:cNvSpPr>
          <p:nvPr>
            <p:ph type="title"/>
          </p:nvPr>
        </p:nvSpPr>
        <p:spPr>
          <a:xfrm>
            <a:off x="530352" y="546681"/>
            <a:ext cx="7772400" cy="1021842"/>
          </a:xfrm>
        </p:spPr>
        <p:txBody>
          <a:bodyPr/>
          <a:lstStyle/>
          <a:p>
            <a:r>
              <a:rPr lang="en-US" sz="4000" dirty="0"/>
              <a:t>Assessments of the Lesson</a:t>
            </a:r>
          </a:p>
        </p:txBody>
      </p:sp>
      <p:sp>
        <p:nvSpPr>
          <p:cNvPr id="3" name="Text Placeholder 2">
            <a:extLst>
              <a:ext uri="{FF2B5EF4-FFF2-40B4-BE49-F238E27FC236}">
                <a16:creationId xmlns:a16="http://schemas.microsoft.com/office/drawing/2014/main" id="{7854A4C3-D261-44EC-B337-D833DA7735B3}"/>
              </a:ext>
            </a:extLst>
          </p:cNvPr>
          <p:cNvSpPr>
            <a:spLocks noGrp="1"/>
          </p:cNvSpPr>
          <p:nvPr>
            <p:ph type="body" idx="1"/>
          </p:nvPr>
        </p:nvSpPr>
        <p:spPr>
          <a:xfrm>
            <a:off x="530352" y="2028498"/>
            <a:ext cx="5081234" cy="1808716"/>
          </a:xfrm>
        </p:spPr>
        <p:txBody>
          <a:bodyPr>
            <a:normAutofit/>
          </a:bodyPr>
          <a:lstStyle/>
          <a:p>
            <a:pPr marL="457200" indent="-457200">
              <a:buFont typeface="Arial" panose="020B0604020202020204" pitchFamily="34" charset="0"/>
              <a:buChar char="•"/>
            </a:pPr>
            <a:r>
              <a:rPr lang="en-US" dirty="0"/>
              <a:t>I Think, We Think, We Rethink Graphic Organizer</a:t>
            </a:r>
          </a:p>
          <a:p>
            <a:pPr marL="457200" indent="-457200">
              <a:buFont typeface="Arial" panose="020B0604020202020204" pitchFamily="34" charset="0"/>
              <a:buChar char="•"/>
            </a:pPr>
            <a:r>
              <a:rPr lang="en-US" dirty="0"/>
              <a:t>Letter to Britney Spears</a:t>
            </a:r>
          </a:p>
          <a:p>
            <a:endParaRPr lang="en-US" dirty="0"/>
          </a:p>
        </p:txBody>
      </p:sp>
      <p:pic>
        <p:nvPicPr>
          <p:cNvPr id="5" name="Picture 4">
            <a:extLst>
              <a:ext uri="{FF2B5EF4-FFF2-40B4-BE49-F238E27FC236}">
                <a16:creationId xmlns:a16="http://schemas.microsoft.com/office/drawing/2014/main" id="{874E9985-20FE-4F5F-B658-5F288104BF12}"/>
              </a:ext>
            </a:extLst>
          </p:cNvPr>
          <p:cNvPicPr>
            <a:picLocks noChangeAspect="1"/>
          </p:cNvPicPr>
          <p:nvPr/>
        </p:nvPicPr>
        <p:blipFill>
          <a:blip r:embed="rId2">
            <a:extLst>
              <a:ext uri="{BEBA8EAE-BF5A-486C-A8C5-ECC9F3942E4B}">
                <a14:imgProps xmlns:a14="http://schemas.microsoft.com/office/drawing/2010/main">
                  <a14:imgLayer r:embed="rId3">
                    <a14:imgEffect>
                      <a14:artisticPencilSketch/>
                    </a14:imgEffect>
                  </a14:imgLayer>
                </a14:imgProps>
              </a:ext>
              <a:ext uri="{837473B0-CC2E-450A-ABE3-18F120FF3D39}">
                <a1611:picAttrSrcUrl xmlns:a1611="http://schemas.microsoft.com/office/drawing/2016/11/main" r:id="rId4"/>
              </a:ext>
            </a:extLst>
          </a:blip>
          <a:stretch>
            <a:fillRect/>
          </a:stretch>
        </p:blipFill>
        <p:spPr>
          <a:xfrm>
            <a:off x="5252357" y="1232807"/>
            <a:ext cx="2269671" cy="2269671"/>
          </a:xfrm>
          <a:prstGeom prst="rect">
            <a:avLst/>
          </a:prstGeom>
        </p:spPr>
      </p:pic>
      <p:sp>
        <p:nvSpPr>
          <p:cNvPr id="6" name="TextBox 5">
            <a:extLst>
              <a:ext uri="{FF2B5EF4-FFF2-40B4-BE49-F238E27FC236}">
                <a16:creationId xmlns:a16="http://schemas.microsoft.com/office/drawing/2014/main" id="{4803D306-4731-4555-B2E5-1030E541B023}"/>
              </a:ext>
            </a:extLst>
          </p:cNvPr>
          <p:cNvSpPr txBox="1"/>
          <p:nvPr/>
        </p:nvSpPr>
        <p:spPr>
          <a:xfrm>
            <a:off x="5308016" y="3593121"/>
            <a:ext cx="2269671" cy="369332"/>
          </a:xfrm>
          <a:prstGeom prst="rect">
            <a:avLst/>
          </a:prstGeom>
          <a:noFill/>
        </p:spPr>
        <p:txBody>
          <a:bodyPr wrap="square" rtlCol="0">
            <a:spAutoFit/>
          </a:bodyPr>
          <a:lstStyle/>
          <a:p>
            <a:r>
              <a:rPr lang="en-US" sz="900" dirty="0">
                <a:solidFill>
                  <a:schemeClr val="bg1"/>
                </a:solidFill>
                <a:hlinkClick r:id="rId4" tooltip="http://www.pixolo.it/2012/07/icona-matita-formato-vettoriale-psd/">
                  <a:extLst>
                    <a:ext uri="{A12FA001-AC4F-418D-AE19-62706E023703}">
                      <ahyp:hlinkClr xmlns:ahyp="http://schemas.microsoft.com/office/drawing/2018/hyperlinkcolor" val="tx"/>
                    </a:ext>
                  </a:extLst>
                </a:hlinkClick>
              </a:rPr>
              <a:t>This Photo</a:t>
            </a:r>
            <a:r>
              <a:rPr lang="en-US" sz="900" dirty="0">
                <a:solidFill>
                  <a:schemeClr val="bg1"/>
                </a:solidFill>
              </a:rPr>
              <a:t> by Unknown Author is licensed under </a:t>
            </a:r>
            <a:r>
              <a:rPr lang="en-US" sz="900" dirty="0">
                <a:solidFill>
                  <a:schemeClr val="bg1"/>
                </a:solidFill>
                <a:hlinkClick r:id="rId5" tooltip="https://creativecommons.org/licenses/by-nc-nd/3.0/">
                  <a:extLst>
                    <a:ext uri="{A12FA001-AC4F-418D-AE19-62706E023703}">
                      <ahyp:hlinkClr xmlns:ahyp="http://schemas.microsoft.com/office/drawing/2018/hyperlinkcolor" val="tx"/>
                    </a:ext>
                  </a:extLst>
                </a:hlinkClick>
              </a:rPr>
              <a:t>CC BY-NC-ND</a:t>
            </a:r>
            <a:endParaRPr lang="en-US" sz="900" dirty="0">
              <a:solidFill>
                <a:schemeClr val="bg1"/>
              </a:solidFill>
            </a:endParaRPr>
          </a:p>
        </p:txBody>
      </p:sp>
    </p:spTree>
    <p:extLst>
      <p:ext uri="{BB962C8B-B14F-4D97-AF65-F5344CB8AC3E}">
        <p14:creationId xmlns:p14="http://schemas.microsoft.com/office/powerpoint/2010/main" val="1017912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p:txBody>
          <a:bodyPr/>
          <a:lstStyle/>
          <a:p>
            <a:r>
              <a:rPr lang="en-US" dirty="0"/>
              <a:t>Why Study Geography?</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r>
              <a:rPr lang="en-US" dirty="0"/>
              <a:t>World Geography</a:t>
            </a:r>
          </a:p>
          <a:p>
            <a:r>
              <a:rPr lang="en-US" dirty="0"/>
              <a:t>7</a:t>
            </a:r>
            <a:r>
              <a:rPr lang="en-US" baseline="30000" dirty="0"/>
              <a:t>th</a:t>
            </a:r>
            <a:r>
              <a:rPr lang="en-US" dirty="0"/>
              <a:t> Grade</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00AED-FD87-D44D-B209-67819719C371}"/>
              </a:ext>
            </a:extLst>
          </p:cNvPr>
          <p:cNvSpPr>
            <a:spLocks noGrp="1"/>
          </p:cNvSpPr>
          <p:nvPr>
            <p:ph type="title"/>
          </p:nvPr>
        </p:nvSpPr>
        <p:spPr/>
        <p:txBody>
          <a:bodyPr/>
          <a:lstStyle/>
          <a:p>
            <a:r>
              <a:rPr lang="en-US" dirty="0"/>
              <a:t>Essential Question:</a:t>
            </a:r>
          </a:p>
        </p:txBody>
      </p:sp>
      <p:sp>
        <p:nvSpPr>
          <p:cNvPr id="3" name="Content Placeholder 2">
            <a:extLst>
              <a:ext uri="{FF2B5EF4-FFF2-40B4-BE49-F238E27FC236}">
                <a16:creationId xmlns:a16="http://schemas.microsoft.com/office/drawing/2014/main" id="{8A4D9D25-B20B-F244-9D46-299DFEC2B44E}"/>
              </a:ext>
            </a:extLst>
          </p:cNvPr>
          <p:cNvSpPr>
            <a:spLocks noGrp="1"/>
          </p:cNvSpPr>
          <p:nvPr>
            <p:ph idx="1"/>
          </p:nvPr>
        </p:nvSpPr>
        <p:spPr>
          <a:xfrm>
            <a:off x="981986" y="2206984"/>
            <a:ext cx="7180027" cy="1021246"/>
          </a:xfrm>
        </p:spPr>
        <p:txBody>
          <a:bodyPr>
            <a:normAutofit/>
          </a:bodyPr>
          <a:lstStyle/>
          <a:p>
            <a:pPr marL="0" indent="0">
              <a:buNone/>
            </a:pPr>
            <a:r>
              <a:rPr lang="en-US" sz="3200" dirty="0"/>
              <a:t>Why is the study of geography important?</a:t>
            </a:r>
          </a:p>
        </p:txBody>
      </p:sp>
    </p:spTree>
    <p:extLst>
      <p:ext uri="{BB962C8B-B14F-4D97-AF65-F5344CB8AC3E}">
        <p14:creationId xmlns:p14="http://schemas.microsoft.com/office/powerpoint/2010/main" val="1708330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C8C99-856A-40FD-9522-D38435909C54}"/>
              </a:ext>
            </a:extLst>
          </p:cNvPr>
          <p:cNvSpPr>
            <a:spLocks noGrp="1"/>
          </p:cNvSpPr>
          <p:nvPr>
            <p:ph type="title"/>
          </p:nvPr>
        </p:nvSpPr>
        <p:spPr>
          <a:xfrm>
            <a:off x="457200" y="528066"/>
            <a:ext cx="8229600" cy="432383"/>
          </a:xfrm>
        </p:spPr>
        <p:txBody>
          <a:bodyPr>
            <a:normAutofit fontScale="90000"/>
          </a:bodyPr>
          <a:lstStyle/>
          <a:p>
            <a:r>
              <a:rPr lang="en-US" dirty="0"/>
              <a:t>Can You Name a Country?</a:t>
            </a:r>
          </a:p>
        </p:txBody>
      </p:sp>
      <p:sp>
        <p:nvSpPr>
          <p:cNvPr id="5" name="Content Placeholder 4">
            <a:extLst>
              <a:ext uri="{FF2B5EF4-FFF2-40B4-BE49-F238E27FC236}">
                <a16:creationId xmlns:a16="http://schemas.microsoft.com/office/drawing/2014/main" id="{36CE4EA1-F154-4A5A-B6F8-413A80FC19D2}"/>
              </a:ext>
            </a:extLst>
          </p:cNvPr>
          <p:cNvSpPr>
            <a:spLocks noGrp="1"/>
          </p:cNvSpPr>
          <p:nvPr>
            <p:ph idx="1"/>
          </p:nvPr>
        </p:nvSpPr>
        <p:spPr/>
        <p:txBody>
          <a:bodyPr>
            <a:normAutofit/>
          </a:bodyPr>
          <a:lstStyle/>
          <a:p>
            <a:pPr marL="0" indent="0">
              <a:buNone/>
            </a:pPr>
            <a:r>
              <a:rPr lang="en-US" dirty="0"/>
              <a:t>Jimmy Kimmel, a late-night talk show host, asked people to name any country on a blank map.</a:t>
            </a:r>
          </a:p>
          <a:p>
            <a:pPr marL="0" indent="0">
              <a:buNone/>
            </a:pPr>
            <a:r>
              <a:rPr lang="en-US" dirty="0"/>
              <a:t> </a:t>
            </a:r>
          </a:p>
          <a:p>
            <a:pPr marL="0" indent="0">
              <a:buNone/>
            </a:pPr>
            <a:r>
              <a:rPr lang="en-US" dirty="0"/>
              <a:t>How many countries could YOU name on a blank map?</a:t>
            </a:r>
          </a:p>
          <a:p>
            <a:pPr marL="0" indent="0">
              <a:buNone/>
            </a:pPr>
            <a:endParaRPr lang="en-US" dirty="0"/>
          </a:p>
          <a:p>
            <a:pPr marL="0" indent="0">
              <a:buNone/>
            </a:pPr>
            <a:r>
              <a:rPr lang="en-US" dirty="0"/>
              <a:t>One?  Three?  Five?  Ten?  More?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058010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D66F-AC7F-4272-9477-AB3A5B0D94A3}"/>
              </a:ext>
            </a:extLst>
          </p:cNvPr>
          <p:cNvSpPr>
            <a:spLocks noGrp="1"/>
          </p:cNvSpPr>
          <p:nvPr>
            <p:ph type="title"/>
          </p:nvPr>
        </p:nvSpPr>
        <p:spPr/>
        <p:txBody>
          <a:bodyPr/>
          <a:lstStyle/>
          <a:p>
            <a:r>
              <a:rPr lang="en-US" dirty="0"/>
              <a:t>Can You Name a Country?</a:t>
            </a:r>
          </a:p>
        </p:txBody>
      </p:sp>
      <p:sp>
        <p:nvSpPr>
          <p:cNvPr id="3" name="Content Placeholder 2">
            <a:extLst>
              <a:ext uri="{FF2B5EF4-FFF2-40B4-BE49-F238E27FC236}">
                <a16:creationId xmlns:a16="http://schemas.microsoft.com/office/drawing/2014/main" id="{2A31B4AE-8D48-4124-8665-AA407909C326}"/>
              </a:ext>
            </a:extLst>
          </p:cNvPr>
          <p:cNvSpPr>
            <a:spLocks noGrp="1"/>
          </p:cNvSpPr>
          <p:nvPr>
            <p:ph idx="1"/>
          </p:nvPr>
        </p:nvSpPr>
        <p:spPr>
          <a:xfrm>
            <a:off x="1057522" y="1796994"/>
            <a:ext cx="7629277" cy="2946455"/>
          </a:xfrm>
        </p:spPr>
        <p:txBody>
          <a:bodyPr/>
          <a:lstStyle/>
          <a:p>
            <a:pPr marL="0" indent="0">
              <a:buNone/>
            </a:pPr>
            <a:r>
              <a:rPr lang="en-US" dirty="0"/>
              <a:t>YouTube Video Link </a:t>
            </a:r>
            <a:r>
              <a:rPr lang="en-US" dirty="0">
                <a:hlinkClick r:id="rId3"/>
              </a:rPr>
              <a:t>here</a:t>
            </a:r>
            <a:r>
              <a:rPr lang="en-US" dirty="0"/>
              <a:t>.</a:t>
            </a:r>
          </a:p>
        </p:txBody>
      </p:sp>
    </p:spTree>
    <p:extLst>
      <p:ext uri="{BB962C8B-B14F-4D97-AF65-F5344CB8AC3E}">
        <p14:creationId xmlns:p14="http://schemas.microsoft.com/office/powerpoint/2010/main" val="8611318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DFC9-DEF9-4F75-B627-847B36C75723}"/>
              </a:ext>
            </a:extLst>
          </p:cNvPr>
          <p:cNvSpPr>
            <a:spLocks noGrp="1"/>
          </p:cNvSpPr>
          <p:nvPr>
            <p:ph type="title"/>
          </p:nvPr>
        </p:nvSpPr>
        <p:spPr/>
        <p:txBody>
          <a:bodyPr/>
          <a:lstStyle/>
          <a:p>
            <a:r>
              <a:rPr lang="en-US" dirty="0"/>
              <a:t>Geography Definition</a:t>
            </a:r>
          </a:p>
        </p:txBody>
      </p:sp>
      <p:sp>
        <p:nvSpPr>
          <p:cNvPr id="3" name="Content Placeholder 2">
            <a:extLst>
              <a:ext uri="{FF2B5EF4-FFF2-40B4-BE49-F238E27FC236}">
                <a16:creationId xmlns:a16="http://schemas.microsoft.com/office/drawing/2014/main" id="{31F9C812-9226-469D-AD30-803CDE124335}"/>
              </a:ext>
            </a:extLst>
          </p:cNvPr>
          <p:cNvSpPr>
            <a:spLocks noGrp="1"/>
          </p:cNvSpPr>
          <p:nvPr>
            <p:ph idx="1"/>
          </p:nvPr>
        </p:nvSpPr>
        <p:spPr/>
        <p:txBody>
          <a:bodyPr>
            <a:normAutofit/>
          </a:bodyPr>
          <a:lstStyle/>
          <a:p>
            <a:pPr marL="0" indent="0">
              <a:buNone/>
            </a:pPr>
            <a:r>
              <a:rPr lang="en-US" dirty="0"/>
              <a:t>“The study of the features and systems of the Earth’s surface, including continents, mountains, seas, weather, and plant life, and of the ways in which countries and people organize their life in an area.”</a:t>
            </a:r>
          </a:p>
          <a:p>
            <a:pPr marL="0" indent="0">
              <a:buNone/>
            </a:pPr>
            <a:r>
              <a:rPr lang="en-US" dirty="0"/>
              <a:t>			—The Cambridge Dictionary</a:t>
            </a:r>
          </a:p>
          <a:p>
            <a:pPr marL="0" indent="0">
              <a:buNone/>
            </a:pPr>
            <a:r>
              <a:rPr lang="en-US" sz="1000" dirty="0"/>
              <a:t>			Geography. (n.d.). Retrieved from https://</a:t>
            </a:r>
            <a:r>
              <a:rPr lang="en-US" sz="1000" dirty="0" err="1"/>
              <a:t>dictionary.cambridge.org</a:t>
            </a:r>
            <a:r>
              <a:rPr lang="en-US" sz="1000" dirty="0"/>
              <a:t>/us/dictionary/</a:t>
            </a:r>
            <a:r>
              <a:rPr lang="en-US" sz="1000" dirty="0" err="1"/>
              <a:t>english</a:t>
            </a:r>
            <a:r>
              <a:rPr lang="en-US" sz="1000" dirty="0"/>
              <a:t>/geography</a:t>
            </a:r>
          </a:p>
          <a:p>
            <a:pPr marL="0" indent="0">
              <a:buNone/>
            </a:pPr>
            <a:endParaRPr lang="en-US" sz="1900" dirty="0"/>
          </a:p>
        </p:txBody>
      </p:sp>
    </p:spTree>
    <p:extLst>
      <p:ext uri="{BB962C8B-B14F-4D97-AF65-F5344CB8AC3E}">
        <p14:creationId xmlns:p14="http://schemas.microsoft.com/office/powerpoint/2010/main" val="39468733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274B0-7F83-420C-BCCF-D4C355D8AAE3}"/>
              </a:ext>
            </a:extLst>
          </p:cNvPr>
          <p:cNvSpPr>
            <a:spLocks noGrp="1"/>
          </p:cNvSpPr>
          <p:nvPr>
            <p:ph type="title"/>
          </p:nvPr>
        </p:nvSpPr>
        <p:spPr>
          <a:xfrm>
            <a:off x="540690" y="526869"/>
            <a:ext cx="8146110" cy="858447"/>
          </a:xfrm>
        </p:spPr>
        <p:txBody>
          <a:bodyPr/>
          <a:lstStyle/>
          <a:p>
            <a:r>
              <a:rPr lang="en-US" dirty="0"/>
              <a:t>I Think</a:t>
            </a:r>
          </a:p>
        </p:txBody>
      </p:sp>
      <p:sp>
        <p:nvSpPr>
          <p:cNvPr id="3" name="Content Placeholder 2">
            <a:extLst>
              <a:ext uri="{FF2B5EF4-FFF2-40B4-BE49-F238E27FC236}">
                <a16:creationId xmlns:a16="http://schemas.microsoft.com/office/drawing/2014/main" id="{A90B73A5-81CD-48CC-A3DC-8B8D397EC132}"/>
              </a:ext>
            </a:extLst>
          </p:cNvPr>
          <p:cNvSpPr>
            <a:spLocks noGrp="1"/>
          </p:cNvSpPr>
          <p:nvPr>
            <p:ph idx="1"/>
          </p:nvPr>
        </p:nvSpPr>
        <p:spPr>
          <a:xfrm>
            <a:off x="457200" y="1451610"/>
            <a:ext cx="4882896" cy="3291840"/>
          </a:xfrm>
        </p:spPr>
        <p:txBody>
          <a:bodyPr/>
          <a:lstStyle/>
          <a:p>
            <a:pPr marL="0" indent="0">
              <a:buNone/>
            </a:pPr>
            <a:r>
              <a:rPr lang="en-US" dirty="0"/>
              <a:t>Why is the study of geography important? </a:t>
            </a:r>
          </a:p>
          <a:p>
            <a:pPr marL="0" indent="0">
              <a:buNone/>
            </a:pPr>
            <a:endParaRPr lang="en-US" dirty="0"/>
          </a:p>
          <a:p>
            <a:pPr marL="0" indent="0">
              <a:buNone/>
            </a:pPr>
            <a:r>
              <a:rPr lang="en-US" dirty="0"/>
              <a:t>Write your ideas in the “I Think” column.  </a:t>
            </a:r>
          </a:p>
        </p:txBody>
      </p:sp>
      <p:pic>
        <p:nvPicPr>
          <p:cNvPr id="5" name="Picture 4">
            <a:extLst>
              <a:ext uri="{FF2B5EF4-FFF2-40B4-BE49-F238E27FC236}">
                <a16:creationId xmlns:a16="http://schemas.microsoft.com/office/drawing/2014/main" id="{FAE1BDCF-135A-48F0-AA29-06B0C0D23CFB}"/>
              </a:ext>
            </a:extLst>
          </p:cNvPr>
          <p:cNvPicPr>
            <a:picLocks noChangeAspect="1"/>
          </p:cNvPicPr>
          <p:nvPr/>
        </p:nvPicPr>
        <p:blipFill>
          <a:blip r:embed="rId2"/>
          <a:stretch>
            <a:fillRect/>
          </a:stretch>
        </p:blipFill>
        <p:spPr>
          <a:xfrm rot="206704">
            <a:off x="5068794" y="826198"/>
            <a:ext cx="2824864" cy="3623461"/>
          </a:xfrm>
          <a:prstGeom prst="rect">
            <a:avLst/>
          </a:prstGeom>
        </p:spPr>
      </p:pic>
    </p:spTree>
    <p:extLst>
      <p:ext uri="{BB962C8B-B14F-4D97-AF65-F5344CB8AC3E}">
        <p14:creationId xmlns:p14="http://schemas.microsoft.com/office/powerpoint/2010/main" val="20775044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274B0-7F83-420C-BCCF-D4C355D8AAE3}"/>
              </a:ext>
            </a:extLst>
          </p:cNvPr>
          <p:cNvSpPr>
            <a:spLocks noGrp="1"/>
          </p:cNvSpPr>
          <p:nvPr>
            <p:ph type="title"/>
          </p:nvPr>
        </p:nvSpPr>
        <p:spPr/>
        <p:txBody>
          <a:bodyPr/>
          <a:lstStyle/>
          <a:p>
            <a:r>
              <a:rPr lang="en-US" dirty="0"/>
              <a:t>We Think</a:t>
            </a:r>
          </a:p>
        </p:txBody>
      </p:sp>
      <p:sp>
        <p:nvSpPr>
          <p:cNvPr id="3" name="Content Placeholder 2">
            <a:extLst>
              <a:ext uri="{FF2B5EF4-FFF2-40B4-BE49-F238E27FC236}">
                <a16:creationId xmlns:a16="http://schemas.microsoft.com/office/drawing/2014/main" id="{A90B73A5-81CD-48CC-A3DC-8B8D397EC132}"/>
              </a:ext>
            </a:extLst>
          </p:cNvPr>
          <p:cNvSpPr>
            <a:spLocks noGrp="1"/>
          </p:cNvSpPr>
          <p:nvPr>
            <p:ph idx="1"/>
          </p:nvPr>
        </p:nvSpPr>
        <p:spPr>
          <a:xfrm>
            <a:off x="457200" y="1451610"/>
            <a:ext cx="4882896" cy="3291840"/>
          </a:xfrm>
        </p:spPr>
        <p:txBody>
          <a:bodyPr>
            <a:normAutofit fontScale="92500" lnSpcReduction="20000"/>
          </a:bodyPr>
          <a:lstStyle/>
          <a:p>
            <a:pPr marL="0" indent="0">
              <a:buNone/>
            </a:pPr>
            <a:r>
              <a:rPr lang="en-US" dirty="0"/>
              <a:t>Why is the study of geography important?  Discuss your ideas with a partner.</a:t>
            </a:r>
          </a:p>
          <a:p>
            <a:pPr marL="0" indent="0">
              <a:buNone/>
            </a:pPr>
            <a:endParaRPr lang="en-US" dirty="0"/>
          </a:p>
          <a:p>
            <a:pPr marL="0" indent="0">
              <a:buNone/>
            </a:pPr>
            <a:r>
              <a:rPr lang="en-US" dirty="0"/>
              <a:t>Together, decide on a reason or reasons why geography is important.</a:t>
            </a:r>
          </a:p>
          <a:p>
            <a:pPr marL="0" indent="0">
              <a:buNone/>
            </a:pPr>
            <a:endParaRPr lang="en-US" dirty="0"/>
          </a:p>
          <a:p>
            <a:pPr marL="0" indent="0">
              <a:buNone/>
            </a:pPr>
            <a:r>
              <a:rPr lang="en-US" dirty="0"/>
              <a:t>Write your combined answer in the “We Think” column. </a:t>
            </a:r>
          </a:p>
        </p:txBody>
      </p:sp>
      <p:pic>
        <p:nvPicPr>
          <p:cNvPr id="5" name="Picture 4">
            <a:extLst>
              <a:ext uri="{FF2B5EF4-FFF2-40B4-BE49-F238E27FC236}">
                <a16:creationId xmlns:a16="http://schemas.microsoft.com/office/drawing/2014/main" id="{FAE1BDCF-135A-48F0-AA29-06B0C0D23CFB}"/>
              </a:ext>
            </a:extLst>
          </p:cNvPr>
          <p:cNvPicPr>
            <a:picLocks noChangeAspect="1"/>
          </p:cNvPicPr>
          <p:nvPr/>
        </p:nvPicPr>
        <p:blipFill>
          <a:blip r:embed="rId2"/>
          <a:stretch>
            <a:fillRect/>
          </a:stretch>
        </p:blipFill>
        <p:spPr>
          <a:xfrm rot="206704">
            <a:off x="5363059" y="835191"/>
            <a:ext cx="2746995" cy="3473117"/>
          </a:xfrm>
          <a:prstGeom prst="rect">
            <a:avLst/>
          </a:prstGeom>
        </p:spPr>
      </p:pic>
    </p:spTree>
    <p:extLst>
      <p:ext uri="{BB962C8B-B14F-4D97-AF65-F5344CB8AC3E}">
        <p14:creationId xmlns:p14="http://schemas.microsoft.com/office/powerpoint/2010/main" val="10523693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901DD-7F94-4341-AA56-34ACC5976636}"/>
              </a:ext>
            </a:extLst>
          </p:cNvPr>
          <p:cNvSpPr>
            <a:spLocks noGrp="1"/>
          </p:cNvSpPr>
          <p:nvPr>
            <p:ph type="title"/>
          </p:nvPr>
        </p:nvSpPr>
        <p:spPr/>
        <p:txBody>
          <a:bodyPr/>
          <a:lstStyle/>
          <a:p>
            <a:r>
              <a:rPr lang="en-US" dirty="0"/>
              <a:t>Magnetic Statements</a:t>
            </a:r>
          </a:p>
        </p:txBody>
      </p:sp>
      <p:sp>
        <p:nvSpPr>
          <p:cNvPr id="3" name="Content Placeholder 2">
            <a:extLst>
              <a:ext uri="{FF2B5EF4-FFF2-40B4-BE49-F238E27FC236}">
                <a16:creationId xmlns:a16="http://schemas.microsoft.com/office/drawing/2014/main" id="{9B9F8743-C969-493F-809C-C5E08965F38B}"/>
              </a:ext>
            </a:extLst>
          </p:cNvPr>
          <p:cNvSpPr>
            <a:spLocks noGrp="1"/>
          </p:cNvSpPr>
          <p:nvPr>
            <p:ph idx="1"/>
          </p:nvPr>
        </p:nvSpPr>
        <p:spPr>
          <a:xfrm>
            <a:off x="457200" y="1451610"/>
            <a:ext cx="4452257" cy="3291840"/>
          </a:xfrm>
        </p:spPr>
        <p:txBody>
          <a:bodyPr>
            <a:normAutofit lnSpcReduction="10000"/>
          </a:bodyPr>
          <a:lstStyle/>
          <a:p>
            <a:r>
              <a:rPr lang="en-US" sz="2000" dirty="0"/>
              <a:t>Walk around the room.</a:t>
            </a:r>
          </a:p>
          <a:p>
            <a:pPr marL="0" indent="0">
              <a:buNone/>
            </a:pPr>
            <a:endParaRPr lang="en-US" sz="2000" dirty="0"/>
          </a:p>
          <a:p>
            <a:r>
              <a:rPr lang="en-US" sz="2000" dirty="0"/>
              <a:t>Read ALL the statements about the importance of geography.</a:t>
            </a:r>
          </a:p>
          <a:p>
            <a:pPr marL="0" indent="0">
              <a:buNone/>
            </a:pPr>
            <a:endParaRPr lang="en-US" sz="2000" dirty="0"/>
          </a:p>
          <a:p>
            <a:r>
              <a:rPr lang="en-US" sz="2000" dirty="0"/>
              <a:t>Choose one that “attracts” you most (like a magnet) or seems most important to you.</a:t>
            </a:r>
          </a:p>
          <a:p>
            <a:pPr marL="0" indent="0">
              <a:buNone/>
            </a:pPr>
            <a:endParaRPr lang="en-US" sz="2000" dirty="0"/>
          </a:p>
          <a:p>
            <a:r>
              <a:rPr lang="en-US" sz="2000" dirty="0"/>
              <a:t>Stand next to that statement.</a:t>
            </a:r>
            <a:endParaRPr lang="en-US" dirty="0"/>
          </a:p>
        </p:txBody>
      </p:sp>
      <p:pic>
        <p:nvPicPr>
          <p:cNvPr id="5" name="Picture 4">
            <a:extLst>
              <a:ext uri="{FF2B5EF4-FFF2-40B4-BE49-F238E27FC236}">
                <a16:creationId xmlns:a16="http://schemas.microsoft.com/office/drawing/2014/main" id="{506245D2-9E0C-4C0B-AC69-2E98DC230BA0}"/>
              </a:ext>
            </a:extLst>
          </p:cNvPr>
          <p:cNvPicPr>
            <a:picLocks noChangeAspect="1"/>
          </p:cNvPicPr>
          <p:nvPr/>
        </p:nvPicPr>
        <p:blipFill>
          <a:blip r:embed="rId2"/>
          <a:stretch>
            <a:fillRect/>
          </a:stretch>
        </p:blipFill>
        <p:spPr>
          <a:xfrm rot="584504">
            <a:off x="5210196" y="545211"/>
            <a:ext cx="2635928" cy="3586014"/>
          </a:xfrm>
          <a:prstGeom prst="rect">
            <a:avLst/>
          </a:prstGeom>
        </p:spPr>
      </p:pic>
    </p:spTree>
    <p:extLst>
      <p:ext uri="{BB962C8B-B14F-4D97-AF65-F5344CB8AC3E}">
        <p14:creationId xmlns:p14="http://schemas.microsoft.com/office/powerpoint/2010/main" val="21198663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theme" id="{4C833FEB-3A0E-2F4D-9438-2C228479B3EA}" vid="{D5143739-D326-BE47-BBAC-0144614A2E7C}"/>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652</TotalTime>
  <Words>402</Words>
  <Application>Microsoft Macintosh PowerPoint</Application>
  <PresentationFormat>On-screen Show (16:9)</PresentationFormat>
  <Paragraphs>64</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Georgia</vt:lpstr>
      <vt:lpstr>Wingdings 2</vt:lpstr>
      <vt:lpstr>LEARN theme</vt:lpstr>
      <vt:lpstr>PowerPoint Presentation</vt:lpstr>
      <vt:lpstr>Why Study Geography?</vt:lpstr>
      <vt:lpstr>Essential Question:</vt:lpstr>
      <vt:lpstr>Can You Name a Country?</vt:lpstr>
      <vt:lpstr>Can You Name a Country?</vt:lpstr>
      <vt:lpstr>Geography Definition</vt:lpstr>
      <vt:lpstr>I Think</vt:lpstr>
      <vt:lpstr>We Think</vt:lpstr>
      <vt:lpstr>Magnetic Statements</vt:lpstr>
      <vt:lpstr>Magnetic Statements</vt:lpstr>
      <vt:lpstr>We Rethink Column</vt:lpstr>
      <vt:lpstr>PowerPoint Presentation</vt:lpstr>
      <vt:lpstr>Assessments of the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K20 Center</dc:creator>
  <cp:lastModifiedBy>Walters, Darrin J.</cp:lastModifiedBy>
  <cp:revision>47</cp:revision>
  <dcterms:modified xsi:type="dcterms:W3CDTF">2019-06-03T14:28:47Z</dcterms:modified>
</cp:coreProperties>
</file>