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7"/>
  </p:notesMasterIdLst>
  <p:sldIdLst>
    <p:sldId id="276" r:id="rId2"/>
    <p:sldId id="256" r:id="rId3"/>
    <p:sldId id="274" r:id="rId4"/>
    <p:sldId id="275" r:id="rId5"/>
    <p:sldId id="273" r:id="rId6"/>
    <p:sldId id="296" r:id="rId7"/>
    <p:sldId id="295" r:id="rId8"/>
    <p:sldId id="297" r:id="rId9"/>
    <p:sldId id="298" r:id="rId10"/>
    <p:sldId id="299" r:id="rId11"/>
    <p:sldId id="300" r:id="rId12"/>
    <p:sldId id="282" r:id="rId13"/>
    <p:sldId id="285" r:id="rId14"/>
    <p:sldId id="288" r:id="rId15"/>
    <p:sldId id="292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558"/>
  </p:normalViewPr>
  <p:slideViewPr>
    <p:cSldViewPr snapToGrid="0" snapToObjects="1">
      <p:cViewPr varScale="1">
        <p:scale>
          <a:sx n="155" d="100"/>
          <a:sy n="155" d="100"/>
        </p:scale>
        <p:origin x="5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3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09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Inverted pyramid.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https://learn.k20center.ou.edu/strategy/173</a:t>
            </a:r>
            <a:endParaRPr lang="en-US" sz="18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5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Muddies Point. Strategies. Retrieved from 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https://learn.k20center.ou.edu/strategy/109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517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Numbers: Terminating Decimals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566175"/>
              </p:ext>
            </p:extLst>
          </p:nvPr>
        </p:nvGraphicFramePr>
        <p:xfrm>
          <a:off x="457200" y="1309688"/>
          <a:ext cx="8229600" cy="2340768"/>
        </p:xfrm>
        <a:graphic>
          <a:graphicData uri="http://schemas.openxmlformats.org/drawingml/2006/table">
            <a:tbl>
              <a:tblPr firstRow="1" firstCol="1" bandRow="1"/>
              <a:tblGrid>
                <a:gridCol w="8229600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1052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128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These are positive or negative partial amounts written as a decimal.</a:t>
                      </a:r>
                      <a:b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decimal ends and does not go forever.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</a:tbl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7E1B4F1-077B-4569-3ADF-0F4856C7E2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12980"/>
              </p:ext>
            </p:extLst>
          </p:nvPr>
        </p:nvGraphicFramePr>
        <p:xfrm>
          <a:off x="2889250" y="1731963"/>
          <a:ext cx="3365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65280" imgH="291960" progId="Equation.DSMT4">
                  <p:embed/>
                </p:oleObj>
              </mc:Choice>
              <mc:Fallback>
                <p:oleObj name="Equation" r:id="rId2" imgW="3365280" imgH="291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7E1B4F1-077B-4569-3ADF-0F4856C7E2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89250" y="1731963"/>
                        <a:ext cx="33655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770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Numbers: Repeating Decimals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539460"/>
              </p:ext>
            </p:extLst>
          </p:nvPr>
        </p:nvGraphicFramePr>
        <p:xfrm>
          <a:off x="457200" y="1309688"/>
          <a:ext cx="8229600" cy="2340768"/>
        </p:xfrm>
        <a:graphic>
          <a:graphicData uri="http://schemas.openxmlformats.org/drawingml/2006/table">
            <a:tbl>
              <a:tblPr firstRow="1" firstCol="1" bandRow="1"/>
              <a:tblGrid>
                <a:gridCol w="8229600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1052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128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These are positive or negative partial amounts written as decimals.</a:t>
                      </a:r>
                      <a:b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decimal pattern repeats forever.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</a:tbl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7E1B4F1-077B-4569-3ADF-0F4856C7E2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5715857"/>
              </p:ext>
            </p:extLst>
          </p:nvPr>
        </p:nvGraphicFramePr>
        <p:xfrm>
          <a:off x="2571750" y="1643063"/>
          <a:ext cx="4000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00320" imgH="368280" progId="Equation.DSMT4">
                  <p:embed/>
                </p:oleObj>
              </mc:Choice>
              <mc:Fallback>
                <p:oleObj name="Equation" r:id="rId2" imgW="4000320" imgH="3682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7E1B4F1-077B-4569-3ADF-0F4856C7E2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71750" y="1643063"/>
                        <a:ext cx="4000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569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8229600" cy="618600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dirty="0"/>
              <a:t>Try your best to write 3 examples for each type of number: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Types of Numbers</a:t>
            </a:r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AFD8A6A5-6FFE-96A8-0BCB-E40A0DB236E7}"/>
              </a:ext>
            </a:extLst>
          </p:cNvPr>
          <p:cNvSpPr txBox="1">
            <a:spLocks/>
          </p:cNvSpPr>
          <p:nvPr/>
        </p:nvSpPr>
        <p:spPr>
          <a:xfrm>
            <a:off x="457200" y="1889393"/>
            <a:ext cx="8229600" cy="2049137"/>
          </a:xfrm>
          <a:prstGeom prst="rect">
            <a:avLst/>
          </a:prstGeom>
        </p:spPr>
        <p:txBody>
          <a:bodyPr vert="horz" lIns="91435" tIns="45718" rIns="91435" bIns="45718" numCol="2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Real numbers</a:t>
            </a:r>
          </a:p>
          <a:p>
            <a:r>
              <a:rPr lang="en-US" dirty="0"/>
              <a:t>Imaginary numbers</a:t>
            </a:r>
          </a:p>
          <a:p>
            <a:r>
              <a:rPr lang="en-US" dirty="0"/>
              <a:t>Rational numbers</a:t>
            </a:r>
          </a:p>
          <a:p>
            <a:r>
              <a:rPr lang="en-US" dirty="0"/>
              <a:t>Irrational numbers</a:t>
            </a:r>
          </a:p>
          <a:p>
            <a:r>
              <a:rPr lang="en-US" dirty="0"/>
              <a:t>Integers</a:t>
            </a:r>
          </a:p>
          <a:p>
            <a:r>
              <a:rPr lang="en-US" dirty="0"/>
              <a:t>Whole numbers</a:t>
            </a:r>
          </a:p>
          <a:p>
            <a:r>
              <a:rPr lang="en-US" dirty="0"/>
              <a:t>Natural numbers</a:t>
            </a:r>
          </a:p>
        </p:txBody>
      </p:sp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10BB9C1F-6E84-2862-B2B9-DCEC9597D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5011" y="307247"/>
            <a:ext cx="1161789" cy="100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08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02A1B3EB-7C40-D158-0AE2-39925A79E5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242" t="12222" r="8225" b="39930"/>
          <a:stretch/>
        </p:blipFill>
        <p:spPr>
          <a:xfrm>
            <a:off x="385316" y="1183640"/>
            <a:ext cx="8301484" cy="3718902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Numbers</a:t>
            </a:r>
          </a:p>
        </p:txBody>
      </p:sp>
    </p:spTree>
    <p:extLst>
      <p:ext uri="{BB962C8B-B14F-4D97-AF65-F5344CB8AC3E}">
        <p14:creationId xmlns:p14="http://schemas.microsoft.com/office/powerpoint/2010/main" val="410932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Work independently to determine which set(s) of numbers each number belongs to.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Numbers</a:t>
            </a:r>
          </a:p>
        </p:txBody>
      </p:sp>
    </p:spTree>
    <p:extLst>
      <p:ext uri="{BB962C8B-B14F-4D97-AF65-F5344CB8AC3E}">
        <p14:creationId xmlns:p14="http://schemas.microsoft.com/office/powerpoint/2010/main" val="372348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8229600" cy="3434098"/>
          </a:xfrm>
        </p:spPr>
        <p:txBody>
          <a:bodyPr>
            <a:normAutofit/>
          </a:bodyPr>
          <a:lstStyle/>
          <a:p>
            <a:r>
              <a:rPr lang="en-US" dirty="0"/>
              <a:t>Crystal Clear</a:t>
            </a:r>
          </a:p>
          <a:p>
            <a:pPr lvl="1"/>
            <a:r>
              <a:rPr lang="en-US" dirty="0"/>
              <a:t>Of everything we have learned during this lesson, </a:t>
            </a:r>
            <a:br>
              <a:rPr lang="en-US" dirty="0"/>
            </a:br>
            <a:r>
              <a:rPr lang="en-US" dirty="0"/>
              <a:t>what do you feel the most confident about?</a:t>
            </a:r>
          </a:p>
          <a:p>
            <a:pPr lvl="1"/>
            <a:r>
              <a:rPr lang="en-US" dirty="0"/>
              <a:t>What do you think is the easiest (clearest)?</a:t>
            </a:r>
          </a:p>
          <a:p>
            <a:r>
              <a:rPr lang="en-US" dirty="0"/>
              <a:t>Muddiest Point</a:t>
            </a:r>
          </a:p>
          <a:p>
            <a:pPr lvl="1"/>
            <a:r>
              <a:rPr lang="en-US" dirty="0"/>
              <a:t>What do you feel the least confident about?</a:t>
            </a:r>
          </a:p>
          <a:p>
            <a:pPr lvl="1"/>
            <a:r>
              <a:rPr lang="en-US" dirty="0"/>
              <a:t>What do you </a:t>
            </a:r>
            <a:r>
              <a:rPr lang="en-US"/>
              <a:t>think is the </a:t>
            </a:r>
            <a:r>
              <a:rPr lang="en-US" dirty="0"/>
              <a:t>most confusing (muddiest)?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Muddiest Point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FB52-7B87-487A-B931-718A282042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56" b="23655"/>
          <a:stretch/>
        </p:blipFill>
        <p:spPr bwMode="auto">
          <a:xfrm>
            <a:off x="5776204" y="1722077"/>
            <a:ext cx="3114442" cy="1924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49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Don’t Be Irrational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Identifying and Classifying Numbers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Why and how do we classify numbers?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Categorize types of numbers.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your group, write a description for each set of numbers.</a:t>
            </a:r>
          </a:p>
          <a:p>
            <a:r>
              <a:rPr lang="en-US" dirty="0"/>
              <a:t>Try to be specific enough that your description only applies to one of the sets.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Numbers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Numbers: Integers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730680"/>
              </p:ext>
            </p:extLst>
          </p:nvPr>
        </p:nvGraphicFramePr>
        <p:xfrm>
          <a:off x="457200" y="1309688"/>
          <a:ext cx="8229600" cy="2340768"/>
        </p:xfrm>
        <a:graphic>
          <a:graphicData uri="http://schemas.openxmlformats.org/drawingml/2006/table">
            <a:tbl>
              <a:tblPr firstRow="1" firstCol="1" bandRow="1"/>
              <a:tblGrid>
                <a:gridCol w="8229600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1052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128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These are positive or negative whole numbers (not fractions) or zero.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</a:tbl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B77BE7C-D07A-99E1-B4F7-45C87C13E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566582"/>
              </p:ext>
            </p:extLst>
          </p:nvPr>
        </p:nvGraphicFramePr>
        <p:xfrm>
          <a:off x="3651250" y="1733550"/>
          <a:ext cx="1841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267" imgH="292739" progId="Equation.DSMT4">
                  <p:embed/>
                </p:oleObj>
              </mc:Choice>
              <mc:Fallback>
                <p:oleObj name="Equation" r:id="rId2" imgW="1841267" imgH="29273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51250" y="1733550"/>
                        <a:ext cx="18415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261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Numbers: Counting Numbers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798466"/>
              </p:ext>
            </p:extLst>
          </p:nvPr>
        </p:nvGraphicFramePr>
        <p:xfrm>
          <a:off x="457200" y="1309688"/>
          <a:ext cx="8229600" cy="2340768"/>
        </p:xfrm>
        <a:graphic>
          <a:graphicData uri="http://schemas.openxmlformats.org/drawingml/2006/table">
            <a:tbl>
              <a:tblPr firstRow="1" firstCol="1" bandRow="1"/>
              <a:tblGrid>
                <a:gridCol w="8229600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1052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128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These are whole numbers (not fractions) that are only positive.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</a:tbl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7E1B4F1-077B-4569-3ADF-0F4856C7E2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053093"/>
              </p:ext>
            </p:extLst>
          </p:nvPr>
        </p:nvGraphicFramePr>
        <p:xfrm>
          <a:off x="3740150" y="1731963"/>
          <a:ext cx="1663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63560" imgH="291960" progId="Equation.DSMT4">
                  <p:embed/>
                </p:oleObj>
              </mc:Choice>
              <mc:Fallback>
                <p:oleObj name="Equation" r:id="rId2" imgW="1663560" imgH="291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7E1B4F1-077B-4569-3ADF-0F4856C7E2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40150" y="1731963"/>
                        <a:ext cx="16637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834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Numbers: Proper Fractions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237546"/>
              </p:ext>
            </p:extLst>
          </p:nvPr>
        </p:nvGraphicFramePr>
        <p:xfrm>
          <a:off x="457200" y="1309688"/>
          <a:ext cx="8229600" cy="2340768"/>
        </p:xfrm>
        <a:graphic>
          <a:graphicData uri="http://schemas.openxmlformats.org/drawingml/2006/table">
            <a:tbl>
              <a:tblPr firstRow="1" firstCol="1" bandRow="1"/>
              <a:tblGrid>
                <a:gridCol w="8229600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1052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128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These are positive or negative partial amounts written as a fraction. </a:t>
                      </a:r>
                      <a:b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numerator is less than the denominator.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</a:tbl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7E1B4F1-077B-4569-3ADF-0F4856C7E2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986082"/>
              </p:ext>
            </p:extLst>
          </p:nvPr>
        </p:nvGraphicFramePr>
        <p:xfrm>
          <a:off x="3835400" y="1516063"/>
          <a:ext cx="1473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73120" imgH="622080" progId="Equation.DSMT4">
                  <p:embed/>
                </p:oleObj>
              </mc:Choice>
              <mc:Fallback>
                <p:oleObj name="Equation" r:id="rId2" imgW="1473120" imgH="622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7E1B4F1-077B-4569-3ADF-0F4856C7E2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35400" y="1516063"/>
                        <a:ext cx="1473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691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Numbers: Improper Fractions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34879"/>
              </p:ext>
            </p:extLst>
          </p:nvPr>
        </p:nvGraphicFramePr>
        <p:xfrm>
          <a:off x="457200" y="1309688"/>
          <a:ext cx="8229600" cy="2340768"/>
        </p:xfrm>
        <a:graphic>
          <a:graphicData uri="http://schemas.openxmlformats.org/drawingml/2006/table">
            <a:tbl>
              <a:tblPr firstRow="1" firstCol="1" bandRow="1"/>
              <a:tblGrid>
                <a:gridCol w="8229600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1052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128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These are positive or negative partial amounts written as fractions.</a:t>
                      </a:r>
                      <a:b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numerator is greater than the denominator.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</a:tbl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7E1B4F1-077B-4569-3ADF-0F4856C7E2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462350"/>
              </p:ext>
            </p:extLst>
          </p:nvPr>
        </p:nvGraphicFramePr>
        <p:xfrm>
          <a:off x="3644900" y="1516063"/>
          <a:ext cx="1854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54000" imgH="622080" progId="Equation.DSMT4">
                  <p:embed/>
                </p:oleObj>
              </mc:Choice>
              <mc:Fallback>
                <p:oleObj name="Equation" r:id="rId2" imgW="1854000" imgH="622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7E1B4F1-077B-4569-3ADF-0F4856C7E2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44900" y="1516063"/>
                        <a:ext cx="1854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226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4781</TotalTime>
  <Words>355</Words>
  <Application>Microsoft Macintosh PowerPoint</Application>
  <PresentationFormat>On-screen Show (16:9)</PresentationFormat>
  <Paragraphs>42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 2</vt:lpstr>
      <vt:lpstr>LEARN theme</vt:lpstr>
      <vt:lpstr>Equation</vt:lpstr>
      <vt:lpstr>PowerPoint Presentation</vt:lpstr>
      <vt:lpstr>Don’t Be Irrational</vt:lpstr>
      <vt:lpstr>Essential Question</vt:lpstr>
      <vt:lpstr>Lesson Objective</vt:lpstr>
      <vt:lpstr>Describing Numbers</vt:lpstr>
      <vt:lpstr>Describing Numbers: Integers</vt:lpstr>
      <vt:lpstr>Describing Numbers: Counting Numbers</vt:lpstr>
      <vt:lpstr>Describing Numbers: Proper Fractions</vt:lpstr>
      <vt:lpstr>Describing Numbers: Improper Fractions</vt:lpstr>
      <vt:lpstr>Describing Numbers: Terminating Decimals</vt:lpstr>
      <vt:lpstr>Describing Numbers: Repeating Decimals</vt:lpstr>
      <vt:lpstr>Exploring Types of Numbers</vt:lpstr>
      <vt:lpstr>Types of Numbers</vt:lpstr>
      <vt:lpstr>Classifying Numbers</vt:lpstr>
      <vt:lpstr>Muddiest 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Don't Be Irrational</dc:title>
  <dc:subject/>
  <dc:creator>K20 Center</dc:creator>
  <cp:keywords/>
  <dc:description/>
  <cp:lastModifiedBy>Hayden, Jordan K.</cp:lastModifiedBy>
  <cp:revision>10</cp:revision>
  <dcterms:created xsi:type="dcterms:W3CDTF">2022-10-28T14:22:16Z</dcterms:created>
  <dcterms:modified xsi:type="dcterms:W3CDTF">2022-12-08T17:36:21Z</dcterms:modified>
  <cp:category/>
</cp:coreProperties>
</file>