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0"/>
  </p:notesMasterIdLst>
  <p:sldIdLst>
    <p:sldId id="256" r:id="rId2"/>
    <p:sldId id="257" r:id="rId3"/>
    <p:sldId id="263" r:id="rId4"/>
    <p:sldId id="258"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92" autoAdjust="0"/>
  </p:normalViewPr>
  <p:slideViewPr>
    <p:cSldViewPr snapToGrid="0" snapToObjects="1">
      <p:cViewPr varScale="1">
        <p:scale>
          <a:sx n="92" d="100"/>
          <a:sy n="92" d="100"/>
        </p:scale>
        <p:origin x="-118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AB9B91-78D1-344D-B7F6-D8415502DF8E}" type="datetimeFigureOut">
              <a:rPr lang="en-US" smtClean="0"/>
              <a:t>6/26/15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F50AC5-E043-5F4D-8FDF-740992ED99ED}" type="slidenum">
              <a:rPr lang="en-US" smtClean="0"/>
              <a:t>‹#›</a:t>
            </a:fld>
            <a:endParaRPr lang="en-US"/>
          </a:p>
        </p:txBody>
      </p:sp>
    </p:spTree>
    <p:extLst>
      <p:ext uri="{BB962C8B-B14F-4D97-AF65-F5344CB8AC3E}">
        <p14:creationId xmlns:p14="http://schemas.microsoft.com/office/powerpoint/2010/main" val="3429865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a:t>
            </a:r>
            <a:r>
              <a:rPr lang="en-US" dirty="0" smtClean="0"/>
              <a:t>In this </a:t>
            </a:r>
            <a:r>
              <a:rPr lang="en-US" dirty="0" err="1" smtClean="0"/>
              <a:t>powerpoint</a:t>
            </a:r>
            <a:r>
              <a:rPr lang="en-US" dirty="0" smtClean="0"/>
              <a:t> is</a:t>
            </a:r>
            <a:r>
              <a:rPr lang="en-US" baseline="0" dirty="0" smtClean="0"/>
              <a:t> provided to help lead students in discussions about how they analyze the data for three TV Shows: Heroes, The Sopranos, and American Idol. They will use ideas covered in the group discussion to analyze other TV shows on their own or in small groups. </a:t>
            </a:r>
            <a:endParaRPr lang="en-US" dirty="0"/>
          </a:p>
        </p:txBody>
      </p:sp>
      <p:sp>
        <p:nvSpPr>
          <p:cNvPr id="4" name="Slide Number Placeholder 3"/>
          <p:cNvSpPr>
            <a:spLocks noGrp="1"/>
          </p:cNvSpPr>
          <p:nvPr>
            <p:ph type="sldNum" sz="quarter" idx="10"/>
          </p:nvPr>
        </p:nvSpPr>
        <p:spPr/>
        <p:txBody>
          <a:bodyPr/>
          <a:lstStyle/>
          <a:p>
            <a:fld id="{81F50AC5-E043-5F4D-8FDF-740992ED99ED}" type="slidenum">
              <a:rPr lang="en-US" smtClean="0"/>
              <a:t>1</a:t>
            </a:fld>
            <a:endParaRPr lang="en-US"/>
          </a:p>
        </p:txBody>
      </p:sp>
    </p:spTree>
    <p:extLst>
      <p:ext uri="{BB962C8B-B14F-4D97-AF65-F5344CB8AC3E}">
        <p14:creationId xmlns:p14="http://schemas.microsoft.com/office/powerpoint/2010/main" val="323453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a:t>
            </a:r>
            <a:r>
              <a:rPr lang="en-US" dirty="0" smtClean="0"/>
              <a:t>Heroes was cancelled after four seasons for declining</a:t>
            </a:r>
            <a:r>
              <a:rPr lang="en-US" baseline="0" dirty="0" smtClean="0"/>
              <a:t> viewership. Midway through the 2</a:t>
            </a:r>
            <a:r>
              <a:rPr lang="en-US" baseline="30000" dirty="0" smtClean="0"/>
              <a:t>nd</a:t>
            </a:r>
            <a:r>
              <a:rPr lang="en-US" baseline="0" dirty="0" smtClean="0"/>
              <a:t> season the shows creator, Tim </a:t>
            </a:r>
            <a:r>
              <a:rPr lang="en-US" baseline="0" dirty="0" err="1" smtClean="0"/>
              <a:t>Kring</a:t>
            </a:r>
            <a:r>
              <a:rPr lang="en-US" baseline="0" dirty="0" smtClean="0"/>
              <a:t>, apologized to viewers for the shows lack of quality.</a:t>
            </a:r>
            <a:br>
              <a:rPr lang="en-US" baseline="0" dirty="0" smtClean="0"/>
            </a:br>
            <a:endParaRPr lang="en-US" dirty="0" smtClean="0"/>
          </a:p>
          <a:p>
            <a:r>
              <a:rPr lang="en-US" b="1" dirty="0" smtClean="0"/>
              <a:t>Questions</a:t>
            </a:r>
            <a:r>
              <a:rPr lang="en-US" b="1" baseline="0" dirty="0" smtClean="0"/>
              <a:t> for discussion</a:t>
            </a:r>
            <a:r>
              <a:rPr lang="en-US" baseline="0" dirty="0" smtClean="0"/>
              <a:t>:</a:t>
            </a:r>
          </a:p>
          <a:p>
            <a:pPr marL="171450" indent="-171450">
              <a:buFont typeface="Arial"/>
              <a:buChar char="•"/>
            </a:pPr>
            <a:r>
              <a:rPr lang="en-US" baseline="0" dirty="0" smtClean="0"/>
              <a:t>What do you notice about the graph?</a:t>
            </a:r>
          </a:p>
          <a:p>
            <a:pPr marL="171450" indent="-171450">
              <a:buFont typeface="Arial"/>
              <a:buChar char="•"/>
            </a:pPr>
            <a:r>
              <a:rPr lang="en-US" baseline="0" dirty="0" smtClean="0"/>
              <a:t>What does this graph represent? </a:t>
            </a:r>
            <a:r>
              <a:rPr lang="en-US" i="1" baseline="0" dirty="0" smtClean="0">
                <a:latin typeface="Chalkduster"/>
                <a:cs typeface="Chalkduster"/>
              </a:rPr>
              <a:t>(It represents how people felt about the show on a scale of 1 to 10)</a:t>
            </a:r>
          </a:p>
          <a:p>
            <a:pPr marL="171450" indent="-171450">
              <a:buFont typeface="Arial"/>
              <a:buChar char="•"/>
            </a:pPr>
            <a:r>
              <a:rPr lang="en-US" baseline="0" dirty="0" smtClean="0"/>
              <a:t>What happened between Season 1 and Season 2? Did the show ever get back on track?</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1F50AC5-E043-5F4D-8FDF-740992ED99ED}" type="slidenum">
              <a:rPr lang="en-US" smtClean="0"/>
              <a:t>2</a:t>
            </a:fld>
            <a:endParaRPr lang="en-US"/>
          </a:p>
        </p:txBody>
      </p:sp>
    </p:spTree>
    <p:extLst>
      <p:ext uri="{BB962C8B-B14F-4D97-AF65-F5344CB8AC3E}">
        <p14:creationId xmlns:p14="http://schemas.microsoft.com/office/powerpoint/2010/main" val="36732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a:t>
            </a:r>
            <a:r>
              <a:rPr lang="en-US" dirty="0" smtClean="0"/>
              <a:t>This graph represents the number of viewers</a:t>
            </a:r>
            <a:r>
              <a:rPr lang="en-US" baseline="0" dirty="0" smtClean="0"/>
              <a:t> who watched the show according to Nielsen ratings. Students can look for connections between how people felt about the show and how many people watched the show.</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Questions</a:t>
            </a:r>
            <a:r>
              <a:rPr lang="en-US" b="1" baseline="0" dirty="0" smtClean="0"/>
              <a:t> for discussion</a:t>
            </a:r>
            <a:r>
              <a:rPr lang="en-US" baseline="0" dirty="0" smtClean="0"/>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What do you notice about this graph?</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How is this graph for Heroes different from the last graph?</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Does it appear that there is a relationship between the number of viewers and how the viewers feel about the show?</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If you were the Producer of Heroes what would you do with the show?</a:t>
            </a:r>
          </a:p>
          <a:p>
            <a:endParaRPr lang="en-US" dirty="0"/>
          </a:p>
        </p:txBody>
      </p:sp>
      <p:sp>
        <p:nvSpPr>
          <p:cNvPr id="4" name="Slide Number Placeholder 3"/>
          <p:cNvSpPr>
            <a:spLocks noGrp="1"/>
          </p:cNvSpPr>
          <p:nvPr>
            <p:ph type="sldNum" sz="quarter" idx="10"/>
          </p:nvPr>
        </p:nvSpPr>
        <p:spPr/>
        <p:txBody>
          <a:bodyPr/>
          <a:lstStyle/>
          <a:p>
            <a:fld id="{81F50AC5-E043-5F4D-8FDF-740992ED99ED}" type="slidenum">
              <a:rPr lang="en-US" smtClean="0"/>
              <a:t>3</a:t>
            </a:fld>
            <a:endParaRPr lang="en-US"/>
          </a:p>
        </p:txBody>
      </p:sp>
    </p:spTree>
    <p:extLst>
      <p:ext uri="{BB962C8B-B14F-4D97-AF65-F5344CB8AC3E}">
        <p14:creationId xmlns:p14="http://schemas.microsoft.com/office/powerpoint/2010/main" val="55644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50AC5-E043-5F4D-8FDF-740992ED99ED}" type="slidenum">
              <a:rPr lang="en-US" smtClean="0"/>
              <a:t>4</a:t>
            </a:fld>
            <a:endParaRPr lang="en-US"/>
          </a:p>
        </p:txBody>
      </p:sp>
    </p:spTree>
    <p:extLst>
      <p:ext uri="{BB962C8B-B14F-4D97-AF65-F5344CB8AC3E}">
        <p14:creationId xmlns:p14="http://schemas.microsoft.com/office/powerpoint/2010/main" val="225786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Sopranos ran for six seasons. Often</a:t>
            </a:r>
            <a:r>
              <a:rPr lang="en-US" baseline="0" dirty="0" smtClean="0"/>
              <a:t> fans of the show rank Season 4 as the worst season. For this slide students will analyze the effects of an outlier.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Questions</a:t>
            </a:r>
            <a:r>
              <a:rPr lang="en-US" b="1" baseline="0" dirty="0" smtClean="0"/>
              <a:t> for discussion</a:t>
            </a:r>
            <a:r>
              <a:rPr lang="en-US" baseline="0" dirty="0" smtClean="0"/>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What do you notice about the graph?</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What effect could season 4 have on the overall average of the shows quality?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Outside of Season 4 how did viewers feel about the show…was the opinion of the show consistent or varied?</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1F50AC5-E043-5F4D-8FDF-740992ED99ED}" type="slidenum">
              <a:rPr lang="en-US" smtClean="0"/>
              <a:t>5</a:t>
            </a:fld>
            <a:endParaRPr lang="en-US"/>
          </a:p>
        </p:txBody>
      </p:sp>
    </p:spTree>
    <p:extLst>
      <p:ext uri="{BB962C8B-B14F-4D97-AF65-F5344CB8AC3E}">
        <p14:creationId xmlns:p14="http://schemas.microsoft.com/office/powerpoint/2010/main" val="104528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a:t>
            </a:r>
            <a:r>
              <a:rPr lang="en-US" dirty="0" smtClean="0"/>
              <a:t>This last show is American Idol. American</a:t>
            </a:r>
            <a:r>
              <a:rPr lang="en-US" baseline="0" dirty="0" smtClean="0"/>
              <a:t> Idol is in its 13</a:t>
            </a:r>
            <a:r>
              <a:rPr lang="en-US" baseline="30000" dirty="0" smtClean="0"/>
              <a:t>th</a:t>
            </a:r>
            <a:r>
              <a:rPr lang="en-US" baseline="0" dirty="0" smtClean="0"/>
              <a:t> season. There was a lot of conflict between judges last season and instead of cancelling the show the producers hired new judges. Students will compare the quality rating of the show with the viewership and look for differences.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Questions</a:t>
            </a:r>
            <a:r>
              <a:rPr lang="en-US" b="1" baseline="0" dirty="0" smtClean="0"/>
              <a:t> for discussion</a:t>
            </a:r>
            <a:r>
              <a:rPr lang="en-US" baseline="0" dirty="0" smtClean="0"/>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What do you notice about the data presented?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What does the overall trend line indicate about the quality of the show?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What is the difference between Season 12 and 13? What do you think may account for the change? </a:t>
            </a:r>
          </a:p>
          <a:p>
            <a:endParaRPr lang="en-US" dirty="0"/>
          </a:p>
        </p:txBody>
      </p:sp>
      <p:sp>
        <p:nvSpPr>
          <p:cNvPr id="4" name="Slide Number Placeholder 3"/>
          <p:cNvSpPr>
            <a:spLocks noGrp="1"/>
          </p:cNvSpPr>
          <p:nvPr>
            <p:ph type="sldNum" sz="quarter" idx="10"/>
          </p:nvPr>
        </p:nvSpPr>
        <p:spPr/>
        <p:txBody>
          <a:bodyPr/>
          <a:lstStyle/>
          <a:p>
            <a:fld id="{81F50AC5-E043-5F4D-8FDF-740992ED99ED}" type="slidenum">
              <a:rPr lang="en-US" smtClean="0"/>
              <a:t>6</a:t>
            </a:fld>
            <a:endParaRPr lang="en-US"/>
          </a:p>
        </p:txBody>
      </p:sp>
    </p:spTree>
    <p:extLst>
      <p:ext uri="{BB962C8B-B14F-4D97-AF65-F5344CB8AC3E}">
        <p14:creationId xmlns:p14="http://schemas.microsoft.com/office/powerpoint/2010/main" val="362000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a:t>
            </a:r>
            <a:r>
              <a:rPr lang="en-US" dirty="0" smtClean="0"/>
              <a:t>These headlines address how</a:t>
            </a:r>
            <a:r>
              <a:rPr lang="en-US" baseline="0" dirty="0" smtClean="0"/>
              <a:t> the cast of the show impacts the quality of the show.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Questions</a:t>
            </a:r>
            <a:r>
              <a:rPr lang="en-US" b="1" baseline="0" dirty="0" smtClean="0"/>
              <a:t> for discussion</a:t>
            </a:r>
            <a:r>
              <a:rPr lang="en-US" baseline="0" dirty="0" smtClean="0"/>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These headlines argue that Nicki </a:t>
            </a:r>
            <a:r>
              <a:rPr lang="en-US" baseline="0" dirty="0" err="1" smtClean="0"/>
              <a:t>Minaj</a:t>
            </a:r>
            <a:r>
              <a:rPr lang="en-US" baseline="0" dirty="0" smtClean="0"/>
              <a:t> was ruining the show (she was let go after S12) and that Harry </a:t>
            </a:r>
            <a:r>
              <a:rPr lang="en-US" baseline="0" dirty="0" err="1" smtClean="0"/>
              <a:t>Connick</a:t>
            </a:r>
            <a:r>
              <a:rPr lang="en-US" baseline="0" dirty="0" smtClean="0"/>
              <a:t> Jr. has saved the show. Can you see evidence for this on the last graph?</a:t>
            </a:r>
          </a:p>
          <a:p>
            <a:endParaRPr lang="en-US" dirty="0"/>
          </a:p>
        </p:txBody>
      </p:sp>
      <p:sp>
        <p:nvSpPr>
          <p:cNvPr id="4" name="Slide Number Placeholder 3"/>
          <p:cNvSpPr>
            <a:spLocks noGrp="1"/>
          </p:cNvSpPr>
          <p:nvPr>
            <p:ph type="sldNum" sz="quarter" idx="10"/>
          </p:nvPr>
        </p:nvSpPr>
        <p:spPr/>
        <p:txBody>
          <a:bodyPr/>
          <a:lstStyle/>
          <a:p>
            <a:fld id="{81F50AC5-E043-5F4D-8FDF-740992ED99ED}" type="slidenum">
              <a:rPr lang="en-US" smtClean="0"/>
              <a:t>7</a:t>
            </a:fld>
            <a:endParaRPr lang="en-US"/>
          </a:p>
        </p:txBody>
      </p:sp>
    </p:spTree>
    <p:extLst>
      <p:ext uri="{BB962C8B-B14F-4D97-AF65-F5344CB8AC3E}">
        <p14:creationId xmlns:p14="http://schemas.microsoft.com/office/powerpoint/2010/main" val="47431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a:t>
            </a:r>
            <a:r>
              <a:rPr lang="en-US" b="1" baseline="0" dirty="0" smtClean="0"/>
              <a:t> </a:t>
            </a:r>
            <a:r>
              <a:rPr lang="en-US" dirty="0" smtClean="0"/>
              <a:t>This graph represents the overall viewership</a:t>
            </a:r>
            <a:r>
              <a:rPr lang="en-US" baseline="0" dirty="0" smtClean="0"/>
              <a:t> of the show. In this case the viewership peaked early on and has declined ever since. It is not reflective of the chart that shows how viewers feel about the show.</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Questions</a:t>
            </a:r>
            <a:r>
              <a:rPr lang="en-US" b="1" baseline="0" dirty="0" smtClean="0"/>
              <a:t> for discussion</a:t>
            </a:r>
            <a:r>
              <a:rPr lang="en-US" baseline="0" dirty="0" smtClean="0"/>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What do you notice about this information?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Are the ratings of the show consistent with how people feel about the show?</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On the quality graph you can see how the opinion of S13 is much higher than previous seasons. Has an increase in the show’s quality impacted viewership?</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If you were the producer would you continue to work with the show or </a:t>
            </a:r>
            <a:r>
              <a:rPr lang="en-US" baseline="0" smtClean="0"/>
              <a:t>cancel it?</a:t>
            </a:r>
          </a:p>
          <a:p>
            <a:endParaRPr lang="en-US" dirty="0"/>
          </a:p>
        </p:txBody>
      </p:sp>
      <p:sp>
        <p:nvSpPr>
          <p:cNvPr id="4" name="Slide Number Placeholder 3"/>
          <p:cNvSpPr>
            <a:spLocks noGrp="1"/>
          </p:cNvSpPr>
          <p:nvPr>
            <p:ph type="sldNum" sz="quarter" idx="10"/>
          </p:nvPr>
        </p:nvSpPr>
        <p:spPr/>
        <p:txBody>
          <a:bodyPr/>
          <a:lstStyle/>
          <a:p>
            <a:fld id="{81F50AC5-E043-5F4D-8FDF-740992ED99ED}" type="slidenum">
              <a:rPr lang="en-US" smtClean="0"/>
              <a:t>8</a:t>
            </a:fld>
            <a:endParaRPr lang="en-US"/>
          </a:p>
        </p:txBody>
      </p:sp>
    </p:spTree>
    <p:extLst>
      <p:ext uri="{BB962C8B-B14F-4D97-AF65-F5344CB8AC3E}">
        <p14:creationId xmlns:p14="http://schemas.microsoft.com/office/powerpoint/2010/main" val="14634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371600"/>
            <a:ext cx="7851648" cy="1828800"/>
          </a:xfrm>
          <a:ln>
            <a:noFill/>
          </a:ln>
        </p:spPr>
        <p:txBody>
          <a:bodyPr vert="horz" tIns="0" rIns="18287"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00" b="0">
                <a:ln>
                  <a:noFill/>
                </a:ln>
                <a:solidFill>
                  <a:schemeClr val="tx1"/>
                </a:solidFill>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7"/>
          <a:lstStyle>
            <a:lvl1pPr marL="0" marR="45718" indent="0" algn="l">
              <a:buNone/>
              <a:defRPr>
                <a:solidFill>
                  <a:schemeClr val="tx1"/>
                </a:solidFill>
                <a:latin typeface="Calibri"/>
                <a:cs typeface="Calibri"/>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kumimoji="0" lang="en-US" smtClean="0"/>
              <a:t>Click to edit Master subtitle style</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600" b="0" cap="none" baseline="0" dirty="0">
                <a:ln w="635">
                  <a:noFill/>
                </a:ln>
                <a:solidFill>
                  <a:srgbClr val="FFFFFF"/>
                </a:solidFill>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18" rIns="45718"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4088"/>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4088"/>
            <a:ext cx="8229600" cy="1143000"/>
          </a:xfrm>
        </p:spPr>
        <p:txBody>
          <a:bodyPr tIns="45718" anchor="b"/>
          <a:lstStyle>
            <a:lvl1pPr>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855248"/>
            <a:ext cx="4040188" cy="659352"/>
          </a:xfrm>
        </p:spPr>
        <p:txBody>
          <a:bodyPr lIns="45718" tIns="0" rIns="45718"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18" tIns="0" rIns="45718"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4088"/>
            <a:ext cx="8305800" cy="114300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dirty="0" smtClean="0"/>
              <a:t>CLICK TO EDIT MASTER TITLE STYLE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905000"/>
            <a:ext cx="5111750" cy="4343400"/>
          </a:xfrm>
        </p:spPr>
        <p:txBody>
          <a:bodyPr tIns="0"/>
          <a:lstStyle>
            <a:lvl1pPr marL="0" indent="0">
              <a:buNone/>
              <a:defRPr sz="2800" baseline="0"/>
            </a:lvl1pPr>
            <a:lvl2pPr>
              <a:defRPr sz="2600"/>
            </a:lvl2pPr>
            <a:lvl3pPr>
              <a:defRPr sz="2400"/>
            </a:lvl3pPr>
            <a:lvl4pPr>
              <a:defRPr sz="2000"/>
            </a:lvl4pPr>
            <a:lvl5pPr>
              <a:defRPr sz="1800"/>
            </a:lvl5pPr>
          </a:lstStyle>
          <a:p>
            <a:pPr lvl="0" eaLnBrk="1" latinLnBrk="0" hangingPunct="1"/>
            <a:r>
              <a:rPr kumimoji="0" lang="en-US" dirty="0" smtClean="0"/>
              <a:t>[place photo or chart here]</a:t>
            </a:r>
            <a:endParaRPr kumimoji="0" lang="en-US" dirty="0"/>
          </a:p>
        </p:txBody>
      </p:sp>
      <p:sp>
        <p:nvSpPr>
          <p:cNvPr id="8" name="Title 1"/>
          <p:cNvSpPr>
            <a:spLocks noGrp="1"/>
          </p:cNvSpPr>
          <p:nvPr>
            <p:ph type="title" hasCustomPrompt="1"/>
          </p:nvPr>
        </p:nvSpPr>
        <p:spPr>
          <a:xfrm>
            <a:off x="457200" y="704088"/>
            <a:ext cx="8229600" cy="1143000"/>
          </a:xfrm>
        </p:spPr>
        <p:txBody>
          <a:bodyPr tIns="45718" anchor="b"/>
          <a:lstStyle>
            <a:lvl1pPr>
              <a:defRPr/>
            </a:lvl1pPr>
          </a:lstStyle>
          <a:p>
            <a:r>
              <a:rPr kumimoji="0" lang="en-US" dirty="0" smtClean="0"/>
              <a:t>CLICK TO EDIT MASTER TITLE STYLE</a:t>
            </a:r>
            <a:endParaRPr kumimoji="0" lang="en-US" dirty="0"/>
          </a:p>
        </p:txBody>
      </p:sp>
      <p:sp>
        <p:nvSpPr>
          <p:cNvPr id="9" name="Content Placeholder 4"/>
          <p:cNvSpPr>
            <a:spLocks noGrp="1"/>
          </p:cNvSpPr>
          <p:nvPr>
            <p:ph sz="quarter" idx="2"/>
          </p:nvPr>
        </p:nvSpPr>
        <p:spPr>
          <a:xfrm>
            <a:off x="457200" y="1905000"/>
            <a:ext cx="3124200" cy="434340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1" tIns="91421" rIns="91421" bIns="91421" anchor="ctr" anchorCtr="0"/>
          <a:lstStyle>
            <a:lvl1pPr algn="l" rtl="0">
              <a:spcBef>
                <a:spcPts val="0"/>
              </a:spcBef>
              <a:buSzPct val="100000"/>
              <a:buFont typeface="Georgia"/>
              <a:buNone/>
              <a:defRPr sz="4800" b="0">
                <a:solidFill>
                  <a:srgbClr val="991B1E"/>
                </a:solidFill>
                <a:latin typeface="Calibri"/>
                <a:ea typeface="Georgia"/>
                <a:cs typeface="Calibri"/>
                <a:sym typeface="Georgia"/>
              </a:defRPr>
            </a:lvl1pPr>
            <a:lvl2pPr algn="l" rtl="0">
              <a:spcBef>
                <a:spcPts val="0"/>
              </a:spcBef>
              <a:buSzPct val="100000"/>
              <a:buFont typeface="Georgia"/>
              <a:buNone/>
              <a:defRPr sz="4800" b="0">
                <a:solidFill>
                  <a:schemeClr val="lt1"/>
                </a:solidFill>
                <a:latin typeface="Georgia"/>
                <a:ea typeface="Georgia"/>
                <a:cs typeface="Georgia"/>
                <a:sym typeface="Georgia"/>
              </a:defRPr>
            </a:lvl2pPr>
            <a:lvl3pPr algn="l" rtl="0">
              <a:spcBef>
                <a:spcPts val="0"/>
              </a:spcBef>
              <a:buSzPct val="100000"/>
              <a:buFont typeface="Georgia"/>
              <a:buNone/>
              <a:defRPr sz="4800" b="0">
                <a:solidFill>
                  <a:schemeClr val="lt1"/>
                </a:solidFill>
                <a:latin typeface="Georgia"/>
                <a:ea typeface="Georgia"/>
                <a:cs typeface="Georgia"/>
                <a:sym typeface="Georgia"/>
              </a:defRPr>
            </a:lvl3pPr>
            <a:lvl4pPr algn="l" rtl="0">
              <a:spcBef>
                <a:spcPts val="0"/>
              </a:spcBef>
              <a:buSzPct val="100000"/>
              <a:buFont typeface="Georgia"/>
              <a:buNone/>
              <a:defRPr sz="4800" b="0">
                <a:solidFill>
                  <a:schemeClr val="lt1"/>
                </a:solidFill>
                <a:latin typeface="Georgia"/>
                <a:ea typeface="Georgia"/>
                <a:cs typeface="Georgia"/>
                <a:sym typeface="Georgia"/>
              </a:defRPr>
            </a:lvl4pPr>
            <a:lvl5pPr algn="l" rtl="0">
              <a:spcBef>
                <a:spcPts val="0"/>
              </a:spcBef>
              <a:buSzPct val="100000"/>
              <a:buFont typeface="Georgia"/>
              <a:buNone/>
              <a:defRPr sz="4800" b="0">
                <a:solidFill>
                  <a:schemeClr val="lt1"/>
                </a:solidFill>
                <a:latin typeface="Georgia"/>
                <a:ea typeface="Georgia"/>
                <a:cs typeface="Georgia"/>
                <a:sym typeface="Georgia"/>
              </a:defRPr>
            </a:lvl5pPr>
            <a:lvl6pPr algn="l" rtl="0">
              <a:spcBef>
                <a:spcPts val="0"/>
              </a:spcBef>
              <a:buSzPct val="100000"/>
              <a:buFont typeface="Georgia"/>
              <a:buNone/>
              <a:defRPr sz="4800" b="0">
                <a:solidFill>
                  <a:schemeClr val="lt1"/>
                </a:solidFill>
                <a:latin typeface="Georgia"/>
                <a:ea typeface="Georgia"/>
                <a:cs typeface="Georgia"/>
                <a:sym typeface="Georgia"/>
              </a:defRPr>
            </a:lvl6pPr>
            <a:lvl7pPr algn="l" rtl="0">
              <a:spcBef>
                <a:spcPts val="0"/>
              </a:spcBef>
              <a:buSzPct val="100000"/>
              <a:buFont typeface="Georgia"/>
              <a:buNone/>
              <a:defRPr sz="4800" b="0">
                <a:solidFill>
                  <a:schemeClr val="lt1"/>
                </a:solidFill>
                <a:latin typeface="Georgia"/>
                <a:ea typeface="Georgia"/>
                <a:cs typeface="Georgia"/>
                <a:sym typeface="Georgia"/>
              </a:defRPr>
            </a:lvl7pPr>
            <a:lvl8pPr algn="l" rtl="0">
              <a:spcBef>
                <a:spcPts val="0"/>
              </a:spcBef>
              <a:buSzPct val="100000"/>
              <a:buFont typeface="Georgia"/>
              <a:buNone/>
              <a:defRPr sz="4800" b="0">
                <a:solidFill>
                  <a:schemeClr val="lt1"/>
                </a:solidFill>
                <a:latin typeface="Georgia"/>
                <a:ea typeface="Georgia"/>
                <a:cs typeface="Georgia"/>
                <a:sym typeface="Georgia"/>
              </a:defRPr>
            </a:lvl8pPr>
            <a:lvl9pPr algn="l" rtl="0">
              <a:spcBef>
                <a:spcPts val="0"/>
              </a:spcBef>
              <a:buSzPct val="100000"/>
              <a:buFont typeface="Georgia"/>
              <a:buNone/>
              <a:defRPr sz="4800" b="0">
                <a:solidFill>
                  <a:schemeClr val="lt1"/>
                </a:solidFill>
                <a:latin typeface="Georgia"/>
                <a:ea typeface="Georgia"/>
                <a:cs typeface="Georgia"/>
                <a:sym typeface="Georgia"/>
              </a:defRPr>
            </a:lvl9pPr>
          </a:lstStyle>
          <a:p>
            <a:r>
              <a:rPr lang="en-US" smtClean="0"/>
              <a:t>Click to edit Master title style</a:t>
            </a:r>
            <a:endParaRPr lang="en-US" dirty="0"/>
          </a:p>
        </p:txBody>
      </p:sp>
      <p:sp>
        <p:nvSpPr>
          <p:cNvPr id="23" name="Shape 23"/>
          <p:cNvSpPr txBox="1">
            <a:spLocks noGrp="1"/>
          </p:cNvSpPr>
          <p:nvPr>
            <p:ph type="body" idx="1"/>
          </p:nvPr>
        </p:nvSpPr>
        <p:spPr>
          <a:xfrm>
            <a:off x="457200" y="1600200"/>
            <a:ext cx="3994500" cy="4967700"/>
          </a:xfrm>
          <a:prstGeom prst="rect">
            <a:avLst/>
          </a:prstGeom>
          <a:noFill/>
          <a:ln>
            <a:noFill/>
          </a:ln>
        </p:spPr>
        <p:txBody>
          <a:bodyPr lIns="91421" tIns="91421" rIns="91421" bIns="91421"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smtClean="0"/>
              <a:t>Click to edit Master text styles</a:t>
            </a:r>
          </a:p>
        </p:txBody>
      </p:sp>
      <p:sp>
        <p:nvSpPr>
          <p:cNvPr id="25" name="Shape 25"/>
          <p:cNvSpPr txBox="1">
            <a:spLocks noGrp="1"/>
          </p:cNvSpPr>
          <p:nvPr>
            <p:ph type="body" idx="2"/>
          </p:nvPr>
        </p:nvSpPr>
        <p:spPr>
          <a:xfrm>
            <a:off x="4692274" y="1600200"/>
            <a:ext cx="3994500" cy="4967700"/>
          </a:xfrm>
          <a:prstGeom prst="rect">
            <a:avLst/>
          </a:prstGeom>
          <a:noFill/>
          <a:ln>
            <a:noFill/>
          </a:ln>
        </p:spPr>
        <p:txBody>
          <a:bodyPr lIns="91421" tIns="91421" rIns="91421" bIns="91421"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tIns="45718"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lIns="91435" tIns="45718" rIns="91435" bIns="45718">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accent4"/>
          </a:solidFill>
          <a:effectLst/>
          <a:latin typeface="+mj-lt"/>
          <a:ea typeface="+mj-ea"/>
          <a:cs typeface="+mj-cs"/>
        </a:defRPr>
      </a:lvl1pPr>
    </p:titleStyle>
    <p:bodyStyle>
      <a:lvl1pPr marL="274306" indent="-274306" algn="l" rtl="0" eaLnBrk="1" latinLnBrk="0" hangingPunct="1">
        <a:spcBef>
          <a:spcPct val="20000"/>
        </a:spcBef>
        <a:buClr>
          <a:schemeClr val="accent3"/>
        </a:buClr>
        <a:buSzPct val="95000"/>
        <a:buFont typeface="Wingdings 2"/>
        <a:buChar char=""/>
        <a:defRPr kumimoji="0" sz="2600"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85000"/>
        <a:buFont typeface="Wingdings 2"/>
        <a:buChar char=""/>
        <a:defRPr kumimoji="0" sz="2400" kern="1200">
          <a:solidFill>
            <a:schemeClr val="tx1"/>
          </a:solidFill>
          <a:latin typeface="Calibri"/>
          <a:ea typeface="+mn-ea"/>
          <a:cs typeface="Calibri"/>
        </a:defRPr>
      </a:lvl2pPr>
      <a:lvl3pPr marL="914353" indent="-246875" algn="l" rtl="0" eaLnBrk="1" latinLnBrk="0" hangingPunct="1">
        <a:spcBef>
          <a:spcPct val="20000"/>
        </a:spcBef>
        <a:buClr>
          <a:schemeClr val="accent2"/>
        </a:buClr>
        <a:buSzPct val="70000"/>
        <a:buFont typeface="Wingdings 2"/>
        <a:buChar char=""/>
        <a:defRPr kumimoji="0" sz="2100" kern="1200">
          <a:solidFill>
            <a:schemeClr val="tx1"/>
          </a:solidFill>
          <a:latin typeface="Calibri"/>
          <a:ea typeface="+mn-ea"/>
          <a:cs typeface="Calibri"/>
        </a:defRPr>
      </a:lvl3pPr>
      <a:lvl4pPr marL="1188659" indent="-210301" algn="l" rtl="0" eaLnBrk="1" latinLnBrk="0" hangingPunct="1">
        <a:spcBef>
          <a:spcPct val="20000"/>
        </a:spcBef>
        <a:buClr>
          <a:schemeClr val="accent3"/>
        </a:buClr>
        <a:buSzPct val="65000"/>
        <a:buFont typeface="Wingdings 2"/>
        <a:buChar char=""/>
        <a:defRPr kumimoji="0" sz="2000" kern="1200">
          <a:solidFill>
            <a:schemeClr val="tx1"/>
          </a:solidFill>
          <a:latin typeface="Calibri"/>
          <a:ea typeface="+mn-ea"/>
          <a:cs typeface="Calibri"/>
        </a:defRPr>
      </a:lvl4pPr>
      <a:lvl5pPr marL="1462965" indent="-210301" algn="l" rtl="0" eaLnBrk="1" latinLnBrk="0" hangingPunct="1">
        <a:spcBef>
          <a:spcPct val="20000"/>
        </a:spcBef>
        <a:buClr>
          <a:schemeClr val="accent4"/>
        </a:buClr>
        <a:buSzPct val="65000"/>
        <a:buFont typeface="Wingdings 2"/>
        <a:buChar char=""/>
        <a:defRPr kumimoji="0" sz="2000" kern="1200">
          <a:solidFill>
            <a:schemeClr val="tx1"/>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17124"/>
            <a:ext cx="7851648" cy="1828800"/>
          </a:xfrm>
        </p:spPr>
        <p:txBody>
          <a:bodyPr>
            <a:noAutofit/>
          </a:bodyPr>
          <a:lstStyle/>
          <a:p>
            <a:r>
              <a:rPr lang="en-US" sz="7200" dirty="0" smtClean="0"/>
              <a:t>TV SHOW RATINGS &amp; STATISTICS</a:t>
            </a:r>
            <a:endParaRPr lang="en-US" sz="7200" dirty="0"/>
          </a:p>
        </p:txBody>
      </p:sp>
      <p:sp>
        <p:nvSpPr>
          <p:cNvPr id="3" name="Subtitle 2"/>
          <p:cNvSpPr>
            <a:spLocks noGrp="1"/>
          </p:cNvSpPr>
          <p:nvPr>
            <p:ph type="subTitle" idx="1"/>
          </p:nvPr>
        </p:nvSpPr>
        <p:spPr>
          <a:xfrm>
            <a:off x="533400" y="3974060"/>
            <a:ext cx="7854696" cy="1752600"/>
          </a:xfrm>
        </p:spPr>
        <p:txBody>
          <a:bodyPr/>
          <a:lstStyle/>
          <a:p>
            <a:r>
              <a:rPr lang="en-US" dirty="0" smtClean="0"/>
              <a:t>What does the data tell us about TV shows?</a:t>
            </a:r>
            <a:endParaRPr lang="en-US" dirty="0"/>
          </a:p>
        </p:txBody>
      </p:sp>
    </p:spTree>
    <p:extLst>
      <p:ext uri="{BB962C8B-B14F-4D97-AF65-F5344CB8AC3E}">
        <p14:creationId xmlns:p14="http://schemas.microsoft.com/office/powerpoint/2010/main" val="12859072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512" y="704088"/>
            <a:ext cx="7913728" cy="510817"/>
          </a:xfrm>
        </p:spPr>
        <p:txBody>
          <a:bodyPr anchor="t">
            <a:normAutofit/>
          </a:bodyPr>
          <a:lstStyle/>
          <a:p>
            <a:r>
              <a:rPr lang="en-US" sz="2800" dirty="0" smtClean="0"/>
              <a:t>Heroes: Quality (How viewers felt about the show)</a:t>
            </a:r>
            <a:endParaRPr lang="en-US" sz="2800" dirty="0"/>
          </a:p>
        </p:txBody>
      </p:sp>
      <p:pic>
        <p:nvPicPr>
          <p:cNvPr id="5" name="Content Placeholder 4" descr="chart.jpeg"/>
          <p:cNvPicPr>
            <a:picLocks noGrp="1" noChangeAspect="1"/>
          </p:cNvPicPr>
          <p:nvPr>
            <p:ph idx="1"/>
          </p:nvPr>
        </p:nvPicPr>
        <p:blipFill>
          <a:blip r:embed="rId3">
            <a:extLst>
              <a:ext uri="{28A0092B-C50C-407E-A947-70E740481C1C}">
                <a14:useLocalDpi xmlns:a14="http://schemas.microsoft.com/office/drawing/2010/main" val="0"/>
              </a:ext>
            </a:extLst>
          </a:blip>
          <a:srcRect l="-6250" r="-6250"/>
          <a:stretch>
            <a:fillRect/>
          </a:stretch>
        </p:blipFill>
        <p:spPr>
          <a:xfrm>
            <a:off x="471658" y="1748703"/>
            <a:ext cx="7823945" cy="4494064"/>
          </a:xfrm>
        </p:spPr>
      </p:pic>
    </p:spTree>
    <p:extLst>
      <p:ext uri="{BB962C8B-B14F-4D97-AF65-F5344CB8AC3E}">
        <p14:creationId xmlns:p14="http://schemas.microsoft.com/office/powerpoint/2010/main" val="31570438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704088"/>
            <a:ext cx="7952161" cy="731709"/>
          </a:xfrm>
        </p:spPr>
        <p:txBody>
          <a:bodyPr anchor="t">
            <a:normAutofit/>
          </a:bodyPr>
          <a:lstStyle/>
          <a:p>
            <a:r>
              <a:rPr lang="en-US" sz="2400" dirty="0"/>
              <a:t>Heroes: </a:t>
            </a:r>
            <a:r>
              <a:rPr lang="en-US" sz="2400" dirty="0" smtClean="0"/>
              <a:t>Quantity (How many viewers watched the show)</a:t>
            </a:r>
            <a:endParaRPr lang="en-US" sz="2400" dirty="0"/>
          </a:p>
        </p:txBody>
      </p:sp>
      <p:pic>
        <p:nvPicPr>
          <p:cNvPr id="4" name="Content Placeholder 3" descr="Heroes_U.S._viewers.svg.png"/>
          <p:cNvPicPr>
            <a:picLocks noGrp="1" noChangeAspect="1"/>
          </p:cNvPicPr>
          <p:nvPr>
            <p:ph idx="1"/>
          </p:nvPr>
        </p:nvPicPr>
        <p:blipFill>
          <a:blip r:embed="rId3">
            <a:extLst>
              <a:ext uri="{28A0092B-C50C-407E-A947-70E740481C1C}">
                <a14:useLocalDpi xmlns:a14="http://schemas.microsoft.com/office/drawing/2010/main" val="0"/>
              </a:ext>
            </a:extLst>
          </a:blip>
          <a:srcRect t="1361" b="1361"/>
          <a:stretch>
            <a:fillRect/>
          </a:stretch>
        </p:blipFill>
        <p:spPr>
          <a:xfrm>
            <a:off x="831273" y="2134986"/>
            <a:ext cx="7481455" cy="3990109"/>
          </a:xfrm>
        </p:spPr>
      </p:pic>
    </p:spTree>
    <p:extLst>
      <p:ext uri="{BB962C8B-B14F-4D97-AF65-F5344CB8AC3E}">
        <p14:creationId xmlns:p14="http://schemas.microsoft.com/office/powerpoint/2010/main" val="37329444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b="1" dirty="0" smtClean="0"/>
              <a:t>WHAT HAPPENED TO HEROES? </a:t>
            </a:r>
            <a:endParaRPr lang="en-US" b="1" dirty="0"/>
          </a:p>
        </p:txBody>
      </p:sp>
      <p:pic>
        <p:nvPicPr>
          <p:cNvPr id="4" name="Content Placeholder 3" descr="Screen Shot 2014-04-01 at 9.17.49 AM.png"/>
          <p:cNvPicPr>
            <a:picLocks noGrp="1" noChangeAspect="1"/>
          </p:cNvPicPr>
          <p:nvPr>
            <p:ph sz="half" idx="1"/>
          </p:nvPr>
        </p:nvPicPr>
        <p:blipFill>
          <a:blip r:embed="rId3">
            <a:extLst>
              <a:ext uri="{28A0092B-C50C-407E-A947-70E740481C1C}">
                <a14:useLocalDpi xmlns:a14="http://schemas.microsoft.com/office/drawing/2010/main" val="0"/>
              </a:ext>
            </a:extLst>
          </a:blip>
          <a:srcRect l="19206" r="19206"/>
          <a:stretch>
            <a:fillRect/>
          </a:stretch>
        </p:blipFill>
        <p:spPr>
          <a:xfrm>
            <a:off x="640773" y="2121669"/>
            <a:ext cx="3671455" cy="4031673"/>
          </a:xfrm>
          <a:ln w="28575" cmpd="sng">
            <a:solidFill>
              <a:srgbClr val="C1C1C1"/>
            </a:solidFill>
          </a:ln>
        </p:spPr>
      </p:pic>
      <p:pic>
        <p:nvPicPr>
          <p:cNvPr id="7" name="Content Placeholder 6" descr="Screen Shot 2014-04-17 at 12.45.20 PM.png"/>
          <p:cNvPicPr>
            <a:picLocks noGrp="1" noChangeAspect="1"/>
          </p:cNvPicPr>
          <p:nvPr>
            <p:ph sz="half" idx="2"/>
          </p:nvPr>
        </p:nvPicPr>
        <p:blipFill>
          <a:blip r:embed="rId4">
            <a:extLst>
              <a:ext uri="{28A0092B-C50C-407E-A947-70E740481C1C}">
                <a14:useLocalDpi xmlns:a14="http://schemas.microsoft.com/office/drawing/2010/main" val="0"/>
              </a:ext>
            </a:extLst>
          </a:blip>
          <a:srcRect l="20291" r="20291"/>
          <a:stretch>
            <a:fillRect/>
          </a:stretch>
        </p:blipFill>
        <p:spPr>
          <a:xfrm>
            <a:off x="4831773" y="2121669"/>
            <a:ext cx="3671455" cy="4031673"/>
          </a:xfrm>
          <a:ln w="28575" cmpd="sng">
            <a:solidFill>
              <a:schemeClr val="accent5"/>
            </a:solidFill>
          </a:ln>
        </p:spPr>
      </p:pic>
      <p:sp>
        <p:nvSpPr>
          <p:cNvPr id="5" name="TextBox 4"/>
          <p:cNvSpPr txBox="1"/>
          <p:nvPr/>
        </p:nvSpPr>
        <p:spPr>
          <a:xfrm>
            <a:off x="457200" y="5717706"/>
            <a:ext cx="3823368" cy="369332"/>
          </a:xfrm>
          <a:prstGeom prst="rect">
            <a:avLst/>
          </a:prstGeom>
          <a:noFill/>
        </p:spPr>
        <p:txBody>
          <a:bodyPr vert="horz" wrap="square" rtlCol="0">
            <a:spAutoFit/>
          </a:bodyPr>
          <a:lstStyle/>
          <a:p>
            <a:pPr algn="ctr"/>
            <a:r>
              <a:rPr lang="en-US" sz="900" dirty="0"/>
              <a:t>http://</a:t>
            </a:r>
            <a:r>
              <a:rPr lang="en-US" sz="900" dirty="0" err="1"/>
              <a:t>www.buddytv.com</a:t>
            </a:r>
            <a:r>
              <a:rPr lang="en-US" sz="900" dirty="0"/>
              <a:t>/articles/heroes/from-heroes-to-zeroes-creator-13520.aspx</a:t>
            </a:r>
          </a:p>
        </p:txBody>
      </p:sp>
      <p:sp>
        <p:nvSpPr>
          <p:cNvPr id="8" name="TextBox 7"/>
          <p:cNvSpPr txBox="1"/>
          <p:nvPr/>
        </p:nvSpPr>
        <p:spPr>
          <a:xfrm>
            <a:off x="4648200" y="5717706"/>
            <a:ext cx="3823368" cy="369332"/>
          </a:xfrm>
          <a:prstGeom prst="rect">
            <a:avLst/>
          </a:prstGeom>
          <a:noFill/>
        </p:spPr>
        <p:txBody>
          <a:bodyPr vert="horz" wrap="square" rtlCol="0">
            <a:spAutoFit/>
          </a:bodyPr>
          <a:lstStyle/>
          <a:p>
            <a:pPr algn="ctr"/>
            <a:r>
              <a:rPr lang="en-US" sz="900" dirty="0"/>
              <a:t>http://</a:t>
            </a:r>
            <a:r>
              <a:rPr lang="en-US" sz="900" dirty="0" err="1"/>
              <a:t>www.allthatnerdystuff.com</a:t>
            </a:r>
            <a:r>
              <a:rPr lang="en-US" sz="900" dirty="0"/>
              <a:t>/2010/05/17/why-heroes-was-cancelled-and-deserved-it/</a:t>
            </a:r>
          </a:p>
        </p:txBody>
      </p:sp>
    </p:spTree>
    <p:extLst>
      <p:ext uri="{BB962C8B-B14F-4D97-AF65-F5344CB8AC3E}">
        <p14:creationId xmlns:p14="http://schemas.microsoft.com/office/powerpoint/2010/main" val="39675719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4-01 at 9.25.37 AM.png"/>
          <p:cNvPicPr>
            <a:picLocks noChangeAspect="1"/>
          </p:cNvPicPr>
          <p:nvPr/>
        </p:nvPicPr>
        <p:blipFill rotWithShape="1">
          <a:blip r:embed="rId3">
            <a:extLst>
              <a:ext uri="{28A0092B-C50C-407E-A947-70E740481C1C}">
                <a14:useLocalDpi xmlns:a14="http://schemas.microsoft.com/office/drawing/2010/main" val="0"/>
              </a:ext>
            </a:extLst>
          </a:blip>
          <a:srcRect b="16220"/>
          <a:stretch/>
        </p:blipFill>
        <p:spPr>
          <a:xfrm>
            <a:off x="457200" y="631725"/>
            <a:ext cx="6273800" cy="638403"/>
          </a:xfrm>
          <a:prstGeom prst="rect">
            <a:avLst/>
          </a:prstGeom>
          <a:ln w="28575" cmpd="sng">
            <a:solidFill>
              <a:srgbClr val="C1C1C1"/>
            </a:solidFill>
          </a:ln>
        </p:spPr>
      </p:pic>
      <p:pic>
        <p:nvPicPr>
          <p:cNvPr id="3" name="Content Placeholder 2" descr="chart-2.jpeg"/>
          <p:cNvPicPr>
            <a:picLocks noGrp="1" noChangeAspect="1"/>
          </p:cNvPicPr>
          <p:nvPr>
            <p:ph idx="1"/>
          </p:nvPr>
        </p:nvPicPr>
        <p:blipFill>
          <a:blip r:embed="rId4">
            <a:extLst>
              <a:ext uri="{28A0092B-C50C-407E-A947-70E740481C1C}">
                <a14:useLocalDpi xmlns:a14="http://schemas.microsoft.com/office/drawing/2010/main" val="0"/>
              </a:ext>
            </a:extLst>
          </a:blip>
          <a:srcRect t="9997" b="9997"/>
          <a:stretch>
            <a:fillRect/>
          </a:stretch>
        </p:blipFill>
        <p:spPr/>
      </p:pic>
    </p:spTree>
    <p:extLst>
      <p:ext uri="{BB962C8B-B14F-4D97-AF65-F5344CB8AC3E}">
        <p14:creationId xmlns:p14="http://schemas.microsoft.com/office/powerpoint/2010/main" val="30017928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46940" cy="1143000"/>
          </a:xfrm>
        </p:spPr>
        <p:txBody>
          <a:bodyPr anchor="t">
            <a:normAutofit/>
          </a:bodyPr>
          <a:lstStyle/>
          <a:p>
            <a:r>
              <a:rPr lang="en-US" sz="3600" b="1" dirty="0" smtClean="0"/>
              <a:t>AMERICAN IDOL: SEASON 12 VS. SEASON 13</a:t>
            </a:r>
            <a:endParaRPr lang="en-US" sz="3600" b="1" dirty="0"/>
          </a:p>
        </p:txBody>
      </p:sp>
      <p:pic>
        <p:nvPicPr>
          <p:cNvPr id="6" name="Content Placeholder 5" descr="chart.jpeg"/>
          <p:cNvPicPr>
            <a:picLocks noGrp="1" noChangeAspect="1"/>
          </p:cNvPicPr>
          <p:nvPr>
            <p:ph idx="1"/>
          </p:nvPr>
        </p:nvPicPr>
        <p:blipFill>
          <a:blip r:embed="rId3">
            <a:extLst>
              <a:ext uri="{28A0092B-C50C-407E-A947-70E740481C1C}">
                <a14:useLocalDpi xmlns:a14="http://schemas.microsoft.com/office/drawing/2010/main" val="0"/>
              </a:ext>
            </a:extLst>
          </a:blip>
          <a:srcRect t="9997" b="9997"/>
          <a:stretch>
            <a:fillRect/>
          </a:stretch>
        </p:blipFill>
        <p:spPr>
          <a:xfrm>
            <a:off x="457200" y="1852644"/>
            <a:ext cx="8229600" cy="4389120"/>
          </a:xfrm>
        </p:spPr>
      </p:pic>
    </p:spTree>
    <p:extLst>
      <p:ext uri="{BB962C8B-B14F-4D97-AF65-F5344CB8AC3E}">
        <p14:creationId xmlns:p14="http://schemas.microsoft.com/office/powerpoint/2010/main" val="12907525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AMERICAN IDOL	</a:t>
            </a:r>
            <a:endParaRPr lang="en-US" b="1" dirty="0"/>
          </a:p>
        </p:txBody>
      </p:sp>
      <p:sp>
        <p:nvSpPr>
          <p:cNvPr id="5" name="Text Placeholder 4"/>
          <p:cNvSpPr>
            <a:spLocks noGrp="1"/>
          </p:cNvSpPr>
          <p:nvPr>
            <p:ph type="body" idx="1"/>
          </p:nvPr>
        </p:nvSpPr>
        <p:spPr>
          <a:xfrm>
            <a:off x="457200" y="2062338"/>
            <a:ext cx="4040188" cy="659352"/>
          </a:xfrm>
        </p:spPr>
        <p:txBody>
          <a:bodyPr anchor="t"/>
          <a:lstStyle/>
          <a:p>
            <a:r>
              <a:rPr lang="en-US" dirty="0" smtClean="0"/>
              <a:t>Season 12 	</a:t>
            </a:r>
            <a:endParaRPr lang="en-US" dirty="0"/>
          </a:p>
        </p:txBody>
      </p:sp>
      <p:sp>
        <p:nvSpPr>
          <p:cNvPr id="7" name="Text Placeholder 6"/>
          <p:cNvSpPr>
            <a:spLocks noGrp="1"/>
          </p:cNvSpPr>
          <p:nvPr>
            <p:ph type="body" sz="half" idx="3"/>
          </p:nvPr>
        </p:nvSpPr>
        <p:spPr>
          <a:xfrm>
            <a:off x="4645026" y="2066848"/>
            <a:ext cx="4041775" cy="654843"/>
          </a:xfrm>
        </p:spPr>
        <p:txBody>
          <a:bodyPr anchor="t"/>
          <a:lstStyle/>
          <a:p>
            <a:r>
              <a:rPr lang="en-US" dirty="0" smtClean="0"/>
              <a:t>Season 13</a:t>
            </a:r>
            <a:endParaRPr lang="en-US" dirty="0"/>
          </a:p>
        </p:txBody>
      </p:sp>
      <p:pic>
        <p:nvPicPr>
          <p:cNvPr id="10" name="Content Placeholder 9" descr="Screen Shot 2014-04-01 at 9.34.45 AM.png"/>
          <p:cNvPicPr>
            <a:picLocks noGrp="1" noChangeAspect="1"/>
          </p:cNvPicPr>
          <p:nvPr>
            <p:ph sz="quarter" idx="2"/>
          </p:nvPr>
        </p:nvPicPr>
        <p:blipFill rotWithShape="1">
          <a:blip r:embed="rId3">
            <a:extLst>
              <a:ext uri="{28A0092B-C50C-407E-A947-70E740481C1C}">
                <a14:useLocalDpi xmlns:a14="http://schemas.microsoft.com/office/drawing/2010/main" val="0"/>
              </a:ext>
            </a:extLst>
          </a:blip>
          <a:srcRect t="-24" b="-494"/>
          <a:stretch/>
        </p:blipFill>
        <p:spPr>
          <a:xfrm>
            <a:off x="457200" y="2843980"/>
            <a:ext cx="3931920" cy="2195112"/>
          </a:xfrm>
          <a:ln w="28575" cmpd="sng">
            <a:solidFill>
              <a:srgbClr val="C1C1C1"/>
            </a:solidFill>
          </a:ln>
        </p:spPr>
      </p:pic>
      <p:pic>
        <p:nvPicPr>
          <p:cNvPr id="9" name="Content Placeholder 8" descr="Bh6cVAiCYAAMMaC.jpg"/>
          <p:cNvPicPr>
            <a:picLocks noGrp="1" noChangeAspect="1"/>
          </p:cNvPicPr>
          <p:nvPr>
            <p:ph sz="quarter" idx="4"/>
          </p:nvPr>
        </p:nvPicPr>
        <p:blipFill>
          <a:blip r:embed="rId4">
            <a:extLst>
              <a:ext uri="{28A0092B-C50C-407E-A947-70E740481C1C}">
                <a14:useLocalDpi xmlns:a14="http://schemas.microsoft.com/office/drawing/2010/main" val="0"/>
              </a:ext>
            </a:extLst>
          </a:blip>
          <a:srcRect t="16578" b="16578"/>
          <a:stretch>
            <a:fillRect/>
          </a:stretch>
        </p:blipFill>
        <p:spPr>
          <a:xfrm>
            <a:off x="4692048" y="2848320"/>
            <a:ext cx="3340310" cy="3178281"/>
          </a:xfrm>
          <a:ln w="28575" cmpd="sng">
            <a:solidFill>
              <a:srgbClr val="C1C1C1"/>
            </a:solidFill>
          </a:ln>
        </p:spPr>
      </p:pic>
      <p:sp>
        <p:nvSpPr>
          <p:cNvPr id="11" name="TextBox 10"/>
          <p:cNvSpPr txBox="1"/>
          <p:nvPr/>
        </p:nvSpPr>
        <p:spPr>
          <a:xfrm>
            <a:off x="457200" y="6076353"/>
            <a:ext cx="3578218" cy="215444"/>
          </a:xfrm>
          <a:prstGeom prst="rect">
            <a:avLst/>
          </a:prstGeom>
          <a:noFill/>
        </p:spPr>
        <p:txBody>
          <a:bodyPr wrap="square" rtlCol="0">
            <a:spAutoFit/>
          </a:bodyPr>
          <a:lstStyle/>
          <a:p>
            <a:r>
              <a:rPr lang="en-US" sz="800" dirty="0"/>
              <a:t>http://</a:t>
            </a:r>
            <a:r>
              <a:rPr lang="en-US" sz="800" dirty="0" err="1"/>
              <a:t>www.examiner.com</a:t>
            </a:r>
            <a:r>
              <a:rPr lang="en-US" sz="800" dirty="0"/>
              <a:t>/article/is-nicki-minaj-ruining-american-idol-1</a:t>
            </a:r>
          </a:p>
        </p:txBody>
      </p:sp>
    </p:spTree>
    <p:extLst>
      <p:ext uri="{BB962C8B-B14F-4D97-AF65-F5344CB8AC3E}">
        <p14:creationId xmlns:p14="http://schemas.microsoft.com/office/powerpoint/2010/main" val="12864045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b="1" dirty="0" smtClean="0"/>
              <a:t>AMERICAN IDOL: </a:t>
            </a:r>
            <a:r>
              <a:rPr lang="en-US" sz="3600" dirty="0" smtClean="0"/>
              <a:t>SEASON RATINGS</a:t>
            </a:r>
            <a:endParaRPr lang="en-US" sz="3600" dirty="0"/>
          </a:p>
        </p:txBody>
      </p:sp>
      <p:pic>
        <p:nvPicPr>
          <p:cNvPr id="4" name="Content Placeholder 3" descr="american-idol-ratings-chart.jpg"/>
          <p:cNvPicPr>
            <a:picLocks noGrp="1" noChangeAspect="1"/>
          </p:cNvPicPr>
          <p:nvPr>
            <p:ph idx="1"/>
          </p:nvPr>
        </p:nvPicPr>
        <p:blipFill rotWithShape="1">
          <a:blip r:embed="rId3">
            <a:extLst>
              <a:ext uri="{28A0092B-C50C-407E-A947-70E740481C1C}">
                <a14:useLocalDpi xmlns:a14="http://schemas.microsoft.com/office/drawing/2010/main" val="0"/>
              </a:ext>
            </a:extLst>
          </a:blip>
          <a:srcRect l="-388" r="-177"/>
          <a:stretch/>
        </p:blipFill>
        <p:spPr>
          <a:xfrm>
            <a:off x="457200" y="2023393"/>
            <a:ext cx="5825655" cy="4030414"/>
          </a:xfrm>
          <a:ln w="28575" cmpd="sng">
            <a:solidFill>
              <a:srgbClr val="C1C1C1"/>
            </a:solidFill>
          </a:ln>
        </p:spPr>
      </p:pic>
    </p:spTree>
    <p:extLst>
      <p:ext uri="{BB962C8B-B14F-4D97-AF65-F5344CB8AC3E}">
        <p14:creationId xmlns:p14="http://schemas.microsoft.com/office/powerpoint/2010/main" val="27331231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LEARN.thmx</Template>
  <TotalTime>306</TotalTime>
  <Words>694</Words>
  <Application>Microsoft Macintosh PowerPoint</Application>
  <PresentationFormat>On-screen Show (4:3)</PresentationFormat>
  <Paragraphs>59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LEARN</vt:lpstr>
      <vt:lpstr>TV SHOW RATINGS &amp; STATISTICS</vt:lpstr>
      <vt:lpstr>Heroes: Quality (How viewers felt about the show)</vt:lpstr>
      <vt:lpstr>Heroes: Quantity (How many viewers watched the show)</vt:lpstr>
      <vt:lpstr>WHAT HAPPENED TO HEROES? </vt:lpstr>
      <vt:lpstr>PowerPoint Presentation</vt:lpstr>
      <vt:lpstr>AMERICAN IDOL: SEASON 12 VS. SEASON 13</vt:lpstr>
      <vt:lpstr>AMERICAN IDOL </vt:lpstr>
      <vt:lpstr>AMERICAN IDOL: SEASON RATINGS</vt:lpstr>
    </vt:vector>
  </TitlesOfParts>
  <Company>K20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Show Ratings &amp; Statistics</dc:title>
  <dc:creator>Colin Higbee</dc:creator>
  <cp:lastModifiedBy>Shayna Pond</cp:lastModifiedBy>
  <cp:revision>16</cp:revision>
  <dcterms:created xsi:type="dcterms:W3CDTF">2014-04-01T14:11:34Z</dcterms:created>
  <dcterms:modified xsi:type="dcterms:W3CDTF">2015-06-26T16:04:18Z</dcterms:modified>
</cp:coreProperties>
</file>