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</p:sldMasterIdLst>
  <p:sldIdLst>
    <p:sldId id="262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20"/>
  </p:normalViewPr>
  <p:slideViewPr>
    <p:cSldViewPr snapToGrid="0" snapToObjects="1">
      <p:cViewPr varScale="1">
        <p:scale>
          <a:sx n="181" d="100"/>
          <a:sy n="181" d="100"/>
        </p:scale>
        <p:origin x="119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6"/>
            </a:gs>
            <a:gs pos="8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26009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625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26009"/>
          <a:lstStyle>
            <a:lvl1pPr marL="0" marR="45718" indent="0" algn="l">
              <a:buNone/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  <a:lvl2pPr marL="457177" indent="0" algn="ctr">
              <a:buNone/>
            </a:lvl2pPr>
            <a:lvl3pPr marL="914353" indent="0" algn="ctr">
              <a:buNone/>
            </a:lvl3pPr>
            <a:lvl4pPr marL="1371530" indent="0" algn="ctr">
              <a:buNone/>
            </a:lvl4pPr>
            <a:lvl5pPr marL="1828706" indent="0" algn="ctr">
              <a:buNone/>
            </a:lvl5pPr>
            <a:lvl6pPr marL="2285883" indent="0" algn="ctr">
              <a:buNone/>
            </a:lvl6pPr>
            <a:lvl7pPr marL="2743060" indent="0" algn="ctr">
              <a:buNone/>
            </a:lvl7pPr>
            <a:lvl8pPr marL="3200236" indent="0" algn="ctr">
              <a:buNone/>
            </a:lvl8pPr>
            <a:lvl9pPr marL="3657413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47317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rgbClr val="991B1E"/>
                </a:solidFill>
                <a:latin typeface="Calibri"/>
                <a:ea typeface="Georgia"/>
                <a:cs typeface="Calibri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28"/>
            </a:lvl5pPr>
            <a:lvl6pPr rtl="0">
              <a:defRPr sz="1828"/>
            </a:lvl6pPr>
            <a:lvl7pPr rtl="0">
              <a:defRPr sz="1828"/>
            </a:lvl7pPr>
            <a:lvl8pPr rtl="0">
              <a:defRPr sz="1828"/>
            </a:lvl8pPr>
            <a:lvl9pPr rtl="0">
              <a:defRPr sz="182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28"/>
            </a:lvl5pPr>
            <a:lvl6pPr rtl="0">
              <a:defRPr sz="1828"/>
            </a:lvl6pPr>
            <a:lvl7pPr rtl="0">
              <a:defRPr sz="1828"/>
            </a:lvl7pPr>
            <a:lvl8pPr rtl="0">
              <a:defRPr sz="1828"/>
            </a:lvl8pPr>
            <a:lvl9pPr rtl="0">
              <a:defRPr sz="182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24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8926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625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65023" rIns="65023" anchor="t"/>
          <a:lstStyle>
            <a:lvl1pPr marL="0" indent="0">
              <a:buNone/>
              <a:defRPr sz="2180">
                <a:solidFill>
                  <a:schemeClr val="tx1"/>
                </a:solidFill>
              </a:defRPr>
            </a:lvl1pPr>
            <a:lvl2pPr>
              <a:buNone/>
              <a:defRPr sz="1828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17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3729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buClr>
                <a:schemeClr val="accent1"/>
              </a:buClr>
              <a:defRPr sz="2601"/>
            </a:lvl1pPr>
            <a:lvl2pPr>
              <a:buClr>
                <a:schemeClr val="accent1"/>
              </a:buClr>
              <a:defRPr sz="2391"/>
            </a:lvl2pPr>
            <a:lvl3pPr>
              <a:buClr>
                <a:schemeClr val="accent1"/>
              </a:buClr>
              <a:defRPr sz="1969"/>
            </a:lvl3pPr>
            <a:lvl4pPr>
              <a:buClr>
                <a:schemeClr val="accent1"/>
              </a:buClr>
              <a:defRPr sz="1828"/>
            </a:lvl4pPr>
            <a:lvl5pPr>
              <a:buClr>
                <a:schemeClr val="accent1"/>
              </a:buClr>
              <a:defRPr sz="1828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buClr>
                <a:schemeClr val="accent1"/>
              </a:buClr>
              <a:defRPr sz="2601"/>
            </a:lvl1pPr>
            <a:lvl2pPr>
              <a:buClr>
                <a:schemeClr val="accent1"/>
              </a:buClr>
              <a:defRPr sz="2391"/>
            </a:lvl2pPr>
            <a:lvl3pPr>
              <a:buClr>
                <a:schemeClr val="accent1"/>
              </a:buClr>
              <a:defRPr sz="1969"/>
            </a:lvl3pPr>
            <a:lvl4pPr>
              <a:buClr>
                <a:schemeClr val="accent1"/>
              </a:buClr>
              <a:defRPr sz="1828"/>
            </a:lvl4pPr>
            <a:lvl5pPr>
              <a:buClr>
                <a:schemeClr val="accent1"/>
              </a:buClr>
              <a:defRPr sz="1828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7321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 tIns="65023" anchor="b"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65023" tIns="0" rIns="65023" bIns="0" anchor="ctr">
            <a:noAutofit/>
          </a:bodyPr>
          <a:lstStyle>
            <a:lvl1pPr marL="0" indent="0">
              <a:buNone/>
              <a:defRPr sz="2391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969" b="1"/>
            </a:lvl2pPr>
            <a:lvl3pPr>
              <a:buNone/>
              <a:defRPr sz="1828" b="1"/>
            </a:lvl3pPr>
            <a:lvl4pPr>
              <a:buNone/>
              <a:defRPr sz="1617" b="1"/>
            </a:lvl4pPr>
            <a:lvl5pPr>
              <a:buNone/>
              <a:defRPr sz="1617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65023" tIns="0" rIns="65023" bIns="0" anchor="ctr"/>
          <a:lstStyle>
            <a:lvl1pPr marL="0" indent="0">
              <a:buNone/>
              <a:defRPr sz="2391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969" b="1"/>
            </a:lvl2pPr>
            <a:lvl3pPr>
              <a:buNone/>
              <a:defRPr sz="1828" b="1"/>
            </a:lvl3pPr>
            <a:lvl4pPr>
              <a:buNone/>
              <a:defRPr sz="1617" b="1"/>
            </a:lvl4pPr>
            <a:lvl5pPr>
              <a:buNone/>
              <a:defRPr sz="1617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180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180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3978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305800" cy="1143000"/>
          </a:xfrm>
        </p:spPr>
        <p:txBody>
          <a:bodyPr vert="horz" tIns="65023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992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6225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900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75050" y="1905000"/>
            <a:ext cx="5111750" cy="4343400"/>
          </a:xfrm>
        </p:spPr>
        <p:txBody>
          <a:bodyPr tIns="0"/>
          <a:lstStyle>
            <a:lvl1pPr marL="0" indent="0">
              <a:buNone/>
              <a:defRPr sz="2812" baseline="0"/>
            </a:lvl1pPr>
            <a:lvl2pPr>
              <a:defRPr sz="2601"/>
            </a:lvl2pPr>
            <a:lvl3pPr>
              <a:defRPr sz="2391"/>
            </a:lvl3pPr>
            <a:lvl4pPr>
              <a:defRPr sz="1969"/>
            </a:lvl4pPr>
            <a:lvl5pPr>
              <a:defRPr sz="1828"/>
            </a:lvl5pPr>
          </a:lstStyle>
          <a:p>
            <a:pPr lvl="0" eaLnBrk="1" latinLnBrk="0" hangingPunct="1"/>
            <a:r>
              <a:rPr kumimoji="0" lang="en-US" dirty="0" smtClean="0"/>
              <a:t>[place photo or chart here]</a:t>
            </a:r>
            <a:endParaRPr kumimoji="0"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 tIns="65023" anchor="b"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905000"/>
            <a:ext cx="3124200" cy="4343400"/>
          </a:xfrm>
        </p:spPr>
        <p:txBody>
          <a:bodyPr tIns="0"/>
          <a:lstStyle>
            <a:lvl1pPr>
              <a:defRPr sz="2180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96707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accent1"/>
                </a:solidFill>
                <a:latin typeface="Calibri"/>
                <a:ea typeface="Georgia"/>
                <a:cs typeface="Calibri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28"/>
            </a:lvl5pPr>
            <a:lvl6pPr rtl="0">
              <a:defRPr sz="1828"/>
            </a:lvl6pPr>
            <a:lvl7pPr rtl="0">
              <a:defRPr sz="1828"/>
            </a:lvl7pPr>
            <a:lvl8pPr rtl="0">
              <a:defRPr sz="1828"/>
            </a:lvl8pPr>
            <a:lvl9pPr rtl="0">
              <a:defRPr sz="182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278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tIns="65023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 lIns="130046" tIns="65023" rIns="130046" bIns="65023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0160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992" b="0" kern="1200">
          <a:ln>
            <a:noFill/>
          </a:ln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74306" indent="-274306" algn="l" rtl="0" eaLnBrk="1" latinLnBrk="0" hangingPunct="1">
        <a:spcBef>
          <a:spcPct val="20000"/>
        </a:spcBef>
        <a:buClr>
          <a:schemeClr val="accent1"/>
        </a:buClr>
        <a:buSzPct val="95000"/>
        <a:buFont typeface="Wingdings 2"/>
        <a:buChar char=""/>
        <a:defRPr kumimoji="0" sz="2601" kern="1200">
          <a:solidFill>
            <a:schemeClr val="tx1"/>
          </a:solidFill>
          <a:latin typeface="Calibri"/>
          <a:ea typeface="+mn-ea"/>
          <a:cs typeface="Calibri"/>
        </a:defRPr>
      </a:lvl1pPr>
      <a:lvl2pPr marL="640047" indent="-246875" algn="l" rtl="0" eaLnBrk="1" latinLnBrk="0" hangingPunct="1">
        <a:spcBef>
          <a:spcPct val="20000"/>
        </a:spcBef>
        <a:buClr>
          <a:schemeClr val="accent1"/>
        </a:buClr>
        <a:buSzPct val="50000"/>
        <a:buFont typeface="Lucida Grande"/>
        <a:buChar char="➤"/>
        <a:defRPr kumimoji="0" sz="2391" kern="1200">
          <a:solidFill>
            <a:srgbClr val="910D28"/>
          </a:solidFill>
          <a:latin typeface="Calibri"/>
          <a:ea typeface="+mn-ea"/>
          <a:cs typeface="Calibri"/>
        </a:defRPr>
      </a:lvl2pPr>
      <a:lvl3pPr marL="988935" indent="-321457" algn="l" rtl="0" eaLnBrk="1" latinLnBrk="0" hangingPunct="1">
        <a:spcBef>
          <a:spcPct val="20000"/>
        </a:spcBef>
        <a:buClr>
          <a:schemeClr val="accent2"/>
        </a:buClr>
        <a:buSzPct val="70000"/>
        <a:buFont typeface="Lucida Grande"/>
        <a:buChar char="-"/>
        <a:defRPr kumimoji="0" sz="2109" kern="1200">
          <a:solidFill>
            <a:schemeClr val="accent2"/>
          </a:solidFill>
          <a:latin typeface="Calibri"/>
          <a:ea typeface="+mn-ea"/>
          <a:cs typeface="Calibri"/>
        </a:defRPr>
      </a:lvl3pPr>
      <a:lvl4pPr marL="1299815" indent="-321457" algn="l" rtl="0" eaLnBrk="1" latinLnBrk="0" hangingPunct="1">
        <a:spcBef>
          <a:spcPct val="20000"/>
        </a:spcBef>
        <a:buClr>
          <a:schemeClr val="accent2"/>
        </a:buClr>
        <a:buSzPct val="65000"/>
        <a:buFont typeface="Lucida Grande"/>
        <a:buChar char="-"/>
        <a:defRPr kumimoji="0" sz="1969" kern="1200">
          <a:solidFill>
            <a:schemeClr val="accent2"/>
          </a:solidFill>
          <a:latin typeface="Calibri"/>
          <a:ea typeface="+mn-ea"/>
          <a:cs typeface="Calibri"/>
        </a:defRPr>
      </a:lvl4pPr>
      <a:lvl5pPr marL="1574121" indent="-321457" algn="l" rtl="0" eaLnBrk="1" latinLnBrk="0" hangingPunct="1">
        <a:spcBef>
          <a:spcPct val="20000"/>
        </a:spcBef>
        <a:buClr>
          <a:schemeClr val="accent2"/>
        </a:buClr>
        <a:buSzPct val="65000"/>
        <a:buFont typeface="Lucida Grande"/>
        <a:buChar char="-"/>
        <a:defRPr kumimoji="0" sz="1969" kern="1200">
          <a:solidFill>
            <a:schemeClr val="accent2"/>
          </a:solidFill>
          <a:latin typeface="Calibri"/>
          <a:ea typeface="+mn-ea"/>
          <a:cs typeface="Calibri"/>
        </a:defRPr>
      </a:lvl5pPr>
      <a:lvl6pPr marL="1737271" indent="-210301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1920141" indent="-182871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17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448" indent="-182871" algn="l" rtl="0" eaLnBrk="1" latinLnBrk="0" hangingPunct="1">
        <a:spcBef>
          <a:spcPct val="20000"/>
        </a:spcBef>
        <a:buClr>
          <a:schemeClr val="tx2"/>
        </a:buClr>
        <a:buChar char="•"/>
        <a:defRPr kumimoji="0" sz="1617" kern="1200">
          <a:solidFill>
            <a:schemeClr val="tx1"/>
          </a:solidFill>
          <a:latin typeface="+mn-lt"/>
          <a:ea typeface="+mn-ea"/>
          <a:cs typeface="+mn-cs"/>
        </a:defRPr>
      </a:lvl8pPr>
      <a:lvl9pPr marL="2468754" indent="-182871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6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For Engage card sort: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Print slides 2-6 of this PowerPoint as handouts. (4 or 6 per page will work best).  </a:t>
            </a:r>
          </a:p>
          <a:p>
            <a:pPr marL="0" indent="0">
              <a:buNone/>
            </a:pPr>
            <a:r>
              <a:rPr lang="en-US" sz="2800" dirty="0"/>
              <a:t>Or, you can make your own graphs with a similar variety of slopes. </a:t>
            </a:r>
          </a:p>
          <a:p>
            <a:pPr marL="0" indent="0">
              <a:buNone/>
            </a:pPr>
            <a:r>
              <a:rPr lang="en-US" sz="2800" dirty="0"/>
              <a:t>Have students work in pairs to order the cards from least slope to greatest slope with a justification of their order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1219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5-04-09 at 1.59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487" y="634572"/>
            <a:ext cx="5437674" cy="547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36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5-04-09 at 1.59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292" y="755614"/>
            <a:ext cx="5139212" cy="5062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4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5-04-09 at 1.59.1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536" y="818054"/>
            <a:ext cx="4997362" cy="485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29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5-04-09 at 1.59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361" y="911178"/>
            <a:ext cx="5096024" cy="503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06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5-04-09 at 1.59.4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418" y="745511"/>
            <a:ext cx="5222772" cy="5281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48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20 PD">
  <a:themeElements>
    <a:clrScheme name="Custom 14">
      <a:dk1>
        <a:srgbClr val="2E2E2E"/>
      </a:dk1>
      <a:lt1>
        <a:sysClr val="window" lastClr="FFFFFF"/>
      </a:lt1>
      <a:dk2>
        <a:srgbClr val="2E2E2E"/>
      </a:dk2>
      <a:lt2>
        <a:srgbClr val="848F8F"/>
      </a:lt2>
      <a:accent1>
        <a:srgbClr val="910D28"/>
      </a:accent1>
      <a:accent2>
        <a:srgbClr val="3E5C61"/>
      </a:accent2>
      <a:accent3>
        <a:srgbClr val="BED7D3"/>
      </a:accent3>
      <a:accent4>
        <a:srgbClr val="85592C"/>
      </a:accent4>
      <a:accent5>
        <a:srgbClr val="C1C1C1"/>
      </a:accent5>
      <a:accent6>
        <a:srgbClr val="5E050D"/>
      </a:accent6>
      <a:hlink>
        <a:srgbClr val="289CC7"/>
      </a:hlink>
      <a:folHlink>
        <a:srgbClr val="6D8F9B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K20 PD</Template>
  <TotalTime>11</TotalTime>
  <Words>61</Words>
  <Application>Microsoft Macintosh PowerPoint</Application>
  <PresentationFormat>On-screen Show (4:3)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Georgia</vt:lpstr>
      <vt:lpstr>Lucida Grande</vt:lpstr>
      <vt:lpstr>Wingdings 2</vt:lpstr>
      <vt:lpstr>K20 PD</vt:lpstr>
      <vt:lpstr>For Engage card sort: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Oklahoma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Shobert</dc:creator>
  <cp:lastModifiedBy>Pond, Shayna M.</cp:lastModifiedBy>
  <cp:revision>3</cp:revision>
  <dcterms:created xsi:type="dcterms:W3CDTF">2015-04-09T19:01:05Z</dcterms:created>
  <dcterms:modified xsi:type="dcterms:W3CDTF">2016-03-28T20:24:08Z</dcterms:modified>
</cp:coreProperties>
</file>