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3" r:id="rId2"/>
    <p:sldId id="256" r:id="rId3"/>
    <p:sldId id="257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20"/>
  </p:normalViewPr>
  <p:slideViewPr>
    <p:cSldViewPr snapToGrid="0" snapToObjects="1">
      <p:cViewPr varScale="1">
        <p:scale>
          <a:sx n="57" d="100"/>
          <a:sy n="57" d="100"/>
        </p:scale>
        <p:origin x="169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accent6"/>
            </a:gs>
            <a:gs pos="85000">
              <a:schemeClr val="accent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 hasCustomPrompt="1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26009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625" b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26009"/>
          <a:lstStyle>
            <a:lvl1pPr marL="0" marR="45718" indent="0" algn="l">
              <a:buNone/>
              <a:defRPr>
                <a:solidFill>
                  <a:schemeClr val="tx1"/>
                </a:solidFill>
                <a:latin typeface="Calibri"/>
                <a:cs typeface="Calibri"/>
              </a:defRPr>
            </a:lvl1pPr>
            <a:lvl2pPr marL="457177" indent="0" algn="ctr">
              <a:buNone/>
            </a:lvl2pPr>
            <a:lvl3pPr marL="914353" indent="0" algn="ctr">
              <a:buNone/>
            </a:lvl3pPr>
            <a:lvl4pPr marL="1371530" indent="0" algn="ctr">
              <a:buNone/>
            </a:lvl4pPr>
            <a:lvl5pPr marL="1828706" indent="0" algn="ctr">
              <a:buNone/>
            </a:lvl5pPr>
            <a:lvl6pPr marL="2285883" indent="0" algn="ctr">
              <a:buNone/>
            </a:lvl6pPr>
            <a:lvl7pPr marL="2743060" indent="0" algn="ctr">
              <a:buNone/>
            </a:lvl7pPr>
            <a:lvl8pPr marL="3200236" indent="0" algn="ctr">
              <a:buNone/>
            </a:lvl8pPr>
            <a:lvl9pPr marL="3657413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0377620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130025" tIns="130025" rIns="130025" bIns="130025" anchor="ctr" anchorCtr="0"/>
          <a:lstStyle>
            <a:lvl1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rgbClr val="991B1E"/>
                </a:solidFill>
                <a:latin typeface="Calibri"/>
                <a:ea typeface="Georgia"/>
                <a:cs typeface="Calibri"/>
                <a:sym typeface="Georgia"/>
              </a:defRPr>
            </a:lvl1pPr>
            <a:lvl2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130025" tIns="130025" rIns="130025" bIns="1300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28"/>
            </a:lvl5pPr>
            <a:lvl6pPr rtl="0">
              <a:defRPr sz="1828"/>
            </a:lvl6pPr>
            <a:lvl7pPr rtl="0">
              <a:defRPr sz="1828"/>
            </a:lvl7pPr>
            <a:lvl8pPr rtl="0">
              <a:defRPr sz="1828"/>
            </a:lvl8pPr>
            <a:lvl9pPr rtl="0">
              <a:defRPr sz="18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Shape 25"/>
          <p:cNvSpPr txBox="1">
            <a:spLocks noGrp="1"/>
          </p:cNvSpPr>
          <p:nvPr>
            <p:ph type="body" idx="2"/>
          </p:nvPr>
        </p:nvSpPr>
        <p:spPr>
          <a:xfrm>
            <a:off x="4692274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130025" tIns="130025" rIns="130025" bIns="1300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28"/>
            </a:lvl5pPr>
            <a:lvl6pPr rtl="0">
              <a:defRPr sz="1828"/>
            </a:lvl6pPr>
            <a:lvl7pPr rtl="0">
              <a:defRPr sz="1828"/>
            </a:lvl7pPr>
            <a:lvl8pPr rtl="0">
              <a:defRPr sz="1828"/>
            </a:lvl8pPr>
            <a:lvl9pPr rtl="0">
              <a:defRPr sz="18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88298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951404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659298"/>
            </a:gs>
            <a:gs pos="100000">
              <a:srgbClr val="4E6F74"/>
            </a:gs>
          </a:gsLst>
          <a:lin ang="159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/>
          </a:bodyPr>
          <a:lstStyle>
            <a:lvl1pPr algn="l" rtl="0">
              <a:spcBef>
                <a:spcPct val="0"/>
              </a:spcBef>
              <a:buNone/>
              <a:defRPr lang="en-US" sz="5625" b="0" cap="none" baseline="0" dirty="0">
                <a:ln w="635"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65023" rIns="65023" anchor="t"/>
          <a:lstStyle>
            <a:lvl1pPr marL="0" indent="0">
              <a:buNone/>
              <a:defRPr sz="2180">
                <a:solidFill>
                  <a:schemeClr val="tx1"/>
                </a:solidFill>
              </a:defRPr>
            </a:lvl1pPr>
            <a:lvl2pPr>
              <a:buNone/>
              <a:defRPr sz="1828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17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99308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buClr>
                <a:schemeClr val="accent1"/>
              </a:buClr>
              <a:defRPr sz="2601"/>
            </a:lvl1pPr>
            <a:lvl2pPr>
              <a:buClr>
                <a:schemeClr val="accent1"/>
              </a:buClr>
              <a:defRPr sz="2391"/>
            </a:lvl2pPr>
            <a:lvl3pPr>
              <a:buClr>
                <a:schemeClr val="accent1"/>
              </a:buClr>
              <a:defRPr sz="1969"/>
            </a:lvl3pPr>
            <a:lvl4pPr>
              <a:buClr>
                <a:schemeClr val="accent1"/>
              </a:buClr>
              <a:defRPr sz="1828"/>
            </a:lvl4pPr>
            <a:lvl5pPr>
              <a:buClr>
                <a:schemeClr val="accent1"/>
              </a:buClr>
              <a:defRPr sz="1828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buClr>
                <a:schemeClr val="accent1"/>
              </a:buClr>
              <a:defRPr sz="2601"/>
            </a:lvl1pPr>
            <a:lvl2pPr>
              <a:buClr>
                <a:schemeClr val="accent1"/>
              </a:buClr>
              <a:defRPr sz="2391"/>
            </a:lvl2pPr>
            <a:lvl3pPr>
              <a:buClr>
                <a:schemeClr val="accent1"/>
              </a:buClr>
              <a:defRPr sz="1969"/>
            </a:lvl3pPr>
            <a:lvl4pPr>
              <a:buClr>
                <a:schemeClr val="accent1"/>
              </a:buClr>
              <a:defRPr sz="1828"/>
            </a:lvl4pPr>
            <a:lvl5pPr>
              <a:buClr>
                <a:schemeClr val="accent1"/>
              </a:buClr>
              <a:defRPr sz="1828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92468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704088"/>
            <a:ext cx="8229600" cy="1143000"/>
          </a:xfrm>
        </p:spPr>
        <p:txBody>
          <a:bodyPr tIns="65023" anchor="b"/>
          <a:lstStyle>
            <a:lvl1pPr>
              <a:defRPr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65023" tIns="0" rIns="65023" bIns="0" anchor="ctr">
            <a:noAutofit/>
          </a:bodyPr>
          <a:lstStyle>
            <a:lvl1pPr marL="0" indent="0">
              <a:buNone/>
              <a:defRPr sz="2391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969" b="1"/>
            </a:lvl2pPr>
            <a:lvl3pPr>
              <a:buNone/>
              <a:defRPr sz="1828" b="1"/>
            </a:lvl3pPr>
            <a:lvl4pPr>
              <a:buNone/>
              <a:defRPr sz="1617" b="1"/>
            </a:lvl4pPr>
            <a:lvl5pPr>
              <a:buNone/>
              <a:defRPr sz="1617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65023" tIns="0" rIns="65023" bIns="0" anchor="ctr"/>
          <a:lstStyle>
            <a:lvl1pPr marL="0" indent="0">
              <a:buNone/>
              <a:defRPr sz="2391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969" b="1"/>
            </a:lvl2pPr>
            <a:lvl3pPr>
              <a:buNone/>
              <a:defRPr sz="1828" b="1"/>
            </a:lvl3pPr>
            <a:lvl4pPr>
              <a:buNone/>
              <a:defRPr sz="1617" b="1"/>
            </a:lvl4pPr>
            <a:lvl5pPr>
              <a:buNone/>
              <a:defRPr sz="1617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180"/>
            </a:lvl1pPr>
            <a:lvl2pPr>
              <a:defRPr sz="1969"/>
            </a:lvl2pPr>
            <a:lvl3pPr>
              <a:defRPr sz="1828"/>
            </a:lvl3pPr>
            <a:lvl4pPr>
              <a:defRPr sz="1617"/>
            </a:lvl4pPr>
            <a:lvl5pPr>
              <a:defRPr sz="1617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4600"/>
            <a:ext cx="4041775" cy="3845720"/>
          </a:xfrm>
        </p:spPr>
        <p:txBody>
          <a:bodyPr tIns="0"/>
          <a:lstStyle>
            <a:lvl1pPr>
              <a:defRPr sz="2180"/>
            </a:lvl1pPr>
            <a:lvl2pPr>
              <a:defRPr sz="1969"/>
            </a:lvl2pPr>
            <a:lvl3pPr>
              <a:defRPr sz="1828"/>
            </a:lvl3pPr>
            <a:lvl4pPr>
              <a:defRPr sz="1617"/>
            </a:lvl4pPr>
            <a:lvl5pPr>
              <a:defRPr sz="1617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00042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704088"/>
            <a:ext cx="8305800" cy="1143000"/>
          </a:xfrm>
        </p:spPr>
        <p:txBody>
          <a:bodyPr vert="horz" tIns="65023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992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1449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9593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3575050" y="1905000"/>
            <a:ext cx="5111750" cy="4343400"/>
          </a:xfrm>
        </p:spPr>
        <p:txBody>
          <a:bodyPr tIns="0"/>
          <a:lstStyle>
            <a:lvl1pPr marL="0" indent="0">
              <a:buNone/>
              <a:defRPr sz="2812" baseline="0"/>
            </a:lvl1pPr>
            <a:lvl2pPr>
              <a:defRPr sz="2601"/>
            </a:lvl2pPr>
            <a:lvl3pPr>
              <a:defRPr sz="2391"/>
            </a:lvl3pPr>
            <a:lvl4pPr>
              <a:defRPr sz="1969"/>
            </a:lvl4pPr>
            <a:lvl5pPr>
              <a:defRPr sz="1828"/>
            </a:lvl5pPr>
          </a:lstStyle>
          <a:p>
            <a:pPr lvl="0" eaLnBrk="1" latinLnBrk="0" hangingPunct="1"/>
            <a:r>
              <a:rPr kumimoji="0" lang="en-US" dirty="0"/>
              <a:t>[place photo or chart here]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704088"/>
            <a:ext cx="8229600" cy="1143000"/>
          </a:xfrm>
        </p:spPr>
        <p:txBody>
          <a:bodyPr tIns="65023" anchor="b"/>
          <a:lstStyle>
            <a:lvl1pPr>
              <a:defRPr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9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905000"/>
            <a:ext cx="3124200" cy="4343400"/>
          </a:xfrm>
        </p:spPr>
        <p:txBody>
          <a:bodyPr tIns="0"/>
          <a:lstStyle>
            <a:lvl1pPr>
              <a:defRPr sz="2180"/>
            </a:lvl1pPr>
            <a:lvl2pPr>
              <a:defRPr sz="1969"/>
            </a:lvl2pPr>
            <a:lvl3pPr>
              <a:defRPr sz="1828"/>
            </a:lvl3pPr>
            <a:lvl4pPr>
              <a:defRPr sz="1617"/>
            </a:lvl4pPr>
            <a:lvl5pPr>
              <a:defRPr sz="1617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035997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130025" tIns="130025" rIns="130025" bIns="130025" anchor="ctr" anchorCtr="0"/>
          <a:lstStyle>
            <a:lvl1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accent1"/>
                </a:solidFill>
                <a:latin typeface="Calibri"/>
                <a:ea typeface="Georgia"/>
                <a:cs typeface="Calibri"/>
                <a:sym typeface="Georgia"/>
              </a:defRPr>
            </a:lvl1pPr>
            <a:lvl2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130025" tIns="130025" rIns="130025" bIns="1300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28"/>
            </a:lvl5pPr>
            <a:lvl6pPr rtl="0">
              <a:defRPr sz="1828"/>
            </a:lvl6pPr>
            <a:lvl7pPr rtl="0">
              <a:defRPr sz="1828"/>
            </a:lvl7pPr>
            <a:lvl8pPr rtl="0">
              <a:defRPr sz="1828"/>
            </a:lvl8pPr>
            <a:lvl9pPr rtl="0">
              <a:defRPr sz="18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4757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chemeClr val="bg1">
                <a:lumMod val="85000"/>
              </a:schemeClr>
            </a:gs>
          </a:gsLst>
          <a:lin ang="564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tIns="65023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 lIns="130046" tIns="65023" rIns="130046" bIns="65023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357140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992" b="0" kern="1200">
          <a:ln>
            <a:noFill/>
          </a:ln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74306" indent="-274306" algn="l" rtl="0" eaLnBrk="1" latinLnBrk="0" hangingPunct="1">
        <a:spcBef>
          <a:spcPct val="20000"/>
        </a:spcBef>
        <a:buClr>
          <a:schemeClr val="accent1"/>
        </a:buClr>
        <a:buSzPct val="95000"/>
        <a:buFont typeface="Wingdings 2"/>
        <a:buChar char=""/>
        <a:defRPr kumimoji="0" sz="2601" kern="1200">
          <a:solidFill>
            <a:schemeClr val="tx1"/>
          </a:solidFill>
          <a:latin typeface="Calibri"/>
          <a:ea typeface="+mn-ea"/>
          <a:cs typeface="Calibri"/>
        </a:defRPr>
      </a:lvl1pPr>
      <a:lvl2pPr marL="640047" indent="-246875" algn="l" rtl="0" eaLnBrk="1" latinLnBrk="0" hangingPunct="1">
        <a:spcBef>
          <a:spcPct val="20000"/>
        </a:spcBef>
        <a:buClr>
          <a:schemeClr val="accent1"/>
        </a:buClr>
        <a:buSzPct val="50000"/>
        <a:buFont typeface="Lucida Grande"/>
        <a:buChar char="➤"/>
        <a:defRPr kumimoji="0" sz="2391" kern="1200">
          <a:solidFill>
            <a:srgbClr val="910D28"/>
          </a:solidFill>
          <a:latin typeface="Calibri"/>
          <a:ea typeface="+mn-ea"/>
          <a:cs typeface="Calibri"/>
        </a:defRPr>
      </a:lvl2pPr>
      <a:lvl3pPr marL="988935" indent="-321457" algn="l" rtl="0" eaLnBrk="1" latinLnBrk="0" hangingPunct="1">
        <a:spcBef>
          <a:spcPct val="20000"/>
        </a:spcBef>
        <a:buClr>
          <a:schemeClr val="accent2"/>
        </a:buClr>
        <a:buSzPct val="70000"/>
        <a:buFont typeface="Lucida Grande"/>
        <a:buChar char="-"/>
        <a:defRPr kumimoji="0" sz="2109" kern="1200">
          <a:solidFill>
            <a:schemeClr val="accent2"/>
          </a:solidFill>
          <a:latin typeface="Calibri"/>
          <a:ea typeface="+mn-ea"/>
          <a:cs typeface="Calibri"/>
        </a:defRPr>
      </a:lvl3pPr>
      <a:lvl4pPr marL="1299815" indent="-321457" algn="l" rtl="0" eaLnBrk="1" latinLnBrk="0" hangingPunct="1">
        <a:spcBef>
          <a:spcPct val="20000"/>
        </a:spcBef>
        <a:buClr>
          <a:schemeClr val="accent2"/>
        </a:buClr>
        <a:buSzPct val="65000"/>
        <a:buFont typeface="Lucida Grande"/>
        <a:buChar char="-"/>
        <a:defRPr kumimoji="0" sz="1969" kern="1200">
          <a:solidFill>
            <a:schemeClr val="accent2"/>
          </a:solidFill>
          <a:latin typeface="Calibri"/>
          <a:ea typeface="+mn-ea"/>
          <a:cs typeface="Calibri"/>
        </a:defRPr>
      </a:lvl4pPr>
      <a:lvl5pPr marL="1574121" indent="-321457" algn="l" rtl="0" eaLnBrk="1" latinLnBrk="0" hangingPunct="1">
        <a:spcBef>
          <a:spcPct val="20000"/>
        </a:spcBef>
        <a:buClr>
          <a:schemeClr val="accent2"/>
        </a:buClr>
        <a:buSzPct val="65000"/>
        <a:buFont typeface="Lucida Grande"/>
        <a:buChar char="-"/>
        <a:defRPr kumimoji="0" sz="1969" kern="1200">
          <a:solidFill>
            <a:schemeClr val="accent2"/>
          </a:solidFill>
          <a:latin typeface="Calibri"/>
          <a:ea typeface="+mn-ea"/>
          <a:cs typeface="Calibri"/>
        </a:defRPr>
      </a:lvl5pPr>
      <a:lvl6pPr marL="1737271" indent="-210301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28" kern="1200">
          <a:solidFill>
            <a:schemeClr val="tx1"/>
          </a:solidFill>
          <a:latin typeface="+mn-lt"/>
          <a:ea typeface="+mn-ea"/>
          <a:cs typeface="+mn-cs"/>
        </a:defRPr>
      </a:lvl6pPr>
      <a:lvl7pPr marL="1920141" indent="-182871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17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448" indent="-182871" algn="l" rtl="0" eaLnBrk="1" latinLnBrk="0" hangingPunct="1">
        <a:spcBef>
          <a:spcPct val="20000"/>
        </a:spcBef>
        <a:buClr>
          <a:schemeClr val="tx2"/>
        </a:buClr>
        <a:buChar char="•"/>
        <a:defRPr kumimoji="0" sz="1617" kern="1200">
          <a:solidFill>
            <a:schemeClr val="tx1"/>
          </a:solidFill>
          <a:latin typeface="+mn-lt"/>
          <a:ea typeface="+mn-ea"/>
          <a:cs typeface="+mn-cs"/>
        </a:defRPr>
      </a:lvl8pPr>
      <a:lvl9pPr marL="2468754" indent="-182871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6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 rtl="0"/>
            <a:r>
              <a:rPr lang="es" sz="4800" b="0" i="0" u="none" baseline="0" dirty="0"/>
              <a:t>Para la parte 2 de la clasificación de las tarjetas de participación: </a:t>
            </a:r>
            <a:endParaRPr lang="es" sz="4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es" sz="2800" b="0" i="0" u="none" baseline="0"/>
              <a:t>Imprima las diapositivas 2-6 de este PowerPoint como hojas de apuntes. (4 o 6 por página es lo mejor).  </a:t>
            </a:r>
          </a:p>
          <a:p>
            <a:pPr marL="0" indent="0" algn="l" rtl="0">
              <a:buNone/>
            </a:pPr>
            <a:r>
              <a:rPr lang="es" sz="2800" b="0" i="0" u="none" baseline="0"/>
              <a:t>También puede hacer sus propios gráficos con una variedad similar de pendientes. </a:t>
            </a:r>
          </a:p>
          <a:p>
            <a:pPr marL="0" indent="0" algn="l" rtl="0">
              <a:buNone/>
            </a:pPr>
            <a:r>
              <a:rPr lang="es" sz="2800" b="0" i="0" u="none" baseline="0"/>
              <a:t>Haga que los estudiantes trabajen en parejas para ordenar las tarjetas de menor a mayor pendiente justificando su orden.</a:t>
            </a:r>
            <a:endParaRPr lang="es" sz="2800" dirty="0"/>
          </a:p>
        </p:txBody>
      </p:sp>
    </p:spTree>
    <p:extLst>
      <p:ext uri="{BB962C8B-B14F-4D97-AF65-F5344CB8AC3E}">
        <p14:creationId xmlns:p14="http://schemas.microsoft.com/office/powerpoint/2010/main" val="1210173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5-04-09 at 3.52.3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2370" y="179475"/>
            <a:ext cx="6100308" cy="6261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361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Shot 2015-04-09 at 3.52.4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427" y="489173"/>
            <a:ext cx="5873080" cy="6073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048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Shot 2015-04-09 at 3.52.2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8395" y="497735"/>
            <a:ext cx="5598087" cy="5897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064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Shot 2015-04-09 at 3.52.2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2682" y="502571"/>
            <a:ext cx="5927195" cy="6016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489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5-04-09 at 3.52.1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945" y="233213"/>
            <a:ext cx="6528806" cy="6144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189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20 PD">
  <a:themeElements>
    <a:clrScheme name="Custom 14">
      <a:dk1>
        <a:srgbClr val="2E2E2E"/>
      </a:dk1>
      <a:lt1>
        <a:sysClr val="window" lastClr="FFFFFF"/>
      </a:lt1>
      <a:dk2>
        <a:srgbClr val="2E2E2E"/>
      </a:dk2>
      <a:lt2>
        <a:srgbClr val="848F8F"/>
      </a:lt2>
      <a:accent1>
        <a:srgbClr val="910D28"/>
      </a:accent1>
      <a:accent2>
        <a:srgbClr val="3E5C61"/>
      </a:accent2>
      <a:accent3>
        <a:srgbClr val="BED7D3"/>
      </a:accent3>
      <a:accent4>
        <a:srgbClr val="85592C"/>
      </a:accent4>
      <a:accent5>
        <a:srgbClr val="C1C1C1"/>
      </a:accent5>
      <a:accent6>
        <a:srgbClr val="5E050D"/>
      </a:accent6>
      <a:hlink>
        <a:srgbClr val="289CC7"/>
      </a:hlink>
      <a:folHlink>
        <a:srgbClr val="6D8F9B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K20 PD</Template>
  <TotalTime>10</TotalTime>
  <Words>68</Words>
  <Application>Microsoft Office PowerPoint</Application>
  <PresentationFormat>On-screen Show (4:3)</PresentationFormat>
  <Paragraphs>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Georgia</vt:lpstr>
      <vt:lpstr>Lucida Grande</vt:lpstr>
      <vt:lpstr>Wingdings 2</vt:lpstr>
      <vt:lpstr>K20 PD</vt:lpstr>
      <vt:lpstr>Para la parte 2 de la clasificación de las tarjetas de participación: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University of Oklahoma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 Shobert</dc:creator>
  <cp:lastModifiedBy>Anita Venu</cp:lastModifiedBy>
  <cp:revision>5</cp:revision>
  <dcterms:created xsi:type="dcterms:W3CDTF">2015-04-09T19:01:05Z</dcterms:created>
  <dcterms:modified xsi:type="dcterms:W3CDTF">2022-06-20T14:19:59Z</dcterms:modified>
</cp:coreProperties>
</file>