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5"/>
  </p:notesMasterIdLst>
  <p:sldIdLst>
    <p:sldId id="256" r:id="rId2"/>
    <p:sldId id="273" r:id="rId3"/>
    <p:sldId id="274" r:id="rId4"/>
    <p:sldId id="275" r:id="rId5"/>
    <p:sldId id="281" r:id="rId6"/>
    <p:sldId id="282" r:id="rId7"/>
    <p:sldId id="276" r:id="rId8"/>
    <p:sldId id="280" r:id="rId9"/>
    <p:sldId id="295" r:id="rId10"/>
    <p:sldId id="296" r:id="rId11"/>
    <p:sldId id="298" r:id="rId12"/>
    <p:sldId id="297" r:id="rId13"/>
    <p:sldId id="299" r:id="rId14"/>
    <p:sldId id="301" r:id="rId15"/>
    <p:sldId id="303" r:id="rId16"/>
    <p:sldId id="302" r:id="rId17"/>
    <p:sldId id="300" r:id="rId18"/>
    <p:sldId id="305" r:id="rId19"/>
    <p:sldId id="290" r:id="rId20"/>
    <p:sldId id="306" r:id="rId21"/>
    <p:sldId id="307" r:id="rId22"/>
    <p:sldId id="308" r:id="rId23"/>
    <p:sldId id="30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106C7-BE31-4B6E-8ABF-817D44AD3B12}" v="101" dt="2020-04-09T17:13:17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0" autoAdjust="0"/>
    <p:restoredTop sz="90340" autoAdjust="0"/>
  </p:normalViewPr>
  <p:slideViewPr>
    <p:cSldViewPr snapToGrid="0" snapToObjects="1">
      <p:cViewPr varScale="1">
        <p:scale>
          <a:sx n="154" d="100"/>
          <a:sy n="154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9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2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9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8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ommons.wikimedia.org/wiki/File:Harriet_Tubman_by_Squyer,_NPG,_c1885.jpg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fr.m.wikipedia.org/wiki/Fichier:Stand_Watie.jpg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illiam_Harvey_Carney_c1864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ommons.wikimedia.org/wiki/File:Mathew_Brady_1875_cropped.jpg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flickr.com/photos/tradingcardsnpsyahoocom/7223011484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Abraham_Lincoln_head_on_shoulders_photo_portrai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Robert_Edward_Lee.jp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Blue or Gray?</a:t>
            </a:r>
            <a:br>
              <a:rPr lang="en-US" dirty="0"/>
            </a:br>
            <a:r>
              <a:rPr lang="en-US" sz="3200" i="1" dirty="0"/>
              <a:t>Perspectives</a:t>
            </a:r>
            <a:r>
              <a:rPr lang="en-US" sz="3600" i="1" dirty="0"/>
              <a:t> in the Civil War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Social Studies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5;p23">
            <a:extLst>
              <a:ext uri="{FF2B5EF4-FFF2-40B4-BE49-F238E27FC236}">
                <a16:creationId xmlns:a16="http://schemas.microsoft.com/office/drawing/2014/main" id="{FD98E320-1B88-5E41-9EE1-5D121BDA1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John Lincoln Clem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122F-924A-4DB1-879A-5621CE284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had this role?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have you done?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feel about the Civil War?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57B29-71AB-4B15-91F8-6057A4E93972}"/>
              </a:ext>
            </a:extLst>
          </p:cNvPr>
          <p:cNvSpPr txBox="1"/>
          <p:nvPr/>
        </p:nvSpPr>
        <p:spPr>
          <a:xfrm>
            <a:off x="5394326" y="4354152"/>
            <a:ext cx="2652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Heritage Auctions. (1865). Civil War Union signed carte de </a:t>
            </a:r>
            <a:r>
              <a:rPr lang="en-US" sz="5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viste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drummer boy Johnny Clem. </a:t>
            </a:r>
            <a:r>
              <a:rPr lang="en-US" sz="5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https://commons.wikimedia.org/wiki/File:John_Clem_signed_CDV.jpg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8AABE-DD98-4226-8965-DAC168C7E7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450" y="528066"/>
            <a:ext cx="2380096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5;p23">
            <a:extLst>
              <a:ext uri="{FF2B5EF4-FFF2-40B4-BE49-F238E27FC236}">
                <a16:creationId xmlns:a16="http://schemas.microsoft.com/office/drawing/2014/main" id="{FD98E320-1B88-5E41-9EE1-5D121BDA1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Harriet Tubman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122F-924A-4DB1-879A-5621CE284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had this role?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have you done?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feel about the Civil War?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91D5E-D5E7-2C45-A4E1-836B3E0C2332}"/>
              </a:ext>
            </a:extLst>
          </p:cNvPr>
          <p:cNvSpPr txBox="1"/>
          <p:nvPr/>
        </p:nvSpPr>
        <p:spPr>
          <a:xfrm>
            <a:off x="5288624" y="4354152"/>
            <a:ext cx="2757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Squyer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H.S. (1885). Portrait of Harriet Tubman. </a:t>
            </a:r>
            <a:r>
              <a:rPr lang="en-US" sz="5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Portrait Gallery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https://commons.wikimedia.org/wiki/File:Harriet_Tubman_by_Squyer,_NPG,_c1885.jpg</a:t>
            </a:r>
          </a:p>
        </p:txBody>
      </p:sp>
      <p:pic>
        <p:nvPicPr>
          <p:cNvPr id="6" name="Google Shape;138;p26">
            <a:hlinkClick r:id="rId2"/>
            <a:extLst>
              <a:ext uri="{FF2B5EF4-FFF2-40B4-BE49-F238E27FC236}">
                <a16:creationId xmlns:a16="http://schemas.microsoft.com/office/drawing/2014/main" id="{15AFC6EA-2FF3-4B99-A9D8-611E64C9AC78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33" y="524172"/>
            <a:ext cx="2865729" cy="3820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4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45;p27">
            <a:hlinkClick r:id="rId2"/>
            <a:extLst>
              <a:ext uri="{FF2B5EF4-FFF2-40B4-BE49-F238E27FC236}">
                <a16:creationId xmlns:a16="http://schemas.microsoft.com/office/drawing/2014/main" id="{C7C20E02-BFE9-494D-8F62-B8C3327520E2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122" y="515163"/>
            <a:ext cx="3486750" cy="38209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5;p23">
            <a:extLst>
              <a:ext uri="{FF2B5EF4-FFF2-40B4-BE49-F238E27FC236}">
                <a16:creationId xmlns:a16="http://schemas.microsoft.com/office/drawing/2014/main" id="{FD98E320-1B88-5E41-9EE1-5D121BDA1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Stand </a:t>
            </a:r>
            <a:r>
              <a:rPr lang="en-US" dirty="0" err="1"/>
              <a:t>Watie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122F-924A-4DB1-879A-5621CE284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had this role?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have you done?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feel about the Civil War?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91D5E-D5E7-2C45-A4E1-836B3E0C2332}"/>
              </a:ext>
            </a:extLst>
          </p:cNvPr>
          <p:cNvSpPr txBox="1"/>
          <p:nvPr/>
        </p:nvSpPr>
        <p:spPr>
          <a:xfrm>
            <a:off x="5288624" y="4354152"/>
            <a:ext cx="2979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N.a.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(n.d.). Portrait of Stand </a:t>
            </a:r>
            <a:r>
              <a:rPr lang="en-US" sz="5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Watie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leader of the Treaty Party of the Cherokee Nation. </a:t>
            </a:r>
            <a:r>
              <a:rPr lang="en-US" sz="5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https://en.wikipedia.org/wiki/Stand_Watie#/media/File:Stand_Watie.jpg</a:t>
            </a:r>
          </a:p>
        </p:txBody>
      </p:sp>
    </p:spTree>
    <p:extLst>
      <p:ext uri="{BB962C8B-B14F-4D97-AF65-F5344CB8AC3E}">
        <p14:creationId xmlns:p14="http://schemas.microsoft.com/office/powerpoint/2010/main" val="29968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5;p23">
            <a:extLst>
              <a:ext uri="{FF2B5EF4-FFF2-40B4-BE49-F238E27FC236}">
                <a16:creationId xmlns:a16="http://schemas.microsoft.com/office/drawing/2014/main" id="{FD98E320-1B88-5E41-9EE1-5D121BDA1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George </a:t>
            </a:r>
            <a:r>
              <a:rPr lang="en-US" dirty="0" err="1"/>
              <a:t>Kye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122F-924A-4DB1-879A-5621CE284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had this role?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have you done?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feel about the Civil War?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you feel this way about the war?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we think there is no known photo of George </a:t>
            </a:r>
            <a:r>
              <a:rPr lang="en-US" dirty="0" err="1"/>
              <a:t>Kye</a:t>
            </a:r>
            <a:r>
              <a:rPr lang="en-US" dirty="0"/>
              <a:t>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does this tell us about society?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91D5E-D5E7-2C45-A4E1-836B3E0C2332}"/>
              </a:ext>
            </a:extLst>
          </p:cNvPr>
          <p:cNvSpPr txBox="1"/>
          <p:nvPr/>
        </p:nvSpPr>
        <p:spPr>
          <a:xfrm>
            <a:off x="5288624" y="4354152"/>
            <a:ext cx="2757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N.a.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(2006 August). Man silhouette. Wikimedia Commons. Retrieved from https://commons.wikimedia.org/wiki/File:Man_silhouette.svg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B0F7C88-9C09-466B-B784-A09B3672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12" y="1213161"/>
            <a:ext cx="2866150" cy="31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52;p28">
            <a:extLst>
              <a:ext uri="{FF2B5EF4-FFF2-40B4-BE49-F238E27FC236}">
                <a16:creationId xmlns:a16="http://schemas.microsoft.com/office/drawing/2014/main" id="{61711D7F-ECFB-40F6-8A1C-67DA857FBB43}"/>
              </a:ext>
            </a:extLst>
          </p:cNvPr>
          <p:cNvSpPr txBox="1"/>
          <p:nvPr/>
        </p:nvSpPr>
        <p:spPr>
          <a:xfrm>
            <a:off x="5886450" y="2070411"/>
            <a:ext cx="1428750" cy="3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Known Photo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699C49-7E7D-4B40-B6AF-1B4EDBE354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84" y="528066"/>
            <a:ext cx="3266826" cy="3829410"/>
          </a:xfrm>
          <a:prstGeom prst="rect">
            <a:avLst/>
          </a:prstGeom>
        </p:spPr>
      </p:pic>
      <p:sp>
        <p:nvSpPr>
          <p:cNvPr id="7" name="Google Shape;115;p23">
            <a:extLst>
              <a:ext uri="{FF2B5EF4-FFF2-40B4-BE49-F238E27FC236}">
                <a16:creationId xmlns:a16="http://schemas.microsoft.com/office/drawing/2014/main" id="{FD98E320-1B88-5E41-9EE1-5D121BDA1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Michael Corcoran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122F-924A-4DB1-879A-5621CE284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had this role?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have you done?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feel about the Civil War?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91D5E-D5E7-2C45-A4E1-836B3E0C2332}"/>
              </a:ext>
            </a:extLst>
          </p:cNvPr>
          <p:cNvSpPr txBox="1"/>
          <p:nvPr/>
        </p:nvSpPr>
        <p:spPr>
          <a:xfrm>
            <a:off x="5288624" y="4354152"/>
            <a:ext cx="286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Brady, M. (1865). Gen. Michael Corcoran. U.S. National Archives and Records Administration. Retrieved from https://commons.wikimedia.org/wiki/File:Gen._Michael_Corcoran_-_NARA_-_528494.jpg</a:t>
            </a:r>
          </a:p>
        </p:txBody>
      </p:sp>
    </p:spTree>
    <p:extLst>
      <p:ext uri="{BB962C8B-B14F-4D97-AF65-F5344CB8AC3E}">
        <p14:creationId xmlns:p14="http://schemas.microsoft.com/office/powerpoint/2010/main" val="11105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5;p23">
            <a:extLst>
              <a:ext uri="{FF2B5EF4-FFF2-40B4-BE49-F238E27FC236}">
                <a16:creationId xmlns:a16="http://schemas.microsoft.com/office/drawing/2014/main" id="{FD98E320-1B88-5E41-9EE1-5D121BDA1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William Harvey Carney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122F-924A-4DB1-879A-5621CE284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had this role?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have you done?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feel about the Civil War?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91D5E-D5E7-2C45-A4E1-836B3E0C2332}"/>
              </a:ext>
            </a:extLst>
          </p:cNvPr>
          <p:cNvSpPr txBox="1"/>
          <p:nvPr/>
        </p:nvSpPr>
        <p:spPr>
          <a:xfrm>
            <a:off x="5477948" y="4354152"/>
            <a:ext cx="25684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Ritchie, J. (c. 1864). William Harvey Carney. </a:t>
            </a:r>
            <a:r>
              <a:rPr lang="en-US" sz="5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Museum of African American History &amp; Culture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https://commons.wikimedia.org/wiki/File:William_Harvey_Carney_c1864.jpg</a:t>
            </a:r>
          </a:p>
        </p:txBody>
      </p:sp>
      <p:pic>
        <p:nvPicPr>
          <p:cNvPr id="8" name="Google Shape;166;p30">
            <a:hlinkClick r:id="rId3"/>
            <a:extLst>
              <a:ext uri="{FF2B5EF4-FFF2-40B4-BE49-F238E27FC236}">
                <a16:creationId xmlns:a16="http://schemas.microsoft.com/office/drawing/2014/main" id="{0404D8C0-AEFF-49D0-B901-DCA698F9F9D4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48" y="515163"/>
            <a:ext cx="2379097" cy="382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1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73;p31">
            <a:hlinkClick r:id="rId2"/>
            <a:extLst>
              <a:ext uri="{FF2B5EF4-FFF2-40B4-BE49-F238E27FC236}">
                <a16:creationId xmlns:a16="http://schemas.microsoft.com/office/drawing/2014/main" id="{17A43A17-D6BE-4DAF-B3FA-26384CADE0CD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33" y="528066"/>
            <a:ext cx="2865730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5;p23">
            <a:extLst>
              <a:ext uri="{FF2B5EF4-FFF2-40B4-BE49-F238E27FC236}">
                <a16:creationId xmlns:a16="http://schemas.microsoft.com/office/drawing/2014/main" id="{FD98E320-1B88-5E41-9EE1-5D121BDA1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Mathew Brady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122F-924A-4DB1-879A-5621CE284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had this role?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have you done?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feel about the Civil War?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91D5E-D5E7-2C45-A4E1-836B3E0C2332}"/>
              </a:ext>
            </a:extLst>
          </p:cNvPr>
          <p:cNvSpPr txBox="1"/>
          <p:nvPr/>
        </p:nvSpPr>
        <p:spPr>
          <a:xfrm>
            <a:off x="5288624" y="4354152"/>
            <a:ext cx="2757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N.A. (1875). Mathew Brady. </a:t>
            </a:r>
            <a:r>
              <a:rPr lang="en-US" sz="5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Brady-Handy Photograph Collection, Library of Congress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</a:t>
            </a:r>
          </a:p>
          <a:p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https://commons.wikimedia.org/wiki/File:Mathew_Brady_circa_1875.png</a:t>
            </a:r>
          </a:p>
        </p:txBody>
      </p:sp>
    </p:spTree>
    <p:extLst>
      <p:ext uri="{BB962C8B-B14F-4D97-AF65-F5344CB8AC3E}">
        <p14:creationId xmlns:p14="http://schemas.microsoft.com/office/powerpoint/2010/main" val="5841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5;p23">
            <a:extLst>
              <a:ext uri="{FF2B5EF4-FFF2-40B4-BE49-F238E27FC236}">
                <a16:creationId xmlns:a16="http://schemas.microsoft.com/office/drawing/2014/main" id="{FD98E320-1B88-5E41-9EE1-5D121BDA1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Mary Jane Richards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122F-924A-4DB1-879A-5621CE284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0063"/>
            <a:ext cx="4038600" cy="3481071"/>
          </a:xfrm>
        </p:spPr>
        <p:txBody>
          <a:bodyPr>
            <a:normAutofit fontScale="85000" lnSpcReduction="20000"/>
          </a:bodyPr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had this role?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have you done?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feel about the Civil War?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you feel this way about the war?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we think there is no known photo of Mary Jane Richards?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does this tell us about society?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91D5E-D5E7-2C45-A4E1-836B3E0C2332}"/>
              </a:ext>
            </a:extLst>
          </p:cNvPr>
          <p:cNvSpPr txBox="1"/>
          <p:nvPr/>
        </p:nvSpPr>
        <p:spPr>
          <a:xfrm>
            <a:off x="5288624" y="4354152"/>
            <a:ext cx="2757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N.a.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(2006 August). Man silhouette. Wikimedia Commons. Retrieved from https://commons.wikimedia.org/wiki/File:Man_silhouette.svg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B0F7C88-9C09-466B-B784-A09B3672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12" y="1213161"/>
            <a:ext cx="2866150" cy="31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52;p28">
            <a:extLst>
              <a:ext uri="{FF2B5EF4-FFF2-40B4-BE49-F238E27FC236}">
                <a16:creationId xmlns:a16="http://schemas.microsoft.com/office/drawing/2014/main" id="{61711D7F-ECFB-40F6-8A1C-67DA857FBB43}"/>
              </a:ext>
            </a:extLst>
          </p:cNvPr>
          <p:cNvSpPr txBox="1"/>
          <p:nvPr/>
        </p:nvSpPr>
        <p:spPr>
          <a:xfrm>
            <a:off x="5886450" y="2070411"/>
            <a:ext cx="1428750" cy="3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Known Photo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87;p33">
            <a:hlinkClick r:id="rId2"/>
            <a:extLst>
              <a:ext uri="{FF2B5EF4-FFF2-40B4-BE49-F238E27FC236}">
                <a16:creationId xmlns:a16="http://schemas.microsoft.com/office/drawing/2014/main" id="{7C5C2FAF-41D7-40CC-92BC-4D566D7787CC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037" y="524166"/>
            <a:ext cx="2730336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5;p23">
            <a:extLst>
              <a:ext uri="{FF2B5EF4-FFF2-40B4-BE49-F238E27FC236}">
                <a16:creationId xmlns:a16="http://schemas.microsoft.com/office/drawing/2014/main" id="{FD98E320-1B88-5E41-9EE1-5D121BDA1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dirty="0"/>
              <a:t>Loreta Janeta Vel</a:t>
            </a:r>
            <a:r>
              <a:rPr lang="en-US" dirty="0"/>
              <a:t>á</a:t>
            </a:r>
            <a:r>
              <a:rPr lang="en" dirty="0"/>
              <a:t>zquez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122F-924A-4DB1-879A-5621CE284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had this role?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have you done?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feel about the Civil War?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you feel this way about the war?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is this the only image we have of Loreta </a:t>
            </a:r>
            <a:r>
              <a:rPr lang="en-US" dirty="0" err="1"/>
              <a:t>Janeta</a:t>
            </a:r>
            <a:r>
              <a:rPr lang="en-US" dirty="0"/>
              <a:t> Velázquez?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91D5E-D5E7-2C45-A4E1-836B3E0C2332}"/>
              </a:ext>
            </a:extLst>
          </p:cNvPr>
          <p:cNvSpPr txBox="1"/>
          <p:nvPr/>
        </p:nvSpPr>
        <p:spPr>
          <a:xfrm>
            <a:off x="5288624" y="4354152"/>
            <a:ext cx="286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TradingCardsNPS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(2012, May 18). Civil War Soldier, Spy, and Author. </a:t>
            </a:r>
            <a:r>
              <a:rPr lang="en-US" sz="5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Wikimedia Commons. 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Retrieved from https://commons.wikimedia.org/wiki/File:Civil_War_Soldier,_Spy,_and_Author_(7223011484).jpg</a:t>
            </a:r>
          </a:p>
        </p:txBody>
      </p:sp>
    </p:spTree>
    <p:extLst>
      <p:ext uri="{BB962C8B-B14F-4D97-AF65-F5344CB8AC3E}">
        <p14:creationId xmlns:p14="http://schemas.microsoft.com/office/powerpoint/2010/main" val="2049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2;p34">
            <a:extLst>
              <a:ext uri="{FF2B5EF4-FFF2-40B4-BE49-F238E27FC236}">
                <a16:creationId xmlns:a16="http://schemas.microsoft.com/office/drawing/2014/main" id="{98866994-4B26-7A47-9234-4E98D78487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Analy</a:t>
            </a:r>
            <a:r>
              <a:rPr lang="en-US" dirty="0"/>
              <a:t>sis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A52DB-78A6-4EF4-801F-82586488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Now that we have discussed each person, look at your graphic organizer.</a:t>
            </a:r>
          </a:p>
          <a:p>
            <a:pPr>
              <a:spcAft>
                <a:spcPts val="600"/>
              </a:spcAft>
            </a:pPr>
            <a:r>
              <a:rPr lang="en-US" dirty="0"/>
              <a:t>Do you notice any similarities or trends? </a:t>
            </a:r>
          </a:p>
          <a:p>
            <a:pPr>
              <a:spcAft>
                <a:spcPts val="600"/>
              </a:spcAft>
            </a:pPr>
            <a:r>
              <a:rPr lang="en-US" dirty="0"/>
              <a:t>Are there similarities between particular people and which side of the Civil War they fought for? </a:t>
            </a:r>
          </a:p>
          <a:p>
            <a:pPr>
              <a:spcAft>
                <a:spcPts val="600"/>
              </a:spcAft>
            </a:pPr>
            <a:r>
              <a:rPr lang="en-US" dirty="0"/>
              <a:t>Circle, underline, or highlight any interesting connections you can find.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F7AC-066A-4653-8583-A00ECAE2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8E23F-5C57-4A2D-B8B3-648FFBC74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i="1" dirty="0"/>
              <a:t>Why do people fight? </a:t>
            </a:r>
          </a:p>
          <a:p>
            <a:pPr>
              <a:spcAft>
                <a:spcPts val="600"/>
              </a:spcAft>
            </a:pPr>
            <a:r>
              <a:rPr lang="en-US" i="1" dirty="0"/>
              <a:t>What is worth fighting for?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2;p34">
            <a:extLst>
              <a:ext uri="{FF2B5EF4-FFF2-40B4-BE49-F238E27FC236}">
                <a16:creationId xmlns:a16="http://schemas.microsoft.com/office/drawing/2014/main" id="{98866994-4B26-7A47-9234-4E98D78487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Analysis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A52DB-78A6-4EF4-801F-82586488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what you found!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2;p34">
            <a:extLst>
              <a:ext uri="{FF2B5EF4-FFF2-40B4-BE49-F238E27FC236}">
                <a16:creationId xmlns:a16="http://schemas.microsoft.com/office/drawing/2014/main" id="{98866994-4B26-7A47-9234-4E98D78487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Why-Lighting Activity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A52DB-78A6-4EF4-801F-82586488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Read your assigned document from the document packet.</a:t>
            </a:r>
          </a:p>
          <a:p>
            <a:pPr>
              <a:spcAft>
                <a:spcPts val="600"/>
              </a:spcAft>
            </a:pPr>
            <a:r>
              <a:rPr lang="en-US" dirty="0"/>
              <a:t>You are the expert on this document.</a:t>
            </a:r>
          </a:p>
          <a:p>
            <a:pPr>
              <a:spcAft>
                <a:spcPts val="600"/>
              </a:spcAft>
            </a:pPr>
            <a:r>
              <a:rPr lang="en-US" dirty="0"/>
              <a:t>Why-Light your document: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Highlight information you think is important.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Note in the margins why you highlighted this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2;p34">
            <a:extLst>
              <a:ext uri="{FF2B5EF4-FFF2-40B4-BE49-F238E27FC236}">
                <a16:creationId xmlns:a16="http://schemas.microsoft.com/office/drawing/2014/main" id="{98866994-4B26-7A47-9234-4E98D78487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Jigsaw Activity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A52DB-78A6-4EF4-801F-82586488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Work with your group—each person has read a different article. </a:t>
            </a:r>
          </a:p>
          <a:p>
            <a:pPr>
              <a:spcAft>
                <a:spcPts val="600"/>
              </a:spcAft>
            </a:pPr>
            <a:r>
              <a:rPr lang="en-US" dirty="0"/>
              <a:t>Share your expertise with your group.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As others share, complete your Jigsaw graphic organizer, making notes over each reading.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2;p34">
            <a:extLst>
              <a:ext uri="{FF2B5EF4-FFF2-40B4-BE49-F238E27FC236}">
                <a16:creationId xmlns:a16="http://schemas.microsoft.com/office/drawing/2014/main" id="{98866994-4B26-7A47-9234-4E98D78487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Two-Voice Poem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A52DB-78A6-4EF4-801F-82586488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Based on the Historical Mingle activity and your readings from the Jigsaw, write a Two-Voice Poem showcasing two different Civil War perspectives. </a:t>
            </a:r>
          </a:p>
          <a:p>
            <a:pPr>
              <a:spcAft>
                <a:spcPts val="600"/>
              </a:spcAft>
            </a:pPr>
            <a:r>
              <a:rPr lang="en-US" dirty="0"/>
              <a:t>One of these perspectives should be from the point of view of a woman, immigrant, African American (free or enslaved), or Native American. </a:t>
            </a:r>
          </a:p>
          <a:p>
            <a:pPr>
              <a:spcAft>
                <a:spcPts val="600"/>
              </a:spcAft>
            </a:pPr>
            <a:r>
              <a:rPr lang="en-US" dirty="0"/>
              <a:t>Remember to be factual and respectful in your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11905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F7AC-066A-4653-8583-A00ECAE2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8E23F-5C57-4A2D-B8B3-648FFBC74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After this lesson, you will be able to:</a:t>
            </a:r>
          </a:p>
          <a:p>
            <a:pPr marL="571500" indent="-457200">
              <a:spcBef>
                <a:spcPts val="1600"/>
              </a:spcBef>
              <a:spcAft>
                <a:spcPts val="600"/>
              </a:spcAft>
            </a:pPr>
            <a:r>
              <a:rPr lang="en-US" dirty="0"/>
              <a:t>Describe various perspectives and motives of persons involved in the U.S. Civil War. 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Understand the impact and contributions of specific groups during the conflict.</a:t>
            </a:r>
          </a:p>
        </p:txBody>
      </p:sp>
    </p:spTree>
    <p:extLst>
      <p:ext uri="{BB962C8B-B14F-4D97-AF65-F5344CB8AC3E}">
        <p14:creationId xmlns:p14="http://schemas.microsoft.com/office/powerpoint/2010/main" val="14836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F7AC-066A-4653-8583-A00ECAE2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Mingle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8E23F-5C57-4A2D-B8B3-648FFBC7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4214388" cy="3291840"/>
          </a:xfrm>
        </p:spPr>
        <p:txBody>
          <a:bodyPr/>
          <a:lstStyle/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You will receive a card with a photo and biographical information. 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Assume the role of this real Civil War figure. 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Take 2–3 minutes to read through your role.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F0EA6-CF6F-47E4-9E24-9483687B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0936">
            <a:off x="5555612" y="878711"/>
            <a:ext cx="2405883" cy="31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F7AC-066A-4653-8583-A00ECAE2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Mingle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8E23F-5C57-4A2D-B8B3-648FFBC7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4214388" cy="3291840"/>
          </a:xfrm>
        </p:spPr>
        <p:txBody>
          <a:bodyPr>
            <a:normAutofit/>
          </a:bodyPr>
          <a:lstStyle/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The goal of this activity is to “meet” new people who also lived through the Civil War. 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You should: </a:t>
            </a:r>
          </a:p>
          <a:p>
            <a:pPr marL="939800"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Get up from your seat</a:t>
            </a:r>
          </a:p>
          <a:p>
            <a:pPr marL="939800"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Meet with someone else </a:t>
            </a:r>
          </a:p>
          <a:p>
            <a:pPr marL="939800"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Introduce yourself</a:t>
            </a:r>
          </a:p>
          <a:p>
            <a:pPr marL="939800" lvl="1" indent="-3429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Talk about yourself and your experiences in the Civil War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73F85-C69D-4326-835E-A9C0BBC3C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0936">
            <a:off x="5555612" y="878711"/>
            <a:ext cx="2405883" cy="31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F7AC-066A-4653-8583-A00ECAE2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8E23F-5C57-4A2D-B8B3-648FFBC7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479394"/>
            <a:ext cx="4597068" cy="3360771"/>
          </a:xfrm>
        </p:spPr>
        <p:txBody>
          <a:bodyPr>
            <a:noAutofit/>
          </a:bodyPr>
          <a:lstStyle/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“What do you do?” 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“Where are you from originally?” 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“What have your experiences been like during the Civil War?” 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“For which side are you fighting?” 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“Have you seen any battles?“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“Can you vote? If so, which presidential candidate did you vote for?”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A2AD4-9A4D-4611-BED3-33DC6EF31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0936">
            <a:off x="5555612" y="878711"/>
            <a:ext cx="2405883" cy="31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F7AC-066A-4653-8583-A00ECAE2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8E23F-5C57-4A2D-B8B3-648FFBC74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 the Historical Roles Graphic Organizer to fill in information about each person in the Historical Mingle. 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 will discuss each person individually. </a:t>
            </a:r>
          </a:p>
          <a:p>
            <a:pPr marL="571500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As we discuss, if you portrayed this person in the activity, share out information about your person and which side they may have taken in the war.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5;p23">
            <a:extLst>
              <a:ext uri="{FF2B5EF4-FFF2-40B4-BE49-F238E27FC236}">
                <a16:creationId xmlns:a16="http://schemas.microsoft.com/office/drawing/2014/main" id="{FD98E320-1B88-5E41-9EE1-5D121BDA1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Abraham Lincoln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122F-924A-4DB1-879A-5621CE284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had this role?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have you done?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feel about the Civil War?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pic>
        <p:nvPicPr>
          <p:cNvPr id="9" name="Google Shape;117;p23">
            <a:hlinkClick r:id="rId3"/>
            <a:extLst>
              <a:ext uri="{FF2B5EF4-FFF2-40B4-BE49-F238E27FC236}">
                <a16:creationId xmlns:a16="http://schemas.microsoft.com/office/drawing/2014/main" id="{221D8644-1254-344A-B94E-F828735E48D4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25" y="528066"/>
            <a:ext cx="2910149" cy="3822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F91D5E-D5E7-2C45-A4E1-836B3E0C2332}"/>
              </a:ext>
            </a:extLst>
          </p:cNvPr>
          <p:cNvSpPr txBox="1"/>
          <p:nvPr/>
        </p:nvSpPr>
        <p:spPr>
          <a:xfrm>
            <a:off x="5288624" y="4354152"/>
            <a:ext cx="2757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Gardner, A. (1863, Nov. 8). Abraham Lincoln, the sixteenth president of the United States. Retrieved from https://commons.wikimedia.org/wiki/File:Abraham_Lincoln_November_1863.jpg</a:t>
            </a:r>
          </a:p>
        </p:txBody>
      </p:sp>
    </p:spTree>
    <p:extLst>
      <p:ext uri="{BB962C8B-B14F-4D97-AF65-F5344CB8AC3E}">
        <p14:creationId xmlns:p14="http://schemas.microsoft.com/office/powerpoint/2010/main" val="16867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5;p23">
            <a:extLst>
              <a:ext uri="{FF2B5EF4-FFF2-40B4-BE49-F238E27FC236}">
                <a16:creationId xmlns:a16="http://schemas.microsoft.com/office/drawing/2014/main" id="{FD98E320-1B88-5E41-9EE1-5D121BDA1A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General Robert E. Lee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7122F-924A-4DB1-879A-5621CE284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had this role?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have you done? 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feel about the Civil War?</a:t>
            </a:r>
          </a:p>
          <a:p>
            <a:pPr marL="4572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Why do you feel this way about the war? </a:t>
            </a:r>
          </a:p>
          <a:p>
            <a:endParaRPr lang="en-US" dirty="0"/>
          </a:p>
        </p:txBody>
      </p:sp>
      <p:pic>
        <p:nvPicPr>
          <p:cNvPr id="6" name="Google Shape;124;p24">
            <a:hlinkClick r:id="rId2"/>
            <a:extLst>
              <a:ext uri="{FF2B5EF4-FFF2-40B4-BE49-F238E27FC236}">
                <a16:creationId xmlns:a16="http://schemas.microsoft.com/office/drawing/2014/main" id="{3343C90A-9731-4D95-97CA-0E8FA1B818C3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517" y="528066"/>
            <a:ext cx="2581963" cy="38221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357B29-71AB-4B15-91F8-6057A4E93972}"/>
              </a:ext>
            </a:extLst>
          </p:cNvPr>
          <p:cNvSpPr txBox="1"/>
          <p:nvPr/>
        </p:nvSpPr>
        <p:spPr>
          <a:xfrm>
            <a:off x="5288624" y="4354152"/>
            <a:ext cx="27577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Vannerson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(1864, March). Portrait of Gen. Robert E. Lee, officer of the Confederate Army. </a:t>
            </a:r>
            <a:r>
              <a:rPr lang="en-US" sz="5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Library of Congress Prints &amp; Photographs Online Catalog</a:t>
            </a:r>
            <a:r>
              <a:rPr lang="en-US" sz="5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https://commons.wikimedia.org/wiki/File:Robert_Edward_Lee.jpg</a:t>
            </a:r>
          </a:p>
        </p:txBody>
      </p:sp>
    </p:spTree>
    <p:extLst>
      <p:ext uri="{BB962C8B-B14F-4D97-AF65-F5344CB8AC3E}">
        <p14:creationId xmlns:p14="http://schemas.microsoft.com/office/powerpoint/2010/main" val="15911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9CFD289-38D3-447B-83AB-181595DCA98A}" vid="{AACF6921-8CAB-47E1-BBFE-09306EE53F13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4297</TotalTime>
  <Words>1366</Words>
  <Application>Microsoft Macintosh PowerPoint</Application>
  <PresentationFormat>On-screen Show (16:9)</PresentationFormat>
  <Paragraphs>126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Georgia</vt:lpstr>
      <vt:lpstr>Wingdings 2</vt:lpstr>
      <vt:lpstr>LEARN theme</vt:lpstr>
      <vt:lpstr>Blue or Gray? Perspectives in the Civil War</vt:lpstr>
      <vt:lpstr>Essential Questions</vt:lpstr>
      <vt:lpstr>Lesson Objectives</vt:lpstr>
      <vt:lpstr>Historical Mingle</vt:lpstr>
      <vt:lpstr>Historical Mingle</vt:lpstr>
      <vt:lpstr>Questions to Ask</vt:lpstr>
      <vt:lpstr>Discussion</vt:lpstr>
      <vt:lpstr>Abraham Lincoln</vt:lpstr>
      <vt:lpstr>General Robert E. Lee</vt:lpstr>
      <vt:lpstr>John Lincoln Clem</vt:lpstr>
      <vt:lpstr>Harriet Tubman</vt:lpstr>
      <vt:lpstr>Stand Watie</vt:lpstr>
      <vt:lpstr>George Kye</vt:lpstr>
      <vt:lpstr>Michael Corcoran</vt:lpstr>
      <vt:lpstr>William Harvey Carney</vt:lpstr>
      <vt:lpstr>Mathew Brady</vt:lpstr>
      <vt:lpstr>Mary Jane Richards</vt:lpstr>
      <vt:lpstr>Loreta Janeta Velázquez</vt:lpstr>
      <vt:lpstr>Analysis</vt:lpstr>
      <vt:lpstr>Analysis</vt:lpstr>
      <vt:lpstr>Why-Lighting Activity</vt:lpstr>
      <vt:lpstr>Jigsaw Activity</vt:lpstr>
      <vt:lpstr>Two-Voice Poem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 Gray? Perspectives in the Civil War</dc:title>
  <dc:creator>Walters, Darrin J.</dc:creator>
  <cp:lastModifiedBy>Hoang, Ada C.</cp:lastModifiedBy>
  <cp:revision>28</cp:revision>
  <dcterms:created xsi:type="dcterms:W3CDTF">2020-02-18T20:09:56Z</dcterms:created>
  <dcterms:modified xsi:type="dcterms:W3CDTF">2020-04-16T18:56:48Z</dcterms:modified>
</cp:coreProperties>
</file>