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6CB"/>
          </a:solidFill>
        </a:fill>
      </a:tcStyle>
    </a:wholeTbl>
    <a:band2H>
      <a:tcTxStyle/>
      <a:tcStyle>
        <a:tcBdr/>
        <a:fill>
          <a:solidFill>
            <a:srgbClr val="F8F3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DDDD2"/>
          </a:solidFill>
        </a:fill>
      </a:tcStyle>
    </a:wholeTbl>
    <a:band2H>
      <a:tcTxStyle/>
      <a:tcStyle>
        <a:tcBdr/>
        <a:fill>
          <a:solidFill>
            <a:srgbClr val="EFEF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CACB"/>
          </a:solidFill>
        </a:fill>
      </a:tcStyle>
    </a:wholeTbl>
    <a:band2H>
      <a:tcTxStyle/>
      <a:tcStyle>
        <a:tcBdr/>
        <a:fill>
          <a:solidFill>
            <a:srgbClr val="EC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95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575050" y="1428750"/>
            <a:ext cx="5111701" cy="32577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0">
              <a:spcBef>
                <a:spcPts val="400"/>
              </a:spcBef>
              <a:buClrTx/>
              <a:buSzTx/>
              <a:buFontTx/>
              <a:buNone/>
              <a:defRPr sz="2100"/>
            </a:lvl1pPr>
            <a:lvl2pPr marL="949542" indent="-368993">
              <a:spcBef>
                <a:spcPts val="400"/>
              </a:spcBef>
              <a:buClrTx/>
              <a:buSzPts val="2100"/>
              <a:buFontTx/>
              <a:defRPr sz="2100"/>
            </a:lvl2pPr>
            <a:lvl3pPr marL="1423035" indent="-360045">
              <a:spcBef>
                <a:spcPts val="400"/>
              </a:spcBef>
              <a:buClrTx/>
              <a:buSzPts val="2100"/>
              <a:buFontTx/>
              <a:defRPr sz="2100"/>
            </a:lvl3pPr>
            <a:lvl4pPr marL="1945004" indent="-406716">
              <a:spcBef>
                <a:spcPts val="400"/>
              </a:spcBef>
              <a:buClrTx/>
              <a:buSzPts val="2100"/>
              <a:buFontTx/>
              <a:defRPr sz="2100"/>
            </a:lvl4pPr>
            <a:lvl5pPr marL="2460966" indent="-459287">
              <a:spcBef>
                <a:spcPts val="400"/>
              </a:spcBef>
              <a:buClrTx/>
              <a:buSzPts val="2100"/>
              <a:buFontTx/>
              <a:defRPr sz="21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Title Text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00" name="Shape 44"/>
          <p:cNvSpPr txBox="1">
            <a:spLocks noGrp="1"/>
          </p:cNvSpPr>
          <p:nvPr>
            <p:ph type="body" sz="half" idx="13"/>
          </p:nvPr>
        </p:nvSpPr>
        <p:spPr>
          <a:xfrm>
            <a:off x="457200" y="1428750"/>
            <a:ext cx="3124200" cy="3257700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400050">
              <a:spcBef>
                <a:spcPts val="300"/>
              </a:spcBef>
              <a:buSzPts val="1800"/>
              <a:defRPr sz="1800"/>
            </a:pPr>
            <a:endParaRPr/>
          </a:p>
        </p:txBody>
      </p:sp>
      <p:pic>
        <p:nvPicPr>
          <p:cNvPr id="101" name="Shape 45" descr="Shap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Text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200150"/>
            <a:ext cx="3994500" cy="3725701"/>
          </a:xfrm>
          <a:prstGeom prst="rect">
            <a:avLst/>
          </a:prstGeom>
        </p:spPr>
        <p:txBody>
          <a:bodyPr>
            <a:normAutofit/>
          </a:bodyPr>
          <a:lstStyle>
            <a:lvl5pPr marL="2570321" indent="-568642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hape 49"/>
          <p:cNvSpPr txBox="1">
            <a:spLocks noGrp="1"/>
          </p:cNvSpPr>
          <p:nvPr>
            <p:ph type="body" sz="half" idx="13"/>
          </p:nvPr>
        </p:nvSpPr>
        <p:spPr>
          <a:xfrm>
            <a:off x="4692274" y="1200149"/>
            <a:ext cx="3994501" cy="372570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pic>
        <p:nvPicPr>
          <p:cNvPr id="112" name="Shape 50" descr="Shape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body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128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</a:lvl1pPr>
            <a:lvl2pPr>
              <a:spcBef>
                <a:spcPts val="0"/>
              </a:spcBef>
            </a:lvl2pPr>
            <a:lvl3pPr>
              <a:spcBef>
                <a:spcPts val="0"/>
              </a:spcBef>
            </a:lvl3pPr>
            <a:lvl4pPr>
              <a:spcBef>
                <a:spcPts val="0"/>
              </a:spcBef>
            </a:lvl4pPr>
            <a:lvl5pPr>
              <a:spcBef>
                <a:spcPts val="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29" name="Shape 55" descr="Shape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body re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>
                <a:solidFill>
                  <a:srgbClr val="971D2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38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</a:lvl1pPr>
            <a:lvl2pPr>
              <a:spcBef>
                <a:spcPts val="0"/>
              </a:spcBef>
            </a:lvl2pPr>
            <a:lvl3pPr>
              <a:spcBef>
                <a:spcPts val="0"/>
              </a:spcBef>
            </a:lvl3pPr>
            <a:lvl4pPr>
              <a:spcBef>
                <a:spcPts val="0"/>
              </a:spcBef>
            </a:lvl4pPr>
            <a:lvl5pPr>
              <a:spcBef>
                <a:spcPts val="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39" name="Shape 59" descr="Shap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body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Title Text</a:t>
            </a:r>
          </a:p>
        </p:txBody>
      </p:sp>
      <p:sp>
        <p:nvSpPr>
          <p:cNvPr id="148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</a:lvl1pPr>
            <a:lvl2pPr>
              <a:spcBef>
                <a:spcPts val="0"/>
              </a:spcBef>
            </a:lvl2pPr>
            <a:lvl3pPr>
              <a:spcBef>
                <a:spcPts val="0"/>
              </a:spcBef>
            </a:lvl3pPr>
            <a:lvl4pPr>
              <a:spcBef>
                <a:spcPts val="0"/>
              </a:spcBef>
            </a:lvl4pPr>
            <a:lvl5pPr>
              <a:spcBef>
                <a:spcPts val="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49" name="Shape 63" descr="Shape 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Text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0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>
            <a:normAutofit/>
          </a:bodyPr>
          <a:lstStyle>
            <a:lvl1pPr indent="-393700">
              <a:spcBef>
                <a:spcPts val="0"/>
              </a:spcBef>
              <a:buFont typeface="Trebuchet MS"/>
              <a:buChar char="●"/>
            </a:lvl1pPr>
            <a:lvl2pPr>
              <a:spcBef>
                <a:spcPts val="0"/>
              </a:spcBef>
              <a:buFont typeface="Trebuchet MS"/>
              <a:buChar char="○"/>
            </a:lvl2pPr>
            <a:lvl3pPr>
              <a:spcBef>
                <a:spcPts val="0"/>
              </a:spcBef>
              <a:buFont typeface="Trebuchet MS"/>
              <a:buChar char="■"/>
            </a:lvl3pPr>
            <a:lvl4pPr>
              <a:spcBef>
                <a:spcPts val="0"/>
              </a:spcBef>
              <a:buFont typeface="Trebuchet MS"/>
            </a:lvl4pPr>
            <a:lvl5pPr>
              <a:spcBef>
                <a:spcPts val="0"/>
              </a:spcBef>
              <a:buFont typeface="Trebuchet MS"/>
              <a:buChar char="○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1" name="Shape 13" descr="Shap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391435"/>
            <a:ext cx="4040100" cy="4944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0">
              <a:spcBef>
                <a:spcPts val="400"/>
              </a:spcBef>
              <a:buClrTx/>
              <a:buSzTx/>
              <a:buFontTx/>
              <a:buNone/>
              <a:defRPr sz="2400" b="1">
                <a:solidFill>
                  <a:srgbClr val="534949"/>
                </a:solidFill>
              </a:defRPr>
            </a:lvl1pPr>
            <a:lvl2pPr marL="228600" indent="457200">
              <a:spcBef>
                <a:spcPts val="400"/>
              </a:spcBef>
              <a:buClrTx/>
              <a:buSzTx/>
              <a:buFontTx/>
              <a:buNone/>
              <a:defRPr sz="2400" b="1">
                <a:solidFill>
                  <a:srgbClr val="534949"/>
                </a:solidFill>
              </a:defRPr>
            </a:lvl2pPr>
            <a:lvl3pPr marL="228600" indent="914400">
              <a:spcBef>
                <a:spcPts val="400"/>
              </a:spcBef>
              <a:buClrTx/>
              <a:buSzTx/>
              <a:buFontTx/>
              <a:buNone/>
              <a:defRPr sz="2400" b="1">
                <a:solidFill>
                  <a:srgbClr val="534949"/>
                </a:solidFill>
              </a:defRPr>
            </a:lvl3pPr>
            <a:lvl4pPr marL="228600" indent="1371600">
              <a:spcBef>
                <a:spcPts val="400"/>
              </a:spcBef>
              <a:buClrTx/>
              <a:buSzTx/>
              <a:buFontTx/>
              <a:buNone/>
              <a:defRPr sz="2400" b="1">
                <a:solidFill>
                  <a:srgbClr val="534949"/>
                </a:solidFill>
              </a:defRPr>
            </a:lvl4pPr>
            <a:lvl5pPr marL="228600" indent="1828800">
              <a:spcBef>
                <a:spcPts val="400"/>
              </a:spcBef>
              <a:buClrTx/>
              <a:buSzTx/>
              <a:buFontTx/>
              <a:buNone/>
              <a:defRPr sz="2400" b="1">
                <a:solidFill>
                  <a:srgbClr val="534949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17"/>
          <p:cNvSpPr txBox="1">
            <a:spLocks noGrp="1"/>
          </p:cNvSpPr>
          <p:nvPr>
            <p:ph type="body" sz="quarter" idx="13"/>
          </p:nvPr>
        </p:nvSpPr>
        <p:spPr>
          <a:xfrm>
            <a:off x="4645026" y="1394819"/>
            <a:ext cx="4041902" cy="49110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196596" indent="0" defTabSz="786384">
              <a:spcBef>
                <a:spcPts val="300"/>
              </a:spcBef>
              <a:buClrTx/>
              <a:buSzTx/>
              <a:buFontTx/>
              <a:buNone/>
              <a:defRPr sz="2064" b="1">
                <a:solidFill>
                  <a:srgbClr val="534949"/>
                </a:solidFill>
              </a:defRPr>
            </a:pPr>
            <a:endParaRPr/>
          </a:p>
        </p:txBody>
      </p:sp>
      <p:sp>
        <p:nvSpPr>
          <p:cNvPr id="32" name="Shape 18"/>
          <p:cNvSpPr txBox="1">
            <a:spLocks noGrp="1"/>
          </p:cNvSpPr>
          <p:nvPr>
            <p:ph type="body" sz="half" idx="14"/>
          </p:nvPr>
        </p:nvSpPr>
        <p:spPr>
          <a:xfrm>
            <a:off x="457200" y="1885949"/>
            <a:ext cx="4040100" cy="288420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400050">
              <a:spcBef>
                <a:spcPts val="300"/>
              </a:spcBef>
              <a:buSzPts val="1800"/>
              <a:defRPr sz="1800"/>
            </a:pPr>
            <a:endParaRPr/>
          </a:p>
        </p:txBody>
      </p:sp>
      <p:sp>
        <p:nvSpPr>
          <p:cNvPr id="33" name="Shape 19"/>
          <p:cNvSpPr txBox="1">
            <a:spLocks noGrp="1"/>
          </p:cNvSpPr>
          <p:nvPr>
            <p:ph type="body" sz="half" idx="15"/>
          </p:nvPr>
        </p:nvSpPr>
        <p:spPr>
          <a:xfrm>
            <a:off x="4645026" y="1885949"/>
            <a:ext cx="4041902" cy="288420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400050">
              <a:spcBef>
                <a:spcPts val="300"/>
              </a:spcBef>
              <a:buSzPts val="1800"/>
              <a:defRPr sz="1800"/>
            </a:pPr>
            <a:endParaRPr/>
          </a:p>
        </p:txBody>
      </p:sp>
      <p:pic>
        <p:nvPicPr>
          <p:cNvPr id="34" name="Shape 20" descr="Shap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33400" y="2421402"/>
            <a:ext cx="7854600" cy="1314301"/>
          </a:xfrm>
          <a:prstGeom prst="rect">
            <a:avLst/>
          </a:prstGeom>
        </p:spPr>
        <p:txBody>
          <a:bodyPr>
            <a:normAutofit/>
          </a:bodyPr>
          <a:lstStyle>
            <a:lvl1pPr marL="476250" marR="34287" indent="-495300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1pPr>
            <a:lvl2pPr marL="476250" marR="34287" indent="112394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2pPr>
            <a:lvl3pPr marL="476250" marR="34287" indent="596741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3pPr>
            <a:lvl4pPr marL="476250" marR="34287" indent="1062037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4pPr>
            <a:lvl5pPr marL="476250" marR="34287" indent="1519238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4" name="Shape 24" descr="Shap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_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>
            <a:spLocks noGrp="1"/>
          </p:cNvSpPr>
          <p:nvPr>
            <p:ph type="title"/>
          </p:nvPr>
        </p:nvSpPr>
        <p:spPr>
          <a:xfrm>
            <a:off x="530351" y="987552"/>
            <a:ext cx="7772401" cy="1021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30351" y="2028498"/>
            <a:ext cx="7772401" cy="113220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0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1pPr>
            <a:lvl2pPr marL="228600" indent="457200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2pPr>
            <a:lvl3pPr marL="228600" indent="914400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3pPr>
            <a:lvl4pPr marL="228600" indent="1371600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4pPr>
            <a:lvl5pPr marL="228600" indent="1828800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4" name="Shape 28" descr="Shap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440064"/>
            <a:ext cx="4038600" cy="3326101"/>
          </a:xfrm>
          <a:prstGeom prst="rect">
            <a:avLst/>
          </a:prstGeom>
        </p:spPr>
        <p:txBody>
          <a:bodyPr>
            <a:normAutofit/>
          </a:bodyPr>
          <a:lstStyle>
            <a:lvl1pPr indent="-457200">
              <a:spcBef>
                <a:spcPts val="400"/>
              </a:spcBef>
              <a:buSzPts val="2400"/>
              <a:defRPr sz="2400"/>
            </a:lvl1pPr>
            <a:lvl2pPr marL="1022985" indent="-434340">
              <a:spcBef>
                <a:spcPts val="400"/>
              </a:spcBef>
              <a:buSzPts val="2400"/>
              <a:defRPr sz="2400"/>
            </a:lvl2pPr>
            <a:lvl3pPr marL="1548764" indent="-472439">
              <a:spcBef>
                <a:spcPts val="400"/>
              </a:spcBef>
              <a:buSzPts val="2400"/>
              <a:defRPr sz="2400"/>
            </a:lvl3pPr>
            <a:lvl4pPr marL="2069379" indent="-524900">
              <a:spcBef>
                <a:spcPts val="400"/>
              </a:spcBef>
              <a:buSzPts val="2400"/>
              <a:defRPr sz="2400"/>
            </a:lvl4pPr>
            <a:lvl5pPr marL="2526579" indent="-524900">
              <a:spcBef>
                <a:spcPts val="400"/>
              </a:spcBef>
              <a:buSzPts val="2400"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" name="Shape 32"/>
          <p:cNvSpPr txBox="1">
            <a:spLocks noGrp="1"/>
          </p:cNvSpPr>
          <p:nvPr>
            <p:ph type="body" sz="half" idx="13"/>
          </p:nvPr>
        </p:nvSpPr>
        <p:spPr>
          <a:xfrm>
            <a:off x="4648200" y="1440063"/>
            <a:ext cx="4038600" cy="332610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457200">
              <a:spcBef>
                <a:spcPts val="400"/>
              </a:spcBef>
              <a:buSzPts val="2400"/>
              <a:defRPr sz="2400"/>
            </a:pPr>
            <a:endParaRPr/>
          </a:p>
        </p:txBody>
      </p:sp>
      <p:pic>
        <p:nvPicPr>
          <p:cNvPr id="65" name="Shape 33" descr="Shap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pic>
        <p:nvPicPr>
          <p:cNvPr id="74" name="Shape 36" descr="Shap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Shape 38" descr="Shap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40" descr="Shap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9" descr="Shape 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616452" y="1028700"/>
            <a:ext cx="1911097" cy="312279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b"/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457200" marR="0" indent="-47625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4"/>
        </a:buClr>
        <a:buSzPts val="26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1059180" marR="0" indent="-47053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4"/>
        </a:buClr>
        <a:buSzPts val="26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590579" marR="0" indent="-517587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4"/>
        </a:buClr>
        <a:buSzPts val="26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2041842" marR="0" indent="-50355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4"/>
        </a:buClr>
        <a:buSzPts val="26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499042" marR="0" indent="-503553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4"/>
        </a:buClr>
        <a:buSzPts val="26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3040378" marR="0" indent="-594357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4"/>
        </a:buClr>
        <a:buSzPts val="26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538220" marR="0" indent="-62738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4"/>
        </a:buClr>
        <a:buSzPts val="26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4013200" marR="0" indent="-6604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4"/>
        </a:buClr>
        <a:buSzPts val="26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587240" marR="0" indent="-76771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4"/>
        </a:buClr>
        <a:buSzPts val="26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1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/>
          <a:lstStyle/>
          <a:p>
            <a:r>
              <a:t>Why is History Important?</a:t>
            </a:r>
          </a:p>
        </p:txBody>
      </p:sp>
      <p:sp>
        <p:nvSpPr>
          <p:cNvPr id="185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7322695" cy="3291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850391">
              <a:buSzTx/>
              <a:buNone/>
              <a:defRPr sz="3348"/>
            </a:pPr>
            <a:r>
              <a:rPr dirty="0"/>
              <a:t>“Those who cannot remember the </a:t>
            </a:r>
            <a:br>
              <a:rPr dirty="0"/>
            </a:br>
            <a:r>
              <a:rPr dirty="0"/>
              <a:t>  past are condemned to repeat it.” </a:t>
            </a:r>
            <a:endParaRPr lang="en-US" dirty="0"/>
          </a:p>
          <a:p>
            <a:pPr marL="0" indent="0" algn="r" defTabSz="850391">
              <a:buSzTx/>
              <a:buNone/>
              <a:defRPr sz="3348"/>
            </a:pPr>
            <a:r>
              <a:rPr lang="en-US" sz="2000" dirty="0">
                <a:latin typeface="Calibri" panose="020F0502020204030204" pitchFamily="34" charset="0"/>
                <a:ea typeface="Blackadder ITC"/>
                <a:cs typeface="Calibri" panose="020F0502020204030204" pitchFamily="34" charset="0"/>
                <a:sym typeface="Blackadder ITC"/>
              </a:rPr>
              <a:t>–</a:t>
            </a:r>
            <a:r>
              <a:rPr sz="2000" dirty="0">
                <a:latin typeface="Calibri" panose="020F0502020204030204" pitchFamily="34" charset="0"/>
                <a:ea typeface="Blackadder ITC"/>
                <a:cs typeface="Calibri" panose="020F0502020204030204" pitchFamily="34" charset="0"/>
                <a:sym typeface="Blackadder ITC"/>
              </a:rPr>
              <a:t>George Santayana</a:t>
            </a:r>
          </a:p>
          <a:p>
            <a:pPr marL="0" indent="0" defTabSz="850391">
              <a:buSzTx/>
              <a:buNone/>
              <a:defRPr sz="1302"/>
            </a:pPr>
            <a:endParaRPr b="1" dirty="0">
              <a:latin typeface="Blackadder ITC"/>
              <a:ea typeface="Blackadder ITC"/>
              <a:cs typeface="Blackadder ITC"/>
              <a:sym typeface="Blackadder ITC"/>
            </a:endParaRPr>
          </a:p>
          <a:p>
            <a:pPr marL="0" indent="0" defTabSz="850391">
              <a:buSzTx/>
              <a:buNone/>
              <a:defRPr sz="1302"/>
            </a:pPr>
            <a:endParaRPr b="1" dirty="0">
              <a:latin typeface="Blackadder ITC"/>
              <a:ea typeface="Blackadder ITC"/>
              <a:cs typeface="Blackadder ITC"/>
              <a:sym typeface="Blackadder ITC"/>
            </a:endParaRPr>
          </a:p>
          <a:p>
            <a:pPr marL="640746" indent="-320373" defTabSz="850391">
              <a:buSzPts val="2400"/>
              <a:buFontTx/>
              <a:buChar char="▪"/>
              <a:defRPr sz="2418"/>
            </a:pPr>
            <a:r>
              <a:rPr dirty="0"/>
              <a:t>Think about a historical event that stands out in your mind as significant and important. </a:t>
            </a:r>
          </a:p>
          <a:p>
            <a:pPr marL="640746" indent="-320373" defTabSz="850391">
              <a:lnSpc>
                <a:spcPct val="150000"/>
              </a:lnSpc>
              <a:buSzPts val="2400"/>
              <a:buFontTx/>
              <a:buChar char="▪"/>
              <a:defRPr sz="2418"/>
            </a:pPr>
            <a:r>
              <a:rPr dirty="0"/>
              <a:t>Why should all citizens know about this event?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isInverted="1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2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/>
          <a:lstStyle/>
          <a:p>
            <a:r>
              <a:rPr dirty="0"/>
              <a:t>Two-Minute Paper	</a:t>
            </a:r>
          </a:p>
        </p:txBody>
      </p:sp>
      <p:sp>
        <p:nvSpPr>
          <p:cNvPr id="188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816768"/>
            <a:ext cx="8229600" cy="292674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/>
              <a:t>Think back about the Merriam-Webster</a:t>
            </a:r>
            <a:endParaRPr lang="en-US" dirty="0"/>
          </a:p>
          <a:p>
            <a:pPr marL="0" indent="0">
              <a:buSzTx/>
              <a:buNone/>
            </a:pPr>
            <a:r>
              <a:rPr dirty="0"/>
              <a:t>definition of history. What did it leave out? </a:t>
            </a:r>
          </a:p>
          <a:p>
            <a:pPr marL="0" indent="0">
              <a:buSzTx/>
              <a:buNone/>
            </a:pPr>
            <a:endParaRPr dirty="0"/>
          </a:p>
          <a:p>
            <a:pPr marL="0" indent="0">
              <a:buSzTx/>
              <a:buNone/>
            </a:pPr>
            <a:r>
              <a:rPr dirty="0"/>
              <a:t>For the next two minutes, write about what should be added to the definition and why that additional information is important. 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16C71B74-7BE8-41D0-8158-4B74853AD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395" y="475995"/>
            <a:ext cx="2253916" cy="22539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isInverted="1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68"/>
          <p:cNvSpPr txBox="1">
            <a:spLocks noGrp="1"/>
          </p:cNvSpPr>
          <p:nvPr>
            <p:ph type="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</p:spPr>
        <p:txBody>
          <a:bodyPr/>
          <a:lstStyle/>
          <a:p>
            <a:r>
              <a:rPr dirty="0"/>
              <a:t>What is History?</a:t>
            </a:r>
          </a:p>
        </p:txBody>
      </p:sp>
      <p:sp>
        <p:nvSpPr>
          <p:cNvPr id="161" name="Shape 69"/>
          <p:cNvSpPr txBox="1">
            <a:spLocks noGrp="1"/>
          </p:cNvSpPr>
          <p:nvPr>
            <p:ph type="body" sz="half" idx="1"/>
          </p:nvPr>
        </p:nvSpPr>
        <p:spPr>
          <a:xfrm>
            <a:off x="1153295" y="2421401"/>
            <a:ext cx="7234705" cy="2117647"/>
          </a:xfrm>
          <a:prstGeom prst="rect">
            <a:avLst/>
          </a:prstGeom>
        </p:spPr>
        <p:txBody>
          <a:bodyPr/>
          <a:lstStyle/>
          <a:p>
            <a:pPr marL="0" indent="0"/>
            <a:r>
              <a:rPr lang="en-US" dirty="0"/>
              <a:t>Intro to History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isInverted="1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Guiding Questions</a:t>
            </a:r>
          </a:p>
        </p:txBody>
      </p:sp>
      <p:sp>
        <p:nvSpPr>
          <p:cNvPr id="164" name="Shape 75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SzTx/>
              <a:buNone/>
            </a:pPr>
            <a:r>
              <a:rPr dirty="0">
                <a:solidFill>
                  <a:schemeClr val="bg1"/>
                </a:solidFill>
              </a:rPr>
              <a:t>As we move through the lesson today, keep these two questions in mind: </a:t>
            </a:r>
          </a:p>
          <a:p>
            <a:pPr marL="1257300" indent="-342900">
              <a:lnSpc>
                <a:spcPct val="12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</a:defRPr>
            </a:pPr>
            <a:r>
              <a:rPr dirty="0">
                <a:solidFill>
                  <a:schemeClr val="bg1"/>
                </a:solidFill>
              </a:rPr>
              <a:t>What is history?</a:t>
            </a:r>
          </a:p>
          <a:p>
            <a:pPr marL="1257300" indent="-342900">
              <a:lnSpc>
                <a:spcPct val="12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</a:defRPr>
            </a:pPr>
            <a:r>
              <a:rPr dirty="0">
                <a:solidFill>
                  <a:schemeClr val="bg1"/>
                </a:solidFill>
              </a:rPr>
              <a:t>Why is history important?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isInverted="1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8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/>
          <a:lstStyle/>
          <a:p>
            <a:r>
              <a:t>I Think</a:t>
            </a:r>
          </a:p>
        </p:txBody>
      </p:sp>
      <p:sp>
        <p:nvSpPr>
          <p:cNvPr id="167" name="Shape 8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6985416" cy="32919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dirty="0"/>
              <a:t>Take a minute and think about the question </a:t>
            </a:r>
          </a:p>
          <a:p>
            <a:pPr marL="0" indent="0">
              <a:lnSpc>
                <a:spcPct val="150000"/>
              </a:lnSpc>
              <a:buSzTx/>
              <a:buNone/>
              <a:defRPr>
                <a:solidFill>
                  <a:schemeClr val="accent2"/>
                </a:solidFill>
              </a:defRPr>
            </a:pPr>
            <a:r>
              <a:rPr dirty="0"/>
              <a:t>	</a:t>
            </a:r>
            <a:r>
              <a:rPr sz="3200" i="1" dirty="0"/>
              <a:t>What is history?</a:t>
            </a:r>
            <a:endParaRPr lang="en-US" sz="3200" i="1" dirty="0"/>
          </a:p>
          <a:p>
            <a:pPr marL="0" indent="0">
              <a:lnSpc>
                <a:spcPct val="150000"/>
              </a:lnSpc>
              <a:buSzTx/>
              <a:buNone/>
              <a:defRPr>
                <a:solidFill>
                  <a:schemeClr val="accent2"/>
                </a:solidFill>
              </a:defRPr>
            </a:pPr>
            <a:endParaRPr sz="3200" dirty="0">
              <a:solidFill>
                <a:schemeClr val="accent2"/>
              </a:solidFill>
            </a:endParaRPr>
          </a:p>
          <a:p>
            <a:pPr marL="0" indent="0">
              <a:buSzTx/>
              <a:buNone/>
            </a:pPr>
            <a:r>
              <a:rPr dirty="0"/>
              <a:t>Write down your answer in the left-hand column of your page, under the </a:t>
            </a:r>
            <a:r>
              <a:rPr dirty="0">
                <a:solidFill>
                  <a:schemeClr val="accent4"/>
                </a:solidFill>
              </a:rPr>
              <a:t>“I Think”</a:t>
            </a:r>
            <a:r>
              <a:rPr dirty="0"/>
              <a:t> heading.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isInverted="1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8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/>
          <a:lstStyle/>
          <a:p>
            <a:r>
              <a:t>We Think </a:t>
            </a:r>
          </a:p>
        </p:txBody>
      </p:sp>
      <p:sp>
        <p:nvSpPr>
          <p:cNvPr id="170" name="Shape 8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Share your answer with your elbow partner. </a:t>
            </a:r>
          </a:p>
          <a:p>
            <a:pPr marL="0" indent="0">
              <a:buSzTx/>
              <a:buNone/>
            </a:pPr>
            <a:endParaRPr/>
          </a:p>
          <a:p>
            <a:pPr marL="0" indent="0">
              <a:buSzTx/>
              <a:buNone/>
            </a:pPr>
            <a:r>
              <a:t>Together, come to a consensus about your definition of history. </a:t>
            </a:r>
          </a:p>
          <a:p>
            <a:pPr marL="0" indent="0">
              <a:buSzTx/>
              <a:buNone/>
            </a:pPr>
            <a:endParaRPr/>
          </a:p>
          <a:p>
            <a:pPr marL="0" indent="0">
              <a:buSzTx/>
              <a:buNone/>
            </a:pPr>
            <a:r>
              <a:t>Write down your pair’s answer in the middle column of your page, under the </a:t>
            </a:r>
            <a:r>
              <a:rPr>
                <a:solidFill>
                  <a:schemeClr val="accent4"/>
                </a:solidFill>
              </a:rPr>
              <a:t>“We Think”</a:t>
            </a:r>
            <a:r>
              <a:t> heading.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isInverted="1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9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/>
          <a:lstStyle/>
          <a:p>
            <a:r>
              <a:t>Magnetic Statements</a:t>
            </a:r>
          </a:p>
        </p:txBody>
      </p:sp>
      <p:sp>
        <p:nvSpPr>
          <p:cNvPr id="17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/>
          <a:lstStyle/>
          <a:p>
            <a:pPr marL="0" indent="0" defTabSz="841247">
              <a:buSzTx/>
              <a:buNone/>
              <a:defRPr sz="2392"/>
            </a:pPr>
            <a:r>
              <a:t>Look at each of the quotes about history posted around the room. </a:t>
            </a:r>
          </a:p>
          <a:p>
            <a:pPr marL="0" indent="0" defTabSz="841247">
              <a:buSzTx/>
              <a:buNone/>
              <a:defRPr sz="2392"/>
            </a:pPr>
            <a:endParaRPr/>
          </a:p>
          <a:p>
            <a:pPr marL="629475" indent="-417702" defTabSz="841247">
              <a:buSzPts val="2300"/>
              <a:buFontTx/>
              <a:buAutoNum type="arabicPeriod"/>
              <a:defRPr sz="2392"/>
            </a:pPr>
            <a:r>
              <a:t>Stand next to the quote that most attracts you. </a:t>
            </a:r>
          </a:p>
          <a:p>
            <a:pPr marL="473202" indent="-473202" defTabSz="841247">
              <a:buSzPts val="2300"/>
              <a:buFontTx/>
              <a:buAutoNum type="arabicPeriod"/>
              <a:defRPr sz="2392"/>
            </a:pPr>
            <a:endParaRPr/>
          </a:p>
          <a:p>
            <a:pPr marL="629475" indent="-417702" defTabSz="841247">
              <a:buSzPts val="2300"/>
              <a:buFontTx/>
              <a:buAutoNum type="arabicPeriod" startAt="2"/>
              <a:defRPr sz="2392"/>
            </a:pPr>
            <a:r>
              <a:t>Share with your classmates why you chose this quote.</a:t>
            </a:r>
          </a:p>
          <a:p>
            <a:pPr marL="473202" indent="-473202" defTabSz="841247">
              <a:buSzPts val="2300"/>
              <a:buFontTx/>
              <a:buAutoNum type="arabicPeriod" startAt="2"/>
              <a:defRPr sz="2392"/>
            </a:pPr>
            <a:endParaRPr/>
          </a:p>
          <a:p>
            <a:pPr marL="629475" indent="-417702" defTabSz="841247">
              <a:buSzPts val="2300"/>
              <a:buFontTx/>
              <a:buAutoNum type="arabicPeriod" startAt="3"/>
              <a:defRPr sz="2392"/>
            </a:pPr>
            <a:r>
              <a:t>Be prepared to share with the whole group.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isInverted="1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9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/>
          <a:lstStyle/>
          <a:p>
            <a:r>
              <a:t>History Quotes</a:t>
            </a:r>
          </a:p>
        </p:txBody>
      </p:sp>
      <p:sp>
        <p:nvSpPr>
          <p:cNvPr id="176" name="Shape 9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/>
            </a:pPr>
            <a:r>
              <a:t>With your partner, read through all of the quotes listed on your page. </a:t>
            </a:r>
          </a:p>
          <a:p>
            <a:pPr marL="0" indent="0">
              <a:buSzTx/>
              <a:buNone/>
              <a:defRPr sz="2400"/>
            </a:pPr>
            <a:endParaRPr/>
          </a:p>
          <a:p>
            <a:pPr marL="0" indent="0">
              <a:buSzTx/>
              <a:buNone/>
              <a:defRPr sz="2400"/>
            </a:pPr>
            <a:r>
              <a:t>Write an </a:t>
            </a:r>
            <a:r>
              <a:rPr>
                <a:solidFill>
                  <a:schemeClr val="accent2"/>
                </a:solidFill>
              </a:rPr>
              <a:t>A</a:t>
            </a:r>
            <a:r>
              <a:t> next to the statements you agree with, and a </a:t>
            </a:r>
            <a:r>
              <a:rPr>
                <a:solidFill>
                  <a:schemeClr val="accent2"/>
                </a:solidFill>
              </a:rPr>
              <a:t>D</a:t>
            </a:r>
            <a:r>
              <a:t> next to the statements you disagree with. </a:t>
            </a:r>
          </a:p>
          <a:p>
            <a:pPr marL="0" indent="0">
              <a:buSzTx/>
              <a:buNone/>
              <a:defRPr sz="2400"/>
            </a:pPr>
            <a:endParaRPr/>
          </a:p>
          <a:p>
            <a:pPr marL="0" indent="0">
              <a:buSzTx/>
              <a:buNone/>
              <a:defRPr sz="2400"/>
            </a:pPr>
            <a:r>
              <a:t>Do any of these statements make you want to revise your definition of history?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isInverted="1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0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/>
          <a:lstStyle/>
          <a:p>
            <a:r>
              <a:t>What does Merriam-Webster say?</a:t>
            </a:r>
          </a:p>
        </p:txBody>
      </p:sp>
      <p:sp>
        <p:nvSpPr>
          <p:cNvPr id="179" name="Shape 105"/>
          <p:cNvSpPr txBox="1">
            <a:spLocks noGrp="1"/>
          </p:cNvSpPr>
          <p:nvPr>
            <p:ph type="body" idx="1"/>
          </p:nvPr>
        </p:nvSpPr>
        <p:spPr>
          <a:xfrm>
            <a:off x="457198" y="1451610"/>
            <a:ext cx="7517029" cy="3291900"/>
          </a:xfrm>
          <a:prstGeom prst="rect">
            <a:avLst/>
          </a:prstGeom>
        </p:spPr>
        <p:txBody>
          <a:bodyPr/>
          <a:lstStyle/>
          <a:p>
            <a:pPr marL="0" indent="0" defTabSz="685800">
              <a:buSzTx/>
              <a:buNone/>
              <a:defRPr sz="2400">
                <a:solidFill>
                  <a:schemeClr val="accent2"/>
                </a:solidFill>
              </a:defRPr>
            </a:pPr>
            <a:r>
              <a:rPr dirty="0"/>
              <a:t>History:</a:t>
            </a:r>
          </a:p>
          <a:p>
            <a:pPr marL="732234" indent="-385762" defTabSz="685800">
              <a:buSzPts val="1900"/>
              <a:buFontTx/>
              <a:buAutoNum type="arabicParenR"/>
              <a:defRPr sz="1950"/>
            </a:pPr>
            <a:r>
              <a:rPr dirty="0"/>
              <a:t>A chronological record of significant events (such as those affecting a nation or institution) often including an explanation of their causes</a:t>
            </a:r>
          </a:p>
          <a:p>
            <a:pPr marL="385762" indent="-385762" defTabSz="685800">
              <a:buSzPts val="1900"/>
              <a:buFontTx/>
              <a:buAutoNum type="arabicParenR"/>
              <a:defRPr sz="1950"/>
            </a:pPr>
            <a:endParaRPr dirty="0"/>
          </a:p>
          <a:p>
            <a:pPr marL="732234" indent="-385762" defTabSz="685800">
              <a:buSzPts val="1900"/>
              <a:buFontTx/>
              <a:buAutoNum type="arabicParenR" startAt="2"/>
              <a:defRPr sz="1950"/>
            </a:pPr>
            <a:r>
              <a:rPr dirty="0"/>
              <a:t>A branch of knowledge that records and explains past events</a:t>
            </a:r>
          </a:p>
          <a:p>
            <a:pPr marL="0" indent="0" defTabSz="685800">
              <a:buSzTx/>
              <a:buNone/>
              <a:defRPr sz="1950"/>
            </a:pPr>
            <a:endParaRPr dirty="0"/>
          </a:p>
          <a:p>
            <a:pPr marL="0" indent="0" defTabSz="685800">
              <a:buSzTx/>
              <a:buNone/>
              <a:defRPr sz="675">
                <a:solidFill>
                  <a:srgbClr val="534949"/>
                </a:solidFill>
              </a:defRPr>
            </a:pPr>
            <a:r>
              <a:rPr i="1" dirty="0"/>
              <a:t>https://www.merriam-webster.com/dictionary/history</a:t>
            </a:r>
          </a:p>
          <a:p>
            <a:pPr marL="0" indent="0" defTabSz="685800">
              <a:buSzTx/>
              <a:buNone/>
              <a:defRPr sz="900"/>
            </a:pPr>
            <a:endParaRPr dirty="0"/>
          </a:p>
          <a:p>
            <a:pPr marL="0" indent="0" defTabSz="685800">
              <a:buSzTx/>
              <a:buNone/>
              <a:defRPr sz="1950"/>
            </a:pPr>
            <a:r>
              <a:rPr dirty="0"/>
              <a:t>				</a:t>
            </a:r>
          </a:p>
          <a:p>
            <a:pPr marL="0" indent="0" defTabSz="685800">
              <a:buSzTx/>
              <a:buNone/>
              <a:defRPr sz="1950"/>
            </a:pPr>
            <a:r>
              <a:rPr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isInverted="1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1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1"/>
          </a:xfrm>
          <a:prstGeom prst="rect">
            <a:avLst/>
          </a:prstGeom>
        </p:spPr>
        <p:txBody>
          <a:bodyPr/>
          <a:lstStyle/>
          <a:p>
            <a:r>
              <a:t>We ReThink</a:t>
            </a:r>
          </a:p>
        </p:txBody>
      </p:sp>
      <p:sp>
        <p:nvSpPr>
          <p:cNvPr id="182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With your partner, rewrite your definition of history in the right-hand column of your page, under the </a:t>
            </a:r>
            <a:r>
              <a:rPr>
                <a:solidFill>
                  <a:schemeClr val="accent4"/>
                </a:solidFill>
              </a:rPr>
              <a:t>“We Re-Think”</a:t>
            </a:r>
            <a:r>
              <a:t> heading.  </a:t>
            </a:r>
          </a:p>
          <a:p>
            <a:pPr marL="0" indent="0">
              <a:buSzTx/>
              <a:buNone/>
            </a:pPr>
            <a:endParaRPr/>
          </a:p>
          <a:p>
            <a:pPr marL="0" indent="0">
              <a:buSzTx/>
              <a:buNone/>
            </a:pPr>
            <a:r>
              <a:t>Be prepared to share with the class.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isInverted="1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0000FF"/>
      </a:hlink>
      <a:folHlink>
        <a:srgbClr val="FF00FF"/>
      </a:folHlink>
    </a:clrScheme>
    <a:fontScheme name="LEARN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LEARN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EARN theme">
  <a:themeElements>
    <a:clrScheme name="LEARN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0000FF"/>
      </a:hlink>
      <a:folHlink>
        <a:srgbClr val="FF00FF"/>
      </a:folHlink>
    </a:clrScheme>
    <a:fontScheme name="LEARN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LEARN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389</Words>
  <Application>Microsoft Macintosh PowerPoint</Application>
  <PresentationFormat>On-screen Show (16:9)</PresentationFormat>
  <Paragraphs>57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Blackadder ITC</vt:lpstr>
      <vt:lpstr>Calibri</vt:lpstr>
      <vt:lpstr>Trebuchet MS</vt:lpstr>
      <vt:lpstr>LEARN theme</vt:lpstr>
      <vt:lpstr>PowerPoint Presentation</vt:lpstr>
      <vt:lpstr>What is History?</vt:lpstr>
      <vt:lpstr>Guiding Questions</vt:lpstr>
      <vt:lpstr>I Think</vt:lpstr>
      <vt:lpstr>We Think </vt:lpstr>
      <vt:lpstr>Magnetic Statements</vt:lpstr>
      <vt:lpstr>History Quotes</vt:lpstr>
      <vt:lpstr>What does Merriam-Webster say?</vt:lpstr>
      <vt:lpstr>We ReThink</vt:lpstr>
      <vt:lpstr>Why is History Important?</vt:lpstr>
      <vt:lpstr>Two-Minute Paper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Shogren, Caitlin E.</cp:lastModifiedBy>
  <cp:revision>2</cp:revision>
  <dcterms:modified xsi:type="dcterms:W3CDTF">2022-01-03T19:35:28Z</dcterms:modified>
</cp:coreProperties>
</file>