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6"/>
  </p:notesMasterIdLst>
  <p:sldIdLst>
    <p:sldId id="256" r:id="rId3"/>
    <p:sldId id="257" r:id="rId4"/>
    <p:sldId id="258" r:id="rId5"/>
    <p:sldId id="273" r:id="rId6"/>
    <p:sldId id="274" r:id="rId7"/>
    <p:sldId id="268" r:id="rId8"/>
    <p:sldId id="269" r:id="rId9"/>
    <p:sldId id="270" r:id="rId10"/>
    <p:sldId id="272" r:id="rId11"/>
    <p:sldId id="271" r:id="rId12"/>
    <p:sldId id="275" r:id="rId13"/>
    <p:sldId id="276" r:id="rId14"/>
    <p:sldId id="27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4"/>
    <p:restoredTop sz="94710"/>
  </p:normalViewPr>
  <p:slideViewPr>
    <p:cSldViewPr snapToGrid="0">
      <p:cViewPr varScale="1">
        <p:scale>
          <a:sx n="230" d="100"/>
          <a:sy n="230" d="100"/>
        </p:scale>
        <p:origin x="355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Groups are to create a chart tablet map using the rubric.  </a:t>
            </a:r>
          </a:p>
        </p:txBody>
      </p:sp>
    </p:spTree>
    <p:extLst>
      <p:ext uri="{BB962C8B-B14F-4D97-AF65-F5344CB8AC3E}">
        <p14:creationId xmlns:p14="http://schemas.microsoft.com/office/powerpoint/2010/main" val="390056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https://commons.wikimedia.org/wiki/File:Portugal_Spain_location_map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p_of_Oklahoma_highlighting_Oklahoma_County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atlas.com/aatlas/infopage/political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BD62-0ED8-4BD9-A27E-351A4910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5515"/>
            <a:ext cx="8229600" cy="311271"/>
          </a:xfrm>
        </p:spPr>
        <p:txBody>
          <a:bodyPr/>
          <a:lstStyle/>
          <a:p>
            <a:pPr algn="ctr"/>
            <a:r>
              <a:rPr lang="en-US" sz="2400" dirty="0"/>
              <a:t>Political Map Presentation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A41876F-84F7-6D49-B627-558336232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878398"/>
            <a:ext cx="4038600" cy="4085487"/>
          </a:xfrm>
          <a:solidFill>
            <a:schemeClr val="tx2"/>
          </a:solidFill>
          <a:ln w="28575"/>
        </p:spPr>
        <p:txBody>
          <a:bodyPr/>
          <a:lstStyle/>
          <a:p>
            <a:pPr marL="76200" indent="0">
              <a:buNone/>
            </a:pPr>
            <a:r>
              <a:rPr lang="en-US" sz="1050" dirty="0"/>
              <a:t>Chart tablet paper one:</a:t>
            </a:r>
          </a:p>
          <a:p>
            <a:pPr marL="76200" indent="0">
              <a:buNone/>
            </a:pPr>
            <a:r>
              <a:rPr lang="en-US" dirty="0"/>
              <a:t>Political Map of Spain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1C06E6-8DE0-B648-8416-1CA206A4CF02}"/>
              </a:ext>
            </a:extLst>
          </p:cNvPr>
          <p:cNvSpPr txBox="1"/>
          <p:nvPr/>
        </p:nvSpPr>
        <p:spPr>
          <a:xfrm>
            <a:off x="386678" y="4467287"/>
            <a:ext cx="3930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NordNordWest</a:t>
            </a:r>
            <a:r>
              <a:rPr lang="en-US" sz="1000" dirty="0"/>
              <a:t>. (2008, April 7). </a:t>
            </a:r>
            <a:r>
              <a:rPr lang="en-US" sz="1000" dirty="0" err="1"/>
              <a:t>File:Spain</a:t>
            </a:r>
            <a:r>
              <a:rPr lang="en-US" sz="1000" dirty="0"/>
              <a:t> location </a:t>
            </a:r>
            <a:r>
              <a:rPr lang="en-US" sz="1000" dirty="0" err="1"/>
              <a:t>map.svg</a:t>
            </a:r>
            <a:r>
              <a:rPr lang="en-US" sz="1000" dirty="0"/>
              <a:t>. [Image file]. Retrieved from https://</a:t>
            </a:r>
            <a:r>
              <a:rPr lang="en-US" sz="1000" dirty="0" err="1"/>
              <a:t>commons.wikimedia.org</a:t>
            </a:r>
            <a:r>
              <a:rPr lang="en-US" sz="1000" dirty="0"/>
              <a:t>/wiki/</a:t>
            </a:r>
            <a:r>
              <a:rPr lang="en-US" sz="1000" dirty="0" err="1"/>
              <a:t>File:Spain_location_map.svg</a:t>
            </a:r>
            <a:endParaRPr lang="en-US" sz="10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D8FD7A9-3A63-EE4F-A766-AF44AAA0B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5865" y="1569919"/>
            <a:ext cx="3221740" cy="291080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77242E3-1BB9-3F45-A4C9-80F31DF2811B}"/>
              </a:ext>
            </a:extLst>
          </p:cNvPr>
          <p:cNvSpPr txBox="1"/>
          <p:nvPr/>
        </p:nvSpPr>
        <p:spPr>
          <a:xfrm>
            <a:off x="1843357" y="2499124"/>
            <a:ext cx="7361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Madrid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23D750-8BC2-5D4E-8373-674A9DFED64F}"/>
              </a:ext>
            </a:extLst>
          </p:cNvPr>
          <p:cNvSpPr txBox="1"/>
          <p:nvPr/>
        </p:nvSpPr>
        <p:spPr>
          <a:xfrm>
            <a:off x="771012" y="2752954"/>
            <a:ext cx="8058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Portugal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22B51A-AB86-594E-A910-3F9CCBADAB7E}"/>
              </a:ext>
            </a:extLst>
          </p:cNvPr>
          <p:cNvSpPr txBox="1"/>
          <p:nvPr/>
        </p:nvSpPr>
        <p:spPr>
          <a:xfrm>
            <a:off x="2756606" y="3260702"/>
            <a:ext cx="12870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Mediterranean </a:t>
            </a:r>
          </a:p>
          <a:p>
            <a:pPr algn="ctr"/>
            <a:r>
              <a:rPr lang="en-US" sz="1050" dirty="0"/>
              <a:t>Sea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0AE591-3BB8-A641-928A-7B93103F5ECF}"/>
              </a:ext>
            </a:extLst>
          </p:cNvPr>
          <p:cNvSpPr txBox="1"/>
          <p:nvPr/>
        </p:nvSpPr>
        <p:spPr>
          <a:xfrm>
            <a:off x="2990299" y="2206997"/>
            <a:ext cx="832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Barcelona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B696D7-AF0C-9E45-82DF-FE5B96B7788D}"/>
              </a:ext>
            </a:extLst>
          </p:cNvPr>
          <p:cNvSpPr txBox="1"/>
          <p:nvPr/>
        </p:nvSpPr>
        <p:spPr>
          <a:xfrm>
            <a:off x="2059265" y="2626881"/>
            <a:ext cx="28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F19BB1-3BE6-364D-9679-548786A2E546}"/>
              </a:ext>
            </a:extLst>
          </p:cNvPr>
          <p:cNvSpPr txBox="1"/>
          <p:nvPr/>
        </p:nvSpPr>
        <p:spPr>
          <a:xfrm>
            <a:off x="3233554" y="2299949"/>
            <a:ext cx="28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6B4CB8-8B62-43C0-94A5-F45579EE050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285936" y="929569"/>
            <a:ext cx="3471386" cy="38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E36EA-DB8D-4F88-9D6C-6F4DEB04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491589"/>
          </a:xfrm>
        </p:spPr>
        <p:txBody>
          <a:bodyPr/>
          <a:lstStyle/>
          <a:p>
            <a:r>
              <a:rPr lang="en-US" dirty="0"/>
              <a:t>Geo-Pictionary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D076F-22C1-43BA-9F34-ABE73D1B0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827" y="1109533"/>
            <a:ext cx="8229600" cy="3666398"/>
          </a:xfrm>
        </p:spPr>
        <p:txBody>
          <a:bodyPr/>
          <a:lstStyle/>
          <a:p>
            <a:pPr marL="63500" indent="0">
              <a:buNone/>
            </a:pPr>
            <a:r>
              <a:rPr lang="en-US" b="1" dirty="0"/>
              <a:t>Round One:</a:t>
            </a:r>
          </a:p>
          <a:p>
            <a:r>
              <a:rPr lang="en-US" dirty="0"/>
              <a:t>Three teams are formed.</a:t>
            </a:r>
          </a:p>
          <a:p>
            <a:r>
              <a:rPr lang="en-US" dirty="0"/>
              <a:t>One person from each team is chosen as the artist.</a:t>
            </a:r>
          </a:p>
          <a:p>
            <a:r>
              <a:rPr lang="en-US" dirty="0"/>
              <a:t>The artist will have three minutes (total) to draw and have their team guess the country.</a:t>
            </a:r>
          </a:p>
          <a:p>
            <a:r>
              <a:rPr lang="en-US" dirty="0"/>
              <a:t>The team has only three guesses.</a:t>
            </a:r>
          </a:p>
          <a:p>
            <a:r>
              <a:rPr lang="en-US" dirty="0"/>
              <a:t>If the team does not guess correctly, the next team can steal with the correct answer.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E36EA-DB8D-4F88-9D6C-6F4DEB04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491589"/>
          </a:xfrm>
        </p:spPr>
        <p:txBody>
          <a:bodyPr/>
          <a:lstStyle/>
          <a:p>
            <a:r>
              <a:rPr lang="en-US" dirty="0"/>
              <a:t>Geo-Pictionary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D076F-22C1-43BA-9F34-ABE73D1B0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827" y="1109533"/>
            <a:ext cx="8229600" cy="3291840"/>
          </a:xfrm>
        </p:spPr>
        <p:txBody>
          <a:bodyPr/>
          <a:lstStyle/>
          <a:p>
            <a:pPr marL="63500" indent="0">
              <a:buNone/>
            </a:pPr>
            <a:r>
              <a:rPr lang="en-US" b="1" dirty="0"/>
              <a:t>Round Two:</a:t>
            </a:r>
          </a:p>
          <a:p>
            <a:r>
              <a:rPr lang="en-US" dirty="0"/>
              <a:t>One person is chosen as the artist</a:t>
            </a:r>
          </a:p>
          <a:p>
            <a:r>
              <a:rPr lang="en-US" dirty="0"/>
              <a:t>The artist will have two minutes (total) to draw and have their team guess the country.</a:t>
            </a:r>
          </a:p>
          <a:p>
            <a:r>
              <a:rPr lang="en-US" dirty="0"/>
              <a:t>The team has only one guess.</a:t>
            </a:r>
          </a:p>
          <a:p>
            <a:r>
              <a:rPr lang="en-US" dirty="0"/>
              <a:t>If the team does not guess correctly, the next team can steal with the correct answer.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6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E36EA-DB8D-4F88-9D6C-6F4DEB04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491589"/>
          </a:xfrm>
        </p:spPr>
        <p:txBody>
          <a:bodyPr/>
          <a:lstStyle/>
          <a:p>
            <a:r>
              <a:rPr lang="en-US" dirty="0"/>
              <a:t>Geo-Pictionary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D076F-22C1-43BA-9F34-ABE73D1B0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827" y="1109533"/>
            <a:ext cx="8072111" cy="3269520"/>
          </a:xfrm>
        </p:spPr>
        <p:txBody>
          <a:bodyPr/>
          <a:lstStyle/>
          <a:p>
            <a:pPr marL="63500" indent="0">
              <a:buNone/>
            </a:pPr>
            <a:r>
              <a:rPr lang="en-US" b="1" dirty="0"/>
              <a:t>Round Three:</a:t>
            </a:r>
          </a:p>
          <a:p>
            <a:r>
              <a:rPr lang="en-US" dirty="0"/>
              <a:t>Each team will name the capital of the eight countries.</a:t>
            </a:r>
          </a:p>
          <a:p>
            <a:pPr marL="63500" indent="0">
              <a:buNone/>
            </a:pPr>
            <a:r>
              <a:rPr lang="en-US" dirty="0"/>
              <a:t>				OR</a:t>
            </a:r>
          </a:p>
          <a:p>
            <a:r>
              <a:rPr lang="en-US" dirty="0"/>
              <a:t>Each team will name the country if given the capital.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If a team guesses incorrectly, the next team can steal the point with the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20582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There’s a Map for That!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Geography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Political Maps of Europe and Russia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Essential Questions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23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political maps tell us?</a:t>
            </a:r>
          </a:p>
          <a:p>
            <a:pPr marL="6223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endParaRPr lang="en-US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23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are they important to our understanding of geography?</a:t>
            </a:r>
          </a:p>
          <a:p>
            <a:pPr marL="205730" marR="0" lvl="0" indent="-406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15062-5602-465F-BD79-295FC2A8A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9DD2558-9725-8649-B375-28491ECF4CC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305268"/>
            <a:ext cx="8048508" cy="398989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5640000" scaled="0"/>
          </a:gra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5CAF4A-8860-7749-AF3D-8273CC022594}"/>
              </a:ext>
            </a:extLst>
          </p:cNvPr>
          <p:cNvSpPr txBox="1"/>
          <p:nvPr/>
        </p:nvSpPr>
        <p:spPr>
          <a:xfrm>
            <a:off x="-16778" y="482984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NordNordWest</a:t>
            </a:r>
            <a:r>
              <a:rPr lang="en-US" sz="1000" dirty="0"/>
              <a:t>. (2008, April 7). </a:t>
            </a:r>
            <a:r>
              <a:rPr lang="en-US" sz="1000" dirty="0" err="1"/>
              <a:t>File:Map</a:t>
            </a:r>
            <a:r>
              <a:rPr lang="en-US" sz="1000" dirty="0"/>
              <a:t> of Oklahoma highlighting Oklahoma </a:t>
            </a:r>
            <a:r>
              <a:rPr lang="en-US" sz="1000" dirty="0" err="1"/>
              <a:t>County.svg</a:t>
            </a:r>
            <a:r>
              <a:rPr lang="en-US" sz="1000" dirty="0"/>
              <a:t>. [Image file]. Retrieved from https://</a:t>
            </a:r>
            <a:r>
              <a:rPr lang="en-US" sz="1000" dirty="0" err="1"/>
              <a:t>commons.wikimedia.org</a:t>
            </a:r>
            <a:r>
              <a:rPr lang="en-US" sz="1000" dirty="0"/>
              <a:t>/wiki/</a:t>
            </a:r>
            <a:r>
              <a:rPr lang="en-US" sz="1000" dirty="0" err="1"/>
              <a:t>File:Map_of_Oklahoma_highlighting_Oklahoma_County.svg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164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C7B8FBC-C504-9C43-A227-B765A8327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3" y="142612"/>
            <a:ext cx="7954233" cy="46719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8D945A-6261-4F3E-B3D9-CEB93FE67FCD}"/>
              </a:ext>
            </a:extLst>
          </p:cNvPr>
          <p:cNvSpPr txBox="1"/>
          <p:nvPr/>
        </p:nvSpPr>
        <p:spPr>
          <a:xfrm>
            <a:off x="-26637" y="4872001"/>
            <a:ext cx="82646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Printable color Map of Oklahoma. (n.d.). </a:t>
            </a:r>
            <a:r>
              <a:rPr lang="en-US" sz="1000" dirty="0"/>
              <a:t>[Image file].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Retrieved from http://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www.yellowmaps.com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/map/oklahoma-printable-map-460.htm</a:t>
            </a:r>
          </a:p>
        </p:txBody>
      </p:sp>
    </p:spTree>
    <p:extLst>
      <p:ext uri="{BB962C8B-B14F-4D97-AF65-F5344CB8AC3E}">
        <p14:creationId xmlns:p14="http://schemas.microsoft.com/office/powerpoint/2010/main" val="10875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624B-6758-4856-AC0F-28593395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Think” Column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7BD88-1944-42ED-908D-AEFC9B55B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673965" cy="3291840"/>
          </a:xfrm>
        </p:spPr>
        <p:txBody>
          <a:bodyPr/>
          <a:lstStyle/>
          <a:p>
            <a:r>
              <a:rPr lang="en-US" sz="2800" dirty="0"/>
              <a:t>List all the features you see on the Oklahoma political map from the previous slide.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78D21-61E9-4D41-A2B0-F73B07792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93" y="1207314"/>
            <a:ext cx="1425918" cy="257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8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624B-6758-4856-AC0F-28593395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“We Think” Column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7BD88-1944-42ED-908D-AEFC9B55B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58766"/>
            <a:ext cx="4286250" cy="3420428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Discuss with your partner the features you observed in the “I Think” column.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Compare your lists and create one list that you both agree on in the “We Think” column.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78D21-61E9-4D41-A2B0-F73B07792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93" y="1207314"/>
            <a:ext cx="1425918" cy="257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7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496F-437D-419B-B37C-3379EF31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Political Maps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81A31-E5EF-4B6A-A599-B10067369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449574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Political maps are designed to show </a:t>
            </a:r>
            <a:r>
              <a:rPr lang="en-US" dirty="0">
                <a:highlight>
                  <a:srgbClr val="FFFF00"/>
                </a:highlight>
              </a:rPr>
              <a:t>governmental boundaries of countries, states, and counties</a:t>
            </a:r>
            <a:r>
              <a:rPr lang="en-US" dirty="0"/>
              <a:t>, the </a:t>
            </a:r>
            <a:r>
              <a:rPr lang="en-US" dirty="0">
                <a:highlight>
                  <a:srgbClr val="FF00FF"/>
                </a:highlight>
              </a:rPr>
              <a:t>location of major cities</a:t>
            </a:r>
            <a:r>
              <a:rPr lang="en-US" dirty="0"/>
              <a:t>, and they usually include </a:t>
            </a:r>
            <a:r>
              <a:rPr lang="en-US" dirty="0">
                <a:highlight>
                  <a:srgbClr val="00FFFF"/>
                </a:highlight>
              </a:rPr>
              <a:t>significant bodies of water.</a:t>
            </a:r>
            <a:r>
              <a:rPr lang="en-US" dirty="0"/>
              <a:t> </a:t>
            </a:r>
          </a:p>
          <a:p>
            <a:pPr marL="63500" indent="0">
              <a:buNone/>
            </a:pPr>
            <a:br>
              <a:rPr lang="en-US" dirty="0"/>
            </a:br>
            <a:r>
              <a:rPr lang="en-US" dirty="0"/>
              <a:t>Differing colors are often used to help distinguish different governmental boundaries.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sz="1800" dirty="0"/>
              <a:t>Source: </a:t>
            </a:r>
            <a:r>
              <a:rPr lang="en-US" sz="1800" dirty="0">
                <a:hlinkClick r:id="rId2"/>
              </a:rPr>
              <a:t>https://www.worldatlas.com/aatlas/infopage/political.htm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34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3836-7BA5-4B67-9D9C-5AB31C04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07C84-1CB9-40C9-90FD-16537549C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might political maps be useful?</a:t>
            </a:r>
          </a:p>
        </p:txBody>
      </p:sp>
    </p:spTree>
    <p:extLst>
      <p:ext uri="{BB962C8B-B14F-4D97-AF65-F5344CB8AC3E}">
        <p14:creationId xmlns:p14="http://schemas.microsoft.com/office/powerpoint/2010/main" val="36499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438</Words>
  <Application>Microsoft Office PowerPoint</Application>
  <PresentationFormat>On-screen Show (16:9)</PresentationFormat>
  <Paragraphs>55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Noto Sans Symbols</vt:lpstr>
      <vt:lpstr>Constantia</vt:lpstr>
      <vt:lpstr>Arial</vt:lpstr>
      <vt:lpstr>Georgia</vt:lpstr>
      <vt:lpstr>LEARN theme</vt:lpstr>
      <vt:lpstr>LEARN theme</vt:lpstr>
      <vt:lpstr>PowerPoint Presentation</vt:lpstr>
      <vt:lpstr>There’s a Map for That!</vt:lpstr>
      <vt:lpstr>Essential Questions</vt:lpstr>
      <vt:lpstr>PowerPoint Presentation</vt:lpstr>
      <vt:lpstr>PowerPoint Presentation</vt:lpstr>
      <vt:lpstr>“I Think” Column</vt:lpstr>
      <vt:lpstr> “We Think” Column</vt:lpstr>
      <vt:lpstr>Definition of Political Maps</vt:lpstr>
      <vt:lpstr>Group discussion:</vt:lpstr>
      <vt:lpstr>Political Map Presentation</vt:lpstr>
      <vt:lpstr>Geo-Pictionary Rules</vt:lpstr>
      <vt:lpstr>Geo-Pictionary Rules</vt:lpstr>
      <vt:lpstr>Geo-Pictionary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McHale, Susan</cp:lastModifiedBy>
  <cp:revision>40</cp:revision>
  <dcterms:modified xsi:type="dcterms:W3CDTF">2019-09-04T16:04:14Z</dcterms:modified>
</cp:coreProperties>
</file>