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dVtRUfpFLRQ/lpEEM0II8VVY5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816" autoAdjust="0"/>
  </p:normalViewPr>
  <p:slideViewPr>
    <p:cSldViewPr snapToGrid="0">
      <p:cViewPr varScale="1">
        <p:scale>
          <a:sx n="118" d="100"/>
          <a:sy n="118" d="100"/>
        </p:scale>
        <p:origin x="20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pd/816ff8a793dedf6ff5046224f801b7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pd/816ff8a793dedf6ff5046224f801b71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dam_CJ_Walker_face_circa_1914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Chief_Joseph,_Hin-mah-too-yah-lat-kekt.jp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ndrew_Carnegie,_three-quarter_length_portrait,_seated,_facing_slightly_left,_1913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Famous_Living_Americans_-_Jane_Addams.jp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Source: </a:t>
            </a:r>
            <a:r>
              <a:rPr lang="en-US" dirty="0"/>
              <a:t>Wilson, C. (2020). </a:t>
            </a:r>
            <a:r>
              <a:rPr lang="en-US" i="1" dirty="0"/>
              <a:t>Interactive classrooms for all contents. </a:t>
            </a:r>
            <a:r>
              <a:rPr lang="en-US" dirty="0"/>
              <a:t>Activities.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https://learn.k20center.ou.edu/pd/816ff8a793dedf6ff5046224f801b713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Source: </a:t>
            </a:r>
            <a:r>
              <a:rPr lang="en-US" dirty="0">
                <a:solidFill>
                  <a:schemeClr val="dk1"/>
                </a:solidFill>
              </a:rPr>
              <a:t>Wilson, C. (2020). </a:t>
            </a:r>
            <a:r>
              <a:rPr lang="en-US" i="1" dirty="0">
                <a:solidFill>
                  <a:schemeClr val="dk1"/>
                </a:solidFill>
              </a:rPr>
              <a:t>Interactive classrooms for all contents. </a:t>
            </a:r>
            <a:r>
              <a:rPr lang="en-US" dirty="0">
                <a:solidFill>
                  <a:schemeClr val="dk1"/>
                </a:solidFill>
              </a:rPr>
              <a:t>Activities.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https://learn.k20center.ou.edu/pd/816ff8a793dedf6ff5046224f801b713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dirty="0"/>
              <a:t>Madam C. J. Walker </a:t>
            </a:r>
            <a:r>
              <a:rPr lang="en-US" b="1" dirty="0"/>
              <a:t>Image </a:t>
            </a:r>
            <a:r>
              <a:rPr lang="en" b="1" dirty="0"/>
              <a:t>Source: </a:t>
            </a:r>
            <a:r>
              <a:rPr lang="en" dirty="0"/>
              <a:t>Scurlock Studio. (ca. 1914). </a:t>
            </a:r>
            <a:r>
              <a:rPr lang="en" i="1" dirty="0"/>
              <a:t>Madam C. J. Walker. </a:t>
            </a:r>
            <a:r>
              <a:rPr lang="en" dirty="0"/>
              <a:t>Smithsonian Institution, National Museum of American History.</a:t>
            </a:r>
            <a:r>
              <a:rPr lang="en-US" dirty="0"/>
              <a:t> Wikimedia Commons.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https://commons.wikimedia.org/wiki/File:Madam_CJ_Walker_face_circa_1914.jpg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Chief Joseph Image Source: </a:t>
            </a:r>
            <a:r>
              <a:rPr lang="en-US" dirty="0"/>
              <a:t>National Archives at College Park. (ca. 1871-1904). </a:t>
            </a:r>
            <a:r>
              <a:rPr lang="en-US" i="1" dirty="0"/>
              <a:t>Chief Joseph, Nez Perce, when young. </a:t>
            </a:r>
            <a:r>
              <a:rPr lang="en-US" i="0" dirty="0"/>
              <a:t>Wikimedia Common</a:t>
            </a:r>
            <a:r>
              <a:rPr lang="en-US" i="1" dirty="0"/>
              <a:t>s</a:t>
            </a:r>
            <a:r>
              <a:rPr lang="en-US" dirty="0"/>
              <a:t>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https://commons.wikimedia.org/wiki/File:Chief_Joseph,_Hin-mah-too-yah-lat-kekt.jpg</a:t>
            </a:r>
            <a:r>
              <a:rPr lang="en-US" i="1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Andrew Carnegie </a:t>
            </a:r>
            <a:r>
              <a:rPr lang="en-US" b="1" dirty="0"/>
              <a:t>Image </a:t>
            </a:r>
            <a:r>
              <a:rPr lang="en" b="1" dirty="0"/>
              <a:t>Source: </a:t>
            </a:r>
            <a:r>
              <a:rPr lang="en" dirty="0"/>
              <a:t>Marceau, T. C. (1913). </a:t>
            </a:r>
            <a:r>
              <a:rPr lang="en" i="1" dirty="0"/>
              <a:t>Andrew Carnegie, American businessman and philanthropist. </a:t>
            </a:r>
            <a:r>
              <a:rPr lang="en" dirty="0"/>
              <a:t>Library of Congress. </a:t>
            </a:r>
            <a:r>
              <a:rPr lang="en-US" dirty="0"/>
              <a:t>Wikimedia Commons.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https://en.wikipedia.org/wiki/File:Andrew_Carnegie,_three-quarter_length_portrait,_seated,_facing_slightly_left,_1913.jpg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u="sng" dirty="0">
              <a:solidFill>
                <a:schemeClr val="hlin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Jane Addams </a:t>
            </a:r>
            <a:r>
              <a:rPr lang="en-US" b="1" dirty="0" err="1"/>
              <a:t>ImageSource</a:t>
            </a:r>
            <a:r>
              <a:rPr lang="en-US" b="1" dirty="0"/>
              <a:t>: </a:t>
            </a:r>
            <a:r>
              <a:rPr lang="en-US" dirty="0"/>
              <a:t>Webb, M. G. &amp; Webb, E. L. (1914). </a:t>
            </a:r>
            <a:r>
              <a:rPr lang="en-US" i="1" dirty="0"/>
              <a:t>Jane Addams. </a:t>
            </a:r>
            <a:r>
              <a:rPr lang="en-US" dirty="0"/>
              <a:t>Wikimedia Commons.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https://commons.wikimedia.org/wiki/File:Famous_Living_Americans_-_Jane_Addams.jpg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dam_CJ_Walker_face_circa_191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commons.wikimedia.org/wiki/File:Chief_Joseph,_Hin-mah-too-yah-lat-kekt.jpg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ndrew_Carnegie,_three-quarter_length_portrait,_seated,_facing_slightly_left,_1913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iki/File:Famous_Living_Americans_-_Jane_Addams.jpg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75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sz="4000" dirty="0"/>
              <a:t>Analyzing American Historical Figures</a:t>
            </a:r>
            <a:endParaRPr sz="4000" dirty="0"/>
          </a:p>
        </p:txBody>
      </p:sp>
      <p:sp>
        <p:nvSpPr>
          <p:cNvPr id="125" name="Google Shape;125;p2"/>
          <p:cNvSpPr txBox="1">
            <a:spLocks noGrp="1"/>
          </p:cNvSpPr>
          <p:nvPr>
            <p:ph type="subTitle" idx="1"/>
          </p:nvPr>
        </p:nvSpPr>
        <p:spPr>
          <a:xfrm>
            <a:off x="530400" y="1864869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U.S. History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“W”</a:t>
            </a:r>
            <a:r>
              <a:rPr lang="en" dirty="0"/>
              <a:t> column, write down </a:t>
            </a:r>
            <a:br>
              <a:rPr lang="en" dirty="0"/>
            </a:br>
            <a:r>
              <a:rPr lang="en" dirty="0"/>
              <a:t>everything you want to know </a:t>
            </a:r>
            <a:br>
              <a:rPr lang="en" dirty="0"/>
            </a:br>
            <a:r>
              <a:rPr lang="en" dirty="0"/>
              <a:t>about your figure.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Need help? Think about: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What do I want to know?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What would others want to know?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For what is this person famous?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A8A2ED-6190-4ADE-A0AD-EF77A213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548746" y="572412"/>
            <a:ext cx="2452570" cy="31533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457201" y="3088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457199" y="1166287"/>
            <a:ext cx="7464286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“H”</a:t>
            </a:r>
            <a:r>
              <a:rPr lang="en" dirty="0"/>
              <a:t> column, write down ways </a:t>
            </a:r>
            <a:br>
              <a:rPr lang="en" dirty="0"/>
            </a:br>
            <a:r>
              <a:rPr lang="en" dirty="0"/>
              <a:t>you can find the information you </a:t>
            </a:r>
            <a:br>
              <a:rPr lang="en" dirty="0"/>
            </a:br>
            <a:r>
              <a:rPr lang="en" dirty="0"/>
              <a:t>listed in the “W” column.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For example: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 focused Internet search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Reading encyclopedia articles</a:t>
            </a: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dirty="0"/>
          </a:p>
          <a:p>
            <a:pPr marL="131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" dirty="0"/>
              <a:t>What other resources could you use to </a:t>
            </a:r>
            <a:br>
              <a:rPr lang="en" dirty="0"/>
            </a:br>
            <a:r>
              <a:rPr lang="en" dirty="0"/>
              <a:t>learn more about your figure?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DB41EF2-CBAD-429E-8E70-840878F8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650619" y="607896"/>
            <a:ext cx="2518023" cy="32374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8274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“H” portion of your chart </a:t>
            </a:r>
            <a:r>
              <a:rPr lang="en-US" dirty="0"/>
              <a:t>as a</a:t>
            </a:r>
            <a:r>
              <a:rPr lang="en" dirty="0"/>
              <a:t> guide, research your assigned figure.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Some things to consider as you research: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Notable accomplishments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Education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Connections to other historical figures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Interests or hobbies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Contributions to their field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Interesting facts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85" y="587687"/>
            <a:ext cx="7282207" cy="414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457200" y="4093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Historical Figures Project</a:t>
            </a:r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body" idx="1"/>
          </p:nvPr>
        </p:nvSpPr>
        <p:spPr>
          <a:xfrm>
            <a:off x="457200" y="133286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template, create a project about your figure that includes each of the following:</a:t>
            </a:r>
            <a:endParaRPr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Q</a:t>
            </a:r>
            <a:r>
              <a:rPr lang="en" sz="2000" dirty="0"/>
              <a:t>uote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Five fast facts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Historical importance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Six-word memoir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BFF 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Worst enemy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Four symbols</a:t>
            </a:r>
            <a:endParaRPr sz="2000" dirty="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Image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l="1141" r="808"/>
          <a:stretch/>
        </p:blipFill>
        <p:spPr>
          <a:xfrm>
            <a:off x="461914" y="527901"/>
            <a:ext cx="7107810" cy="418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Gallery Walk</a:t>
            </a:r>
            <a:endParaRPr dirty="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457200" y="1343699"/>
            <a:ext cx="8229600" cy="27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Find a peer project to review. </a:t>
            </a:r>
            <a:endParaRPr dirty="0"/>
          </a:p>
          <a:p>
            <a:pPr marL="5207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" dirty="0">
                <a:solidFill>
                  <a:schemeClr val="accent2"/>
                </a:solidFill>
              </a:rPr>
              <a:t>	Only ONE person should view each project at a time.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Using sticky notes, write down any praise you have or any helpful tips.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Did you like their image or symbols? Tell them!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Did they use the wrong your/you’re? Tell them politely!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Rotate clockwise around the room to the next project.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Sutori</a:t>
            </a:r>
            <a:r>
              <a:rPr lang="en" dirty="0"/>
              <a:t> Gallery Wal</a:t>
            </a:r>
            <a:r>
              <a:rPr lang="en-US" dirty="0"/>
              <a:t>k</a:t>
            </a:r>
            <a:endParaRPr dirty="0"/>
          </a:p>
        </p:txBody>
      </p:sp>
      <p:sp>
        <p:nvSpPr>
          <p:cNvPr id="228" name="Google Shape;228;p18"/>
          <p:cNvSpPr txBox="1">
            <a:spLocks noGrp="1"/>
          </p:cNvSpPr>
          <p:nvPr>
            <p:ph type="body" idx="1"/>
          </p:nvPr>
        </p:nvSpPr>
        <p:spPr>
          <a:xfrm>
            <a:off x="457200" y="1338020"/>
            <a:ext cx="764985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Share the link to your project in Google Classroom (or another collaborative workspace your teacher specifies).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Review and read through each peer project that you are assigned.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dirty="0"/>
              <a:t>Comment on aspects </a:t>
            </a:r>
            <a:r>
              <a:rPr lang="en-US" dirty="0"/>
              <a:t>that </a:t>
            </a:r>
            <a:r>
              <a:rPr lang="en" dirty="0"/>
              <a:t>you love, </a:t>
            </a:r>
            <a:r>
              <a:rPr lang="en-US" dirty="0"/>
              <a:t>and</a:t>
            </a:r>
            <a:r>
              <a:rPr lang="en" dirty="0"/>
              <a:t> politely offer advice if you notice any issues.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KWHL Chart Revisited</a:t>
            </a:r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Fill in the </a:t>
            </a:r>
            <a:r>
              <a:rPr lang="en" b="1" dirty="0">
                <a:solidFill>
                  <a:schemeClr val="accent2"/>
                </a:solidFill>
              </a:rPr>
              <a:t>“L”</a:t>
            </a:r>
            <a:r>
              <a:rPr lang="en" dirty="0"/>
              <a:t> column on your chart</a:t>
            </a:r>
            <a:br>
              <a:rPr lang="en" dirty="0"/>
            </a:br>
            <a:r>
              <a:rPr lang="en" dirty="0"/>
              <a:t>with the information that you have </a:t>
            </a:r>
            <a:br>
              <a:rPr lang="en" dirty="0"/>
            </a:br>
            <a:r>
              <a:rPr lang="en" dirty="0"/>
              <a:t>learned about your historical figure.</a:t>
            </a:r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B95A87-874A-40AC-91CE-8A4D61B2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711390" y="700913"/>
            <a:ext cx="2458610" cy="3161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530352" y="2065712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Do people make history, or does history make people?</a:t>
            </a:r>
            <a:endParaRPr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Analyze and summarize the impact of key historical figures in American history.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Make connections between historical figures.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Tell Me Everything!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229599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 a blank sheet of paper, tell me …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886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very American historical figure you can think of</a:t>
            </a:r>
            <a:endParaRPr sz="2800"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Tell Me More!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62157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your list, tell me …</a:t>
            </a:r>
            <a:br>
              <a:rPr lang="en" dirty="0"/>
            </a:br>
            <a:endParaRPr lang="en" dirty="0"/>
          </a:p>
          <a:p>
            <a:pPr marL="520700" lvl="1" indent="0">
              <a:spcBef>
                <a:spcPts val="520"/>
              </a:spcBef>
              <a:buSzPts val="2600"/>
              <a:buNone/>
            </a:pPr>
            <a:r>
              <a:rPr lang="en" sz="2400" b="1" i="1" dirty="0">
                <a:solidFill>
                  <a:schemeClr val="accent2"/>
                </a:solidFill>
              </a:rPr>
              <a:t>Everything that you know about the people on your list.</a:t>
            </a:r>
            <a:endParaRPr sz="2400" b="1" i="1" dirty="0">
              <a:solidFill>
                <a:schemeClr val="accent2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457200" y="14279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American Historical Figures</a:t>
            </a:r>
            <a:endParaRPr dirty="0"/>
          </a:p>
        </p:txBody>
      </p:sp>
      <p:pic>
        <p:nvPicPr>
          <p:cNvPr id="156" name="Google Shape;156;p7">
            <a:hlinkClick r:id="rId3"/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b="9048"/>
          <a:stretch/>
        </p:blipFill>
        <p:spPr>
          <a:xfrm>
            <a:off x="457200" y="1404769"/>
            <a:ext cx="238882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" name="Google Shape;157;p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3110" t="2655" r="1918" b="1689"/>
          <a:stretch/>
        </p:blipFill>
        <p:spPr>
          <a:xfrm>
            <a:off x="3299126" y="1671468"/>
            <a:ext cx="2180167" cy="266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155;p7">
            <a:extLst>
              <a:ext uri="{FF2B5EF4-FFF2-40B4-BE49-F238E27FC236}">
                <a16:creationId xmlns:a16="http://schemas.microsoft.com/office/drawing/2014/main" id="{05FC41A8-DB2A-40CF-93E4-30C517AF7F91}"/>
              </a:ext>
            </a:extLst>
          </p:cNvPr>
          <p:cNvSpPr txBox="1"/>
          <p:nvPr/>
        </p:nvSpPr>
        <p:spPr>
          <a:xfrm>
            <a:off x="5973855" y="2255567"/>
            <a:ext cx="3036435" cy="151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American historical figures?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list? Why or why not?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57200" y="1562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American Historical Figures</a:t>
            </a:r>
            <a:endParaRPr dirty="0"/>
          </a:p>
        </p:txBody>
      </p:sp>
      <p:pic>
        <p:nvPicPr>
          <p:cNvPr id="164" name="Google Shape;164;p8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96225"/>
            <a:ext cx="2949928" cy="343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" name="Google Shape;165;p8">
            <a:hlinkClick r:id="rId5"/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1951" t="2374" r="3532" b="1693"/>
          <a:stretch/>
        </p:blipFill>
        <p:spPr>
          <a:xfrm>
            <a:off x="3880001" y="1472074"/>
            <a:ext cx="1943489" cy="308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155;p7">
            <a:extLst>
              <a:ext uri="{FF2B5EF4-FFF2-40B4-BE49-F238E27FC236}">
                <a16:creationId xmlns:a16="http://schemas.microsoft.com/office/drawing/2014/main" id="{6CA3CF7E-61E5-4318-90DE-299CCEABBFFF}"/>
              </a:ext>
            </a:extLst>
          </p:cNvPr>
          <p:cNvSpPr txBox="1"/>
          <p:nvPr/>
        </p:nvSpPr>
        <p:spPr>
          <a:xfrm>
            <a:off x="5973855" y="2255567"/>
            <a:ext cx="3036435" cy="151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American historical figures?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list? Why or why not?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Draw a slip of paper.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name on the paper will be the name of the person you will research for the project.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KWHL Chart</a:t>
            </a:r>
            <a:endParaRPr dirty="0"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457199" y="1326661"/>
            <a:ext cx="526206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Write the name of your historical figure at the top of your KWHL Chart.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</a:t>
            </a:r>
            <a:r>
              <a:rPr lang="en" b="1" dirty="0">
                <a:solidFill>
                  <a:schemeClr val="accent2"/>
                </a:solidFill>
              </a:rPr>
              <a:t>“K”</a:t>
            </a:r>
            <a:r>
              <a:rPr lang="en" dirty="0"/>
              <a:t> column, fill in everything </a:t>
            </a:r>
            <a:r>
              <a:rPr lang="en-US" dirty="0"/>
              <a:t>that </a:t>
            </a:r>
            <a:r>
              <a:rPr lang="en" dirty="0"/>
              <a:t>you know about your figure.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7CB9E45-D979-40B4-9A7C-573D4A51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938096" y="882790"/>
            <a:ext cx="2317950" cy="2980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810</Words>
  <Application>Microsoft Macintosh PowerPoint</Application>
  <PresentationFormat>On-screen Show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Noto Sans Symbols</vt:lpstr>
      <vt:lpstr>Georgia</vt:lpstr>
      <vt:lpstr>Calibri</vt:lpstr>
      <vt:lpstr>Arial</vt:lpstr>
      <vt:lpstr>Constantia</vt:lpstr>
      <vt:lpstr>LEARN theme</vt:lpstr>
      <vt:lpstr>LEARN theme</vt:lpstr>
      <vt:lpstr>Analyzing American Historical Figures</vt:lpstr>
      <vt:lpstr>Essential Question</vt:lpstr>
      <vt:lpstr>Objectives</vt:lpstr>
      <vt:lpstr>Tell Me Everything!</vt:lpstr>
      <vt:lpstr>Tell Me More!</vt:lpstr>
      <vt:lpstr>American Historical Figures</vt:lpstr>
      <vt:lpstr>American Historical Figures</vt:lpstr>
      <vt:lpstr>Your Task</vt:lpstr>
      <vt:lpstr>KWHL Chart</vt:lpstr>
      <vt:lpstr>KWHL Chart</vt:lpstr>
      <vt:lpstr>KWHL Chart</vt:lpstr>
      <vt:lpstr>Research</vt:lpstr>
      <vt:lpstr>PowerPoint Presentation</vt:lpstr>
      <vt:lpstr>Historical Figures Project</vt:lpstr>
      <vt:lpstr>PowerPoint Presentation</vt:lpstr>
      <vt:lpstr>Gallery Walk</vt:lpstr>
      <vt:lpstr>Sutori Gallery Walk</vt:lpstr>
      <vt:lpstr>KWHL Chart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American Historical Figures</dc:title>
  <dc:creator>K20 Center</dc:creator>
  <cp:lastModifiedBy>Walters, Darrin J.</cp:lastModifiedBy>
  <cp:revision>11</cp:revision>
  <dcterms:modified xsi:type="dcterms:W3CDTF">2020-07-15T18:03:17Z</dcterms:modified>
</cp:coreProperties>
</file>