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22"/>
  </p:notesMasterIdLst>
  <p:sldIdLst>
    <p:sldId id="257" r:id="rId4"/>
    <p:sldId id="275" r:id="rId5"/>
    <p:sldId id="276" r:id="rId6"/>
    <p:sldId id="277" r:id="rId7"/>
    <p:sldId id="278" r:id="rId8"/>
    <p:sldId id="262" r:id="rId9"/>
    <p:sldId id="263" r:id="rId10"/>
    <p:sldId id="264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MxKzV7udFscPHxDdsIzVe32PG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9524" autoAdjust="0"/>
  </p:normalViewPr>
  <p:slideViewPr>
    <p:cSldViewPr snapToGrid="0">
      <p:cViewPr varScale="1">
        <p:scale>
          <a:sx n="116" d="100"/>
          <a:sy n="116" d="100"/>
        </p:scale>
        <p:origin x="85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pd/816ff8a793dedf6ff5046224f801b7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pd/816ff8a793dedf6ff5046224f801b713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rchbishop-Tutu-medium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Augustus#/media/File:August_Labicana_Massimo_Inv56230_n2.jpg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mpress_Catherine_The_Great_circa_1770_(D.G._Levitsky)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KingShaka.jpg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Source: </a:t>
            </a:r>
            <a:r>
              <a:rPr lang="en-US" dirty="0"/>
              <a:t>Wilson, C. (2020). </a:t>
            </a:r>
            <a:r>
              <a:rPr lang="en-US" i="1" dirty="0"/>
              <a:t>Interactive classrooms for all contents. </a:t>
            </a:r>
            <a:r>
              <a:rPr lang="en-US" dirty="0"/>
              <a:t>Activities.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https://learn.k20center.ou.edu/pd/816ff8a793dedf6ff5046224f801b713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Source: </a:t>
            </a:r>
            <a:r>
              <a:rPr lang="en-US" dirty="0">
                <a:solidFill>
                  <a:schemeClr val="dk1"/>
                </a:solidFill>
              </a:rPr>
              <a:t>Wilson, C. (2020). </a:t>
            </a:r>
            <a:r>
              <a:rPr lang="en-US" i="1" dirty="0">
                <a:solidFill>
                  <a:schemeClr val="dk1"/>
                </a:solidFill>
              </a:rPr>
              <a:t>Interactive classrooms for all contents. </a:t>
            </a:r>
            <a:r>
              <a:rPr lang="en-US" dirty="0">
                <a:solidFill>
                  <a:schemeClr val="dk1"/>
                </a:solidFill>
              </a:rPr>
              <a:t>Activities.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https://learn.k20center.ou.edu/pd/816ff8a793dedf6ff5046224f801b713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dirty="0"/>
              <a:t>Desmond Tutu Image Source: </a:t>
            </a:r>
            <a:r>
              <a:rPr lang="en" dirty="0"/>
              <a:t>Gool, B. (2005, January 25). </a:t>
            </a:r>
            <a:r>
              <a:rPr lang="en" i="1" dirty="0"/>
              <a:t>Archbishop Desmond Tutu. </a:t>
            </a:r>
            <a:r>
              <a:rPr lang="en" dirty="0"/>
              <a:t>Wikimedia Commons.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https://commons.wikimedia.org/wiki/File:Archbishop-Tutu-medium.jpg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Augustus Image Source: </a:t>
            </a:r>
            <a:r>
              <a:rPr lang="en-US" dirty="0" err="1"/>
              <a:t>Alphanidon</a:t>
            </a:r>
            <a:r>
              <a:rPr lang="en-US" dirty="0"/>
              <a:t>. (2010, February 19). </a:t>
            </a:r>
            <a:r>
              <a:rPr lang="en-US" i="1" dirty="0"/>
              <a:t>Head of Augustus as Pontifex Maximus, Roman artwork of the late Augustan period, last decade of the 1st century BC. </a:t>
            </a:r>
            <a:r>
              <a:rPr lang="en-US" dirty="0"/>
              <a:t>Wikipedia.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https://en.wikipedia.org/wiki/Augustus#/media/File:August_Labicana_Massimo_Inv56230_n2.jpg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Catherine the Great Image Source: </a:t>
            </a:r>
            <a:r>
              <a:rPr lang="en" dirty="0"/>
              <a:t>Levitzky, D. (ca. 1770). </a:t>
            </a:r>
            <a:r>
              <a:rPr lang="en" i="1" dirty="0"/>
              <a:t>Portrait of Catherine II the legislatress in the temple devoted to the goddess of justice. </a:t>
            </a:r>
            <a:r>
              <a:rPr lang="en" dirty="0"/>
              <a:t>Wikimedia Commons.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https://commons.wikimedia.org/wiki/File:Empress_Catherine_The_Great_circa_1770_(D.G._Levitsky).JPG</a:t>
            </a: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/>
              <a:t>Shaka</a:t>
            </a:r>
            <a:r>
              <a:rPr lang="en-US" b="1" dirty="0"/>
              <a:t> Zulu Image Source: </a:t>
            </a:r>
            <a:r>
              <a:rPr lang="en-US" dirty="0"/>
              <a:t>King, J. (1824). </a:t>
            </a:r>
            <a:r>
              <a:rPr lang="en-US" i="1" dirty="0"/>
              <a:t>Only known drawing of King </a:t>
            </a:r>
            <a:r>
              <a:rPr lang="en-US" i="1" dirty="0" err="1"/>
              <a:t>Shaka</a:t>
            </a:r>
            <a:r>
              <a:rPr lang="en-US" i="1" dirty="0"/>
              <a:t> Zulu holding an assegai and heavy shield, 1824. </a:t>
            </a:r>
            <a:r>
              <a:rPr lang="en-US" dirty="0"/>
              <a:t>Wikimedia Commons.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https://commons.wikimedia.org/wiki/File:KingShaka.jpg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4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9" name="Google Shape;10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rchbishop-Tutu-medium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mpress_Catherine_The_Great_circa_1770_(D.G._Levitsky)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commons.wikimedia.org/wiki/File:KingShaka.jpg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ctrTitle"/>
          </p:nvPr>
        </p:nvSpPr>
        <p:spPr>
          <a:xfrm>
            <a:off x="480982" y="1250020"/>
            <a:ext cx="78516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sz="4400" dirty="0"/>
              <a:t>Analyzing World Historical Figures</a:t>
            </a:r>
            <a:endParaRPr sz="4400" dirty="0"/>
          </a:p>
        </p:txBody>
      </p:sp>
      <p:sp>
        <p:nvSpPr>
          <p:cNvPr id="125" name="Google Shape;125;p2"/>
          <p:cNvSpPr txBox="1">
            <a:spLocks noGrp="1"/>
          </p:cNvSpPr>
          <p:nvPr>
            <p:ph type="subTitle" idx="1"/>
          </p:nvPr>
        </p:nvSpPr>
        <p:spPr>
          <a:xfrm>
            <a:off x="477982" y="2139685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World History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</a:t>
            </a:r>
            <a:r>
              <a:rPr lang="en" b="1" dirty="0">
                <a:solidFill>
                  <a:schemeClr val="accent2"/>
                </a:solidFill>
              </a:rPr>
              <a:t>“W”</a:t>
            </a:r>
            <a:r>
              <a:rPr lang="en" dirty="0"/>
              <a:t> column, write down </a:t>
            </a:r>
            <a:br>
              <a:rPr lang="en" dirty="0"/>
            </a:br>
            <a:r>
              <a:rPr lang="en" dirty="0"/>
              <a:t>everything you want to know </a:t>
            </a:r>
            <a:br>
              <a:rPr lang="en" dirty="0"/>
            </a:br>
            <a:r>
              <a:rPr lang="en" dirty="0"/>
              <a:t>about your figure.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Need help? Think about: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What do I want to know?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What would others want to know?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For what is this person famous?</a:t>
            </a:r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4A8A2ED-6190-4ADE-A0AD-EF77A213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318218" y="585864"/>
            <a:ext cx="2643924" cy="3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457201" y="3088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457199" y="1166287"/>
            <a:ext cx="7464286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</a:t>
            </a:r>
            <a:r>
              <a:rPr lang="en" b="1" dirty="0">
                <a:solidFill>
                  <a:schemeClr val="accent2"/>
                </a:solidFill>
              </a:rPr>
              <a:t>“H”</a:t>
            </a:r>
            <a:r>
              <a:rPr lang="en" dirty="0"/>
              <a:t> column, write down ways </a:t>
            </a:r>
            <a:br>
              <a:rPr lang="en" dirty="0"/>
            </a:br>
            <a:r>
              <a:rPr lang="en" dirty="0"/>
              <a:t>you can find the information you </a:t>
            </a:r>
            <a:br>
              <a:rPr lang="en" dirty="0"/>
            </a:br>
            <a:r>
              <a:rPr lang="en" dirty="0"/>
              <a:t>listed in the “W” column.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For example:</a:t>
            </a: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focused Internet search</a:t>
            </a: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Reading encyclopedia articles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" dirty="0"/>
              <a:t>What other resources could you use to </a:t>
            </a:r>
            <a:br>
              <a:rPr lang="en" dirty="0"/>
            </a:br>
            <a:r>
              <a:rPr lang="en" dirty="0"/>
              <a:t>learn more about your figure?</a:t>
            </a:r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DB41EF2-CBAD-429E-8E70-840878F8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599764" y="631599"/>
            <a:ext cx="2586531" cy="33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48274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“H” portion of your chart </a:t>
            </a:r>
            <a:r>
              <a:rPr lang="en-US" dirty="0"/>
              <a:t>as a</a:t>
            </a:r>
            <a:r>
              <a:rPr lang="en" dirty="0"/>
              <a:t> guide, research your assigned figure.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Some things to consider as you research: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Notable accomplishments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Education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Connections to other historical figures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Interests or hobbies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Contributions to their field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Interesting facts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745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85" y="587687"/>
            <a:ext cx="7282207" cy="414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2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457200" y="4093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Historical Figures Project</a:t>
            </a:r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body" idx="1"/>
          </p:nvPr>
        </p:nvSpPr>
        <p:spPr>
          <a:xfrm>
            <a:off x="457200" y="133286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template, create a project about your figure that includes each of the following:</a:t>
            </a: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Q</a:t>
            </a:r>
            <a:r>
              <a:rPr lang="en" sz="2000" dirty="0"/>
              <a:t>uote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Five fast facts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Historical importance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Six-word memoir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BFF 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Worst enemy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Four symbols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Image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22188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l="1141" r="808"/>
          <a:stretch/>
        </p:blipFill>
        <p:spPr>
          <a:xfrm>
            <a:off x="461914" y="527901"/>
            <a:ext cx="7107810" cy="418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65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Gallery Walk</a:t>
            </a:r>
            <a:endParaRPr dirty="0"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457200" y="1343699"/>
            <a:ext cx="8229600" cy="272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Find a peer project to review. </a:t>
            </a:r>
            <a:endParaRPr dirty="0"/>
          </a:p>
          <a:p>
            <a:pPr marL="5207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" dirty="0">
                <a:solidFill>
                  <a:schemeClr val="accent2"/>
                </a:solidFill>
              </a:rPr>
              <a:t>	Only ONE person should view each project at a time.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Using sticky notes, write down any praise you have or any helpful tips.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Did you like their image or symbols? Tell them!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Did they use the wrong your/you’re? Tell them politely!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Rotate clockwise around the room to the next project. 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572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/>
              <a:t>Sutori</a:t>
            </a:r>
            <a:r>
              <a:rPr lang="en" dirty="0"/>
              <a:t> Gallery Wal</a:t>
            </a:r>
            <a:r>
              <a:rPr lang="en-US" dirty="0"/>
              <a:t>k</a:t>
            </a:r>
            <a:endParaRPr dirty="0"/>
          </a:p>
        </p:txBody>
      </p:sp>
      <p:sp>
        <p:nvSpPr>
          <p:cNvPr id="228" name="Google Shape;228;p18"/>
          <p:cNvSpPr txBox="1">
            <a:spLocks noGrp="1"/>
          </p:cNvSpPr>
          <p:nvPr>
            <p:ph type="body" idx="1"/>
          </p:nvPr>
        </p:nvSpPr>
        <p:spPr>
          <a:xfrm>
            <a:off x="457200" y="1338020"/>
            <a:ext cx="764985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Share the link to your project in Google Classroom (or another collaborative workspace your teacher specifies).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Review and read through each peer project that you are assigned.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Comment on aspects </a:t>
            </a:r>
            <a:r>
              <a:rPr lang="en-US" dirty="0"/>
              <a:t>that </a:t>
            </a:r>
            <a:r>
              <a:rPr lang="en" dirty="0"/>
              <a:t>you love, </a:t>
            </a:r>
            <a:r>
              <a:rPr lang="en-US" dirty="0"/>
              <a:t>and</a:t>
            </a:r>
            <a:r>
              <a:rPr lang="en" dirty="0"/>
              <a:t> politely offer advice if you notice any issues.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899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 Chart Revisited</a:t>
            </a:r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Fill in the </a:t>
            </a:r>
            <a:r>
              <a:rPr lang="en" b="1" dirty="0">
                <a:solidFill>
                  <a:schemeClr val="accent2"/>
                </a:solidFill>
              </a:rPr>
              <a:t>“L”</a:t>
            </a:r>
            <a:r>
              <a:rPr lang="en" dirty="0"/>
              <a:t> column on your chart</a:t>
            </a:r>
            <a:br>
              <a:rPr lang="en" dirty="0"/>
            </a:br>
            <a:r>
              <a:rPr lang="en" dirty="0"/>
              <a:t>with the information that you have </a:t>
            </a:r>
            <a:br>
              <a:rPr lang="en" dirty="0"/>
            </a:br>
            <a:r>
              <a:rPr lang="en" dirty="0"/>
              <a:t>learned about your historical figure.</a:t>
            </a:r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4B95A87-874A-40AC-91CE-8A4D61B2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85272" y="827128"/>
            <a:ext cx="19202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2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530352" y="2065712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i="1" dirty="0"/>
              <a:t>Do people make history, or does history make people?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88161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Analyze and summarize the impact of key historical figures in world history.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Make connections between historical figures.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11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Tell Me Everything!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457199" y="1451610"/>
            <a:ext cx="8229599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On a blank sheet of paper, tell me…</a:t>
            </a: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58864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800" b="1" i="1" dirty="0">
                <a:solidFill>
                  <a:schemeClr val="accent2"/>
                </a:solidFill>
              </a:rPr>
              <a:t>E</a:t>
            </a:r>
            <a:r>
              <a:rPr lang="en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very world historical figure you can think of.</a:t>
            </a:r>
            <a:endParaRPr sz="2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50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Tell Me More!</a:t>
            </a: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621571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your list, tell me … </a:t>
            </a: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520700" lvl="1" indent="0">
              <a:spcBef>
                <a:spcPts val="520"/>
              </a:spcBef>
              <a:buSzPts val="2600"/>
              <a:buNone/>
            </a:pPr>
            <a:r>
              <a:rPr lang="en" sz="2400" b="1" i="1" dirty="0">
                <a:solidFill>
                  <a:schemeClr val="accent2"/>
                </a:solidFill>
              </a:rPr>
              <a:t>Everything that you know about the people on your list</a:t>
            </a:r>
            <a:r>
              <a:rPr lang="en" sz="2000" b="1" i="1" dirty="0">
                <a:solidFill>
                  <a:schemeClr val="accent2"/>
                </a:solidFill>
              </a:rPr>
              <a:t>.</a:t>
            </a:r>
            <a:endParaRPr sz="2000" b="1" i="1" dirty="0">
              <a:solidFill>
                <a:schemeClr val="accent2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800" b="1" i="1" dirty="0">
              <a:solidFill>
                <a:schemeClr val="accent2"/>
              </a:solidFill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2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457200" y="410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World Historical Figures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3142484" y="3937162"/>
            <a:ext cx="4230958" cy="315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are these figures?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they included on your list? </a:t>
            </a:r>
            <a:b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or why not?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52710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ugustus">
            <a:extLst>
              <a:ext uri="{FF2B5EF4-FFF2-40B4-BE49-F238E27FC236}">
                <a16:creationId xmlns:a16="http://schemas.microsoft.com/office/drawing/2014/main" id="{637631DD-45E3-40F0-A01F-87C8537FEF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7" t="1911" r="248"/>
          <a:stretch/>
        </p:blipFill>
        <p:spPr>
          <a:xfrm>
            <a:off x="3692546" y="952710"/>
            <a:ext cx="3546940" cy="269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457200" y="-666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World Historical Figures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3616371" y="3832325"/>
            <a:ext cx="3808108" cy="315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are these figures?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they included on your lists? Why or why not?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8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77081"/>
            <a:ext cx="3060624" cy="360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" name="Google Shape;165;p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0425" y="505954"/>
            <a:ext cx="2390146" cy="322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Your Task</a:t>
            </a: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Draw a slip of paper.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The name on the paper will be the name of the person you will research for the project.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KWHL Chart</a:t>
            </a:r>
            <a:endParaRPr dirty="0"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457199" y="1326661"/>
            <a:ext cx="5262061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Write the name of your historical figure at the top of your KWHL Chart. 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</a:t>
            </a:r>
            <a:r>
              <a:rPr lang="en" b="1" dirty="0">
                <a:solidFill>
                  <a:schemeClr val="accent2"/>
                </a:solidFill>
              </a:rPr>
              <a:t>“K”</a:t>
            </a:r>
            <a:r>
              <a:rPr lang="en" dirty="0"/>
              <a:t> column, fill in everything </a:t>
            </a:r>
            <a:r>
              <a:rPr lang="en-US" dirty="0"/>
              <a:t>that </a:t>
            </a:r>
            <a:r>
              <a:rPr lang="en" dirty="0"/>
              <a:t>you know about your figure.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7CB9E45-D979-40B4-9A7C-573D4A510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863783" y="851346"/>
            <a:ext cx="2264734" cy="29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1778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798</Words>
  <Application>Microsoft Macintosh PowerPoint</Application>
  <PresentationFormat>On-screen Show (16:9)</PresentationFormat>
  <Paragraphs>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Noto Sans Symbols</vt:lpstr>
      <vt:lpstr>Georgia</vt:lpstr>
      <vt:lpstr>Calibri</vt:lpstr>
      <vt:lpstr>Arial</vt:lpstr>
      <vt:lpstr>Constantia</vt:lpstr>
      <vt:lpstr>LEARN theme</vt:lpstr>
      <vt:lpstr>LEARN theme</vt:lpstr>
      <vt:lpstr>Simple Light</vt:lpstr>
      <vt:lpstr>Analyzing World Historical Figures</vt:lpstr>
      <vt:lpstr>Essential Question</vt:lpstr>
      <vt:lpstr>Objectives</vt:lpstr>
      <vt:lpstr>Tell Me Everything!</vt:lpstr>
      <vt:lpstr>Tell Me More!</vt:lpstr>
      <vt:lpstr>World Historical Figures</vt:lpstr>
      <vt:lpstr>World Historical Figures</vt:lpstr>
      <vt:lpstr>Your Task</vt:lpstr>
      <vt:lpstr>KWHL Chart</vt:lpstr>
      <vt:lpstr>KWHL Chart</vt:lpstr>
      <vt:lpstr>KWHL Chart</vt:lpstr>
      <vt:lpstr>Research</vt:lpstr>
      <vt:lpstr>PowerPoint Presentation</vt:lpstr>
      <vt:lpstr>Historical Figures Project</vt:lpstr>
      <vt:lpstr>PowerPoint Presentation</vt:lpstr>
      <vt:lpstr>Gallery Walk</vt:lpstr>
      <vt:lpstr>Sutori Gallery Walk</vt:lpstr>
      <vt:lpstr>KWHL Chart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World Historical Figures</dc:title>
  <dc:creator>K20 Center</dc:creator>
  <cp:lastModifiedBy>Walters, Darrin J.</cp:lastModifiedBy>
  <cp:revision>9</cp:revision>
  <dcterms:modified xsi:type="dcterms:W3CDTF">2020-07-15T18:34:47Z</dcterms:modified>
</cp:coreProperties>
</file>