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4"/>
  </p:notesMasterIdLst>
  <p:sldIdLst>
    <p:sldId id="258" r:id="rId3"/>
    <p:sldId id="256" r:id="rId4"/>
    <p:sldId id="257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/>
    <p:restoredTop sz="94640"/>
  </p:normalViewPr>
  <p:slideViewPr>
    <p:cSldViewPr snapToGrid="0">
      <p:cViewPr varScale="1">
        <p:scale>
          <a:sx n="122" d="100"/>
          <a:sy n="122" d="100"/>
        </p:scale>
        <p:origin x="15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64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389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78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2204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490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513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58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30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https://www.youtube.com/embed/4xG2aJa6UyY?feature=oembed" TargetMode="External"/><Relationship Id="rId1" Type="http://schemas.openxmlformats.org/officeDocument/2006/relationships/tags" Target="../tags/tag11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https://www.youtube.com/embed/HP1h8bVhs7s?feature=oembed" TargetMode="Externa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00182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835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lvl="0"/>
            <a:r>
              <a:rPr lang="en-US" dirty="0"/>
              <a:t>Two-Minute Paper</a:t>
            </a: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B9A32D-214A-49E0-A88F-F4CD2195DC8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1189718"/>
            <a:ext cx="3778469" cy="3257550"/>
          </a:xfrm>
        </p:spPr>
        <p:txBody>
          <a:bodyPr/>
          <a:lstStyle/>
          <a:p>
            <a:pPr fontAlgn="base"/>
            <a:r>
              <a:rPr lang="en-US" dirty="0"/>
              <a:t>On a sheet of paper, respond to the prompt below. </a:t>
            </a:r>
          </a:p>
          <a:p>
            <a:pPr marL="604838" lvl="1" indent="0" fontAlgn="base">
              <a:spcBef>
                <a:spcPts val="1500"/>
              </a:spcBef>
              <a:spcAft>
                <a:spcPts val="1800"/>
              </a:spcAft>
              <a:buNone/>
            </a:pPr>
            <a:r>
              <a:rPr lang="en-US" sz="2000" b="1" dirty="0"/>
              <a:t>Why is it important to preserve historical sites, such as the Spiro Mounds? </a:t>
            </a:r>
          </a:p>
          <a:p>
            <a:pPr fontAlgn="base"/>
            <a:r>
              <a:rPr lang="en-US" dirty="0"/>
              <a:t>You will have two minutes to write your response. 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8" name="Online Media 7" title="2 Minute Timer">
            <a:hlinkClick r:id="" action="ppaction://media"/>
            <a:extLst>
              <a:ext uri="{FF2B5EF4-FFF2-40B4-BE49-F238E27FC236}">
                <a16:creationId xmlns:a16="http://schemas.microsoft.com/office/drawing/2014/main" id="{661D37B8-80A4-4592-8D38-89088FF10B8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571999" y="1260139"/>
            <a:ext cx="3897507" cy="2192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14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35389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lvl="0"/>
            <a:r>
              <a:rPr lang="en-US" dirty="0"/>
              <a:t>Always, Sometimes, Never True - Revisited</a:t>
            </a: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B9A32D-214A-49E0-A88F-F4CD2195DC8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199" y="1428750"/>
            <a:ext cx="3976915" cy="32575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Return to the Always, Sometimes, Never True handout from earlier in the lesson.</a:t>
            </a:r>
          </a:p>
          <a:p>
            <a:pPr>
              <a:spcAft>
                <a:spcPts val="600"/>
              </a:spcAft>
            </a:pPr>
            <a:r>
              <a:rPr lang="en-US" dirty="0"/>
              <a:t>Review your original labels and make any changes you deem necessary to your labels or your reasoning. </a:t>
            </a:r>
          </a:p>
          <a:p>
            <a:pPr>
              <a:spcAft>
                <a:spcPts val="600"/>
              </a:spcAft>
            </a:pPr>
            <a:r>
              <a:rPr lang="en-US" dirty="0"/>
              <a:t>Share out any substantial changes with the whole class.</a:t>
            </a:r>
          </a:p>
          <a:p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4446EE-9297-46C9-8F73-6C1649315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011" y="1705037"/>
            <a:ext cx="2248943" cy="2910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001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The Spiro Mounds Builders</a:t>
            </a:r>
            <a:endParaRPr dirty="0"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Oklahoma History</a:t>
            </a:r>
            <a:endParaRPr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n-US" i="1" dirty="0"/>
              <a:t>What are the significant symbols and icons of civilizations and cultures? </a:t>
            </a:r>
          </a:p>
          <a:p>
            <a:pPr fontAlgn="base">
              <a:spcAft>
                <a:spcPts val="600"/>
              </a:spcAft>
            </a:pPr>
            <a:r>
              <a:rPr lang="en-US" i="1" dirty="0"/>
              <a:t>How can we know about the past if we weren’t there?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lvl="0"/>
            <a:r>
              <a:rPr lang="en-US" dirty="0"/>
              <a:t>Learning Objectives</a:t>
            </a:r>
            <a:endParaRPr dirty="0"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n-US" dirty="0"/>
              <a:t>Summarize the accomplishments of the Spiro Mounds builders.</a:t>
            </a:r>
          </a:p>
          <a:p>
            <a:pPr fontAlgn="base">
              <a:spcAft>
                <a:spcPts val="600"/>
              </a:spcAft>
            </a:pPr>
            <a:r>
              <a:rPr lang="en-US" dirty="0"/>
              <a:t>Analyze the importance of preserving history.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3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10323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lvl="0"/>
            <a:r>
              <a:rPr lang="en-US" dirty="0"/>
              <a:t>Always, Sometimes, Never True Activity</a:t>
            </a: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B9A32D-214A-49E0-A88F-F4CD2195DC8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1083857"/>
            <a:ext cx="3403600" cy="32575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On the Always, Sometimes, Never True handout, for each statement, choose the answer that best describes how often the statement is true: always, sometimes, or never.</a:t>
            </a:r>
          </a:p>
          <a:p>
            <a:r>
              <a:rPr lang="en-US" dirty="0"/>
              <a:t>Then, in the right column, justify or explain your answer. </a:t>
            </a:r>
          </a:p>
          <a:p>
            <a:r>
              <a:rPr lang="en-US" dirty="0"/>
              <a:t>With your partner, discuss your responses. 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4446EE-9297-46C9-8F73-6C1649315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979" y="1231537"/>
            <a:ext cx="2412333" cy="3121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1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12831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lvl="0"/>
            <a:r>
              <a:rPr lang="en-US" dirty="0"/>
              <a:t>GRAPES Graphic Organizer</a:t>
            </a: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B9A32D-214A-49E0-A88F-F4CD2195DC8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1164566"/>
            <a:ext cx="3124200" cy="32575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As you watch the video, fill in your GRAPES graphic organizer, answering the questions in each column to the best of your ability.</a:t>
            </a:r>
          </a:p>
          <a:p>
            <a:pPr>
              <a:spcAft>
                <a:spcPts val="600"/>
              </a:spcAft>
            </a:pPr>
            <a:r>
              <a:rPr lang="en-US" dirty="0"/>
              <a:t>When the video is over, share out any interesting information you found and how and why you categorized information on the GRAPES chart.</a:t>
            </a:r>
          </a:p>
          <a:p>
            <a:pPr>
              <a:spcAft>
                <a:spcPts val="600"/>
              </a:spcAft>
            </a:pPr>
            <a:r>
              <a:rPr lang="en-US" dirty="0"/>
              <a:t>Keep this chart for later!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D55AEB-5F9C-4E10-866E-05313F7A7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423" y="1428750"/>
            <a:ext cx="3500653" cy="2729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8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199" y="15713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lvl="0"/>
            <a:r>
              <a:rPr lang="en-US" dirty="0"/>
              <a:t>Spiro Mounds Video</a:t>
            </a:r>
            <a:endParaRPr dirty="0"/>
          </a:p>
        </p:txBody>
      </p:sp>
      <p:pic>
        <p:nvPicPr>
          <p:cNvPr id="4" name="Online Media 3" title="OETA Story on Highway 9: Spiro Mounds aired 12-14-12">
            <a:hlinkClick r:id="" action="ppaction://media"/>
            <a:extLst>
              <a:ext uri="{FF2B5EF4-FFF2-40B4-BE49-F238E27FC236}">
                <a16:creationId xmlns:a16="http://schemas.microsoft.com/office/drawing/2014/main" id="{B16587A1-C270-4A9D-8AE6-835EBEF03BE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523999" y="1014380"/>
            <a:ext cx="6096000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043D1B-C5DA-6A4C-A1EE-349C87C906CF}"/>
              </a:ext>
            </a:extLst>
          </p:cNvPr>
          <p:cNvSpPr txBox="1"/>
          <p:nvPr/>
        </p:nvSpPr>
        <p:spPr>
          <a:xfrm>
            <a:off x="1418897" y="4443380"/>
            <a:ext cx="6096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OETA.tv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oklahomanews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]. (2013, Jan. 8). OETA story on Highway 9: Spiro Mounds aired 12-14-12 [Video]. </a:t>
            </a:r>
            <a:b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>
                <a:latin typeface="Calibri" panose="020F0502020204030204" pitchFamily="34" charset="0"/>
                <a:cs typeface="Calibri" panose="020F0502020204030204" pitchFamily="34" charset="0"/>
              </a:rPr>
              <a:t>YouTube. https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www.youtube.com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watch?v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=HP1h8bVhs7s</a:t>
            </a:r>
          </a:p>
          <a:p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66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835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lvl="0"/>
            <a:r>
              <a:rPr lang="en-US" dirty="0"/>
              <a:t>Jigsaw Activity</a:t>
            </a: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B9A32D-214A-49E0-A88F-F4CD2195DC8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1073604"/>
            <a:ext cx="3918857" cy="32575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You will receive a number that determines your group.</a:t>
            </a:r>
          </a:p>
          <a:p>
            <a:pPr>
              <a:spcAft>
                <a:spcPts val="600"/>
              </a:spcAft>
            </a:pPr>
            <a:r>
              <a:rPr lang="en-US" dirty="0"/>
              <a:t>Read the document that corresponds to the group number you received. </a:t>
            </a:r>
          </a:p>
          <a:p>
            <a:pPr>
              <a:spcAft>
                <a:spcPts val="600"/>
              </a:spcAft>
            </a:pPr>
            <a:r>
              <a:rPr lang="en-US" dirty="0"/>
              <a:t>As you read, write down information that fits in the six GRAPES categories.</a:t>
            </a:r>
          </a:p>
          <a:p>
            <a:pPr>
              <a:spcAft>
                <a:spcPts val="600"/>
              </a:spcAft>
            </a:pPr>
            <a:r>
              <a:rPr lang="en-US" dirty="0"/>
              <a:t>Then, on the back of your GRAPES handout, write down a brief summary of your article. 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C4844C-7A9F-466E-BC81-EEEB5F1EF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5" y="1194374"/>
            <a:ext cx="2423875" cy="31367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37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835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lvl="0"/>
            <a:r>
              <a:rPr lang="en-US" dirty="0"/>
              <a:t>Jigsaw Activity – cont.</a:t>
            </a: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B9A32D-214A-49E0-A88F-F4CD2195DC8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1063743"/>
            <a:ext cx="3701143" cy="32575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Now, summarize your document and highlight any important information to your group. </a:t>
            </a:r>
          </a:p>
          <a:p>
            <a:pPr>
              <a:spcAft>
                <a:spcPts val="600"/>
              </a:spcAft>
            </a:pPr>
            <a:r>
              <a:rPr lang="en-US" dirty="0"/>
              <a:t>As one group member shares out, the rest of the members should be writing down that information in their handouts. </a:t>
            </a:r>
          </a:p>
          <a:p>
            <a:pPr>
              <a:spcAft>
                <a:spcPts val="600"/>
              </a:spcAft>
            </a:pPr>
            <a:r>
              <a:rPr lang="en-US" dirty="0"/>
              <a:t>Share out the important information your group recorded with the whole class.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2BF752-AACF-7F45-A616-642FFDEA3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5" y="1194374"/>
            <a:ext cx="2423875" cy="31367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7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LEARN THEME" val="vcZ5Cr0Z"/>
  <p:tag name="ARTICULATE_SLIDE_COUNT" val="1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423</Words>
  <Application>Microsoft Macintosh PowerPoint</Application>
  <PresentationFormat>On-screen Show (16:9)</PresentationFormat>
  <Paragraphs>36</Paragraphs>
  <Slides>11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Constantia</vt:lpstr>
      <vt:lpstr>Georgia</vt:lpstr>
      <vt:lpstr>Noto Sans Symbols</vt:lpstr>
      <vt:lpstr>Calibri</vt:lpstr>
      <vt:lpstr>Arial</vt:lpstr>
      <vt:lpstr>LEARN theme</vt:lpstr>
      <vt:lpstr>LEARN theme</vt:lpstr>
      <vt:lpstr>PowerPoint Presentation</vt:lpstr>
      <vt:lpstr>The Spiro Mounds Builders</vt:lpstr>
      <vt:lpstr>Essential Questions</vt:lpstr>
      <vt:lpstr>Learning Objectives</vt:lpstr>
      <vt:lpstr>Always, Sometimes, Never True Activity</vt:lpstr>
      <vt:lpstr>GRAPES Graphic Organizer</vt:lpstr>
      <vt:lpstr>Spiro Mounds Video</vt:lpstr>
      <vt:lpstr>Jigsaw Activity</vt:lpstr>
      <vt:lpstr>Jigsaw Activity – cont.</vt:lpstr>
      <vt:lpstr>Two-Minute Paper</vt:lpstr>
      <vt:lpstr>Always, Sometimes, Never True - Revisited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Walters, Darrin J.</cp:lastModifiedBy>
  <cp:revision>17</cp:revision>
  <dcterms:modified xsi:type="dcterms:W3CDTF">2020-06-01T22:17:52Z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05C5A7A8-AA37-4DE1-8EAF-7B5438B5D030</vt:lpwstr>
  </property>
  <property fmtid="{D5CDD505-2E9C-101B-9397-08002B2CF9AE}" pid="3" name="ArticulatePath">
    <vt:lpwstr>Copy of K20 LEARN Lesson Slides Theme</vt:lpwstr>
  </property>
</Properties>
</file>