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7" r:id="rId7"/>
    <p:sldId id="269" r:id="rId8"/>
    <p:sldId id="268" r:id="rId9"/>
    <p:sldId id="262" r:id="rId10"/>
    <p:sldId id="271" r:id="rId11"/>
    <p:sldId id="272" r:id="rId12"/>
    <p:sldId id="277" r:id="rId13"/>
    <p:sldId id="278" r:id="rId14"/>
    <p:sldId id="280" r:id="rId15"/>
    <p:sldId id="279" r:id="rId16"/>
    <p:sldId id="282" r:id="rId17"/>
    <p:sldId id="283" r:id="rId18"/>
    <p:sldId id="286" r:id="rId19"/>
    <p:sldId id="284" r:id="rId20"/>
    <p:sldId id="28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AD7C33-40BF-48F6-9264-0A2C847A2F80}">
  <a:tblStyle styleId="{ADAD7C33-40BF-48F6-9264-0A2C847A2F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8571" autoAdjust="0"/>
  </p:normalViewPr>
  <p:slideViewPr>
    <p:cSldViewPr snapToGrid="0">
      <p:cViewPr varScale="1">
        <p:scale>
          <a:sx n="95" d="100"/>
          <a:sy n="95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81DEF071-3387-4DFB-BA0D-3A05DF5DBDE4}"/>
    <pc:docChg chg="modSld">
      <pc:chgData name="Taylor Thurston" userId="10285e41d43c4120" providerId="LiveId" clId="{81DEF071-3387-4DFB-BA0D-3A05DF5DBDE4}" dt="2020-12-08T19:49:26.916" v="83" actId="20577"/>
      <pc:docMkLst>
        <pc:docMk/>
      </pc:docMkLst>
      <pc:sldChg chg="modSp mod">
        <pc:chgData name="Taylor Thurston" userId="10285e41d43c4120" providerId="LiveId" clId="{81DEF071-3387-4DFB-BA0D-3A05DF5DBDE4}" dt="2020-12-08T16:32:19.491" v="32" actId="20577"/>
        <pc:sldMkLst>
          <pc:docMk/>
          <pc:sldMk cId="0" sldId="257"/>
        </pc:sldMkLst>
        <pc:spChg chg="mod">
          <ac:chgData name="Taylor Thurston" userId="10285e41d43c4120" providerId="LiveId" clId="{81DEF071-3387-4DFB-BA0D-3A05DF5DBDE4}" dt="2020-12-08T16:32:19.491" v="32" actId="20577"/>
          <ac:spMkLst>
            <pc:docMk/>
            <pc:sldMk cId="0" sldId="257"/>
            <ac:spMk id="80" creationId="{00000000-0000-0000-0000-000000000000}"/>
          </ac:spMkLst>
        </pc:spChg>
      </pc:sldChg>
      <pc:sldChg chg="modNotesTx">
        <pc:chgData name="Taylor Thurston" userId="10285e41d43c4120" providerId="LiveId" clId="{81DEF071-3387-4DFB-BA0D-3A05DF5DBDE4}" dt="2020-12-08T16:35:15.732" v="33" actId="20577"/>
        <pc:sldMkLst>
          <pc:docMk/>
          <pc:sldMk cId="0" sldId="260"/>
        </pc:sldMkLst>
      </pc:sldChg>
      <pc:sldChg chg="modNotesTx">
        <pc:chgData name="Taylor Thurston" userId="10285e41d43c4120" providerId="LiveId" clId="{81DEF071-3387-4DFB-BA0D-3A05DF5DBDE4}" dt="2020-12-08T16:35:27.212" v="34"/>
        <pc:sldMkLst>
          <pc:docMk/>
          <pc:sldMk cId="2021942060" sldId="267"/>
        </pc:sldMkLst>
      </pc:sldChg>
      <pc:sldChg chg="modNotesTx">
        <pc:chgData name="Taylor Thurston" userId="10285e41d43c4120" providerId="LiveId" clId="{81DEF071-3387-4DFB-BA0D-3A05DF5DBDE4}" dt="2020-12-08T16:35:33.015" v="36"/>
        <pc:sldMkLst>
          <pc:docMk/>
          <pc:sldMk cId="778782477" sldId="268"/>
        </pc:sldMkLst>
      </pc:sldChg>
      <pc:sldChg chg="modNotesTx">
        <pc:chgData name="Taylor Thurston" userId="10285e41d43c4120" providerId="LiveId" clId="{81DEF071-3387-4DFB-BA0D-3A05DF5DBDE4}" dt="2020-12-08T16:35:30.079" v="35"/>
        <pc:sldMkLst>
          <pc:docMk/>
          <pc:sldMk cId="889246357" sldId="269"/>
        </pc:sldMkLst>
      </pc:sldChg>
      <pc:sldChg chg="modSp mod">
        <pc:chgData name="Taylor Thurston" userId="10285e41d43c4120" providerId="LiveId" clId="{81DEF071-3387-4DFB-BA0D-3A05DF5DBDE4}" dt="2020-12-08T19:49:26.916" v="83" actId="20577"/>
        <pc:sldMkLst>
          <pc:docMk/>
          <pc:sldMk cId="2360447477" sldId="282"/>
        </pc:sldMkLst>
        <pc:spChg chg="mod">
          <ac:chgData name="Taylor Thurston" userId="10285e41d43c4120" providerId="LiveId" clId="{81DEF071-3387-4DFB-BA0D-3A05DF5DBDE4}" dt="2020-12-08T16:39:51.182" v="37" actId="20577"/>
          <ac:spMkLst>
            <pc:docMk/>
            <pc:sldMk cId="2360447477" sldId="282"/>
            <ac:spMk id="111" creationId="{00000000-0000-0000-0000-000000000000}"/>
          </ac:spMkLst>
        </pc:spChg>
        <pc:spChg chg="mod">
          <ac:chgData name="Taylor Thurston" userId="10285e41d43c4120" providerId="LiveId" clId="{81DEF071-3387-4DFB-BA0D-3A05DF5DBDE4}" dt="2020-12-08T19:49:26.916" v="83" actId="20577"/>
          <ac:spMkLst>
            <pc:docMk/>
            <pc:sldMk cId="2360447477" sldId="282"/>
            <ac:spMk id="112" creationId="{00000000-0000-0000-0000-000000000000}"/>
          </ac:spMkLst>
        </pc:spChg>
      </pc:sldChg>
      <pc:sldChg chg="modSp mod">
        <pc:chgData name="Taylor Thurston" userId="10285e41d43c4120" providerId="LiveId" clId="{81DEF071-3387-4DFB-BA0D-3A05DF5DBDE4}" dt="2020-12-08T19:37:24.102" v="46" actId="20577"/>
        <pc:sldMkLst>
          <pc:docMk/>
          <pc:sldMk cId="555422790" sldId="283"/>
        </pc:sldMkLst>
        <pc:spChg chg="mod">
          <ac:chgData name="Taylor Thurston" userId="10285e41d43c4120" providerId="LiveId" clId="{81DEF071-3387-4DFB-BA0D-3A05DF5DBDE4}" dt="2020-12-08T19:37:24.102" v="46" actId="20577"/>
          <ac:spMkLst>
            <pc:docMk/>
            <pc:sldMk cId="555422790" sldId="283"/>
            <ac:spMk id="112" creationId="{00000000-0000-0000-0000-000000000000}"/>
          </ac:spMkLst>
        </pc:spChg>
      </pc:sldChg>
      <pc:sldChg chg="modSp mod">
        <pc:chgData name="Taylor Thurston" userId="10285e41d43c4120" providerId="LiveId" clId="{81DEF071-3387-4DFB-BA0D-3A05DF5DBDE4}" dt="2020-12-08T19:44:12.285" v="73" actId="14100"/>
        <pc:sldMkLst>
          <pc:docMk/>
          <pc:sldMk cId="2621990847" sldId="284"/>
        </pc:sldMkLst>
        <pc:spChg chg="mod">
          <ac:chgData name="Taylor Thurston" userId="10285e41d43c4120" providerId="LiveId" clId="{81DEF071-3387-4DFB-BA0D-3A05DF5DBDE4}" dt="2020-12-08T19:44:12.285" v="73" actId="14100"/>
          <ac:spMkLst>
            <pc:docMk/>
            <pc:sldMk cId="2621990847" sldId="284"/>
            <ac:spMk id="112" creationId="{00000000-0000-0000-0000-000000000000}"/>
          </ac:spMkLst>
        </pc:spChg>
      </pc:sldChg>
      <pc:sldChg chg="modSp mod">
        <pc:chgData name="Taylor Thurston" userId="10285e41d43c4120" providerId="LiveId" clId="{81DEF071-3387-4DFB-BA0D-3A05DF5DBDE4}" dt="2020-12-08T19:47:03.442" v="80" actId="14100"/>
        <pc:sldMkLst>
          <pc:docMk/>
          <pc:sldMk cId="818363282" sldId="285"/>
        </pc:sldMkLst>
        <pc:spChg chg="mod">
          <ac:chgData name="Taylor Thurston" userId="10285e41d43c4120" providerId="LiveId" clId="{81DEF071-3387-4DFB-BA0D-3A05DF5DBDE4}" dt="2020-12-08T19:47:03.442" v="80" actId="14100"/>
          <ac:spMkLst>
            <pc:docMk/>
            <pc:sldMk cId="818363282" sldId="285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onardo_da_Vinci,_Salvator_Mundi,_c.1500,_oil_on_walnut,_45.4_%C3%97_65.6_cm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mark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helangelo%27s_Piet%C3%A0,_St_Peter%27s_Basilica_(1498%E2%80%9399)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%26A_-_Raphael,_The_Miraculous_Draught_of_Fishes_(1515)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onardo_da_Vinci,_Salvator_Mundi,_c.1500,_oil_on_walnut,_45.4_%C3%97_65.6_cm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mark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helangelo%27s_Piet%C3%A0,_St_Peter%27s_Basilica_(1498%E2%80%9399)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%26A_-_Raphael,_The_Miraculous_Draught_of_Fishes_(1515)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6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da Vinci, L. (ca. 1500). </a:t>
            </a:r>
            <a:r>
              <a:rPr lang="en-US" i="1" dirty="0" err="1"/>
              <a:t>Salvator</a:t>
            </a:r>
            <a:r>
              <a:rPr lang="en-US" i="1" dirty="0"/>
              <a:t> Mundi </a:t>
            </a:r>
            <a:r>
              <a:rPr lang="en-US" i="0" dirty="0"/>
              <a:t>[Painting: Oil on walnut wood]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https://commons.wikimedia.org/wiki/File:Leonardo_da_Vinci,_Salvator_Mundi,_c.1500,_oil_on_walnut,_45.4_%C3%97_65.6_cm.jpg</a:t>
            </a:r>
            <a:r>
              <a:rPr lang="en-US" i="1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14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Donatello. (1411-1413). </a:t>
            </a:r>
            <a:r>
              <a:rPr lang="en-US" i="1" dirty="0"/>
              <a:t>Saint Mark </a:t>
            </a:r>
            <a:r>
              <a:rPr lang="en-US" i="0" dirty="0"/>
              <a:t>[Marble statue]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https://commons.wikimedia.org/wiki/File:Stmark.jpg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824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Source: </a:t>
            </a:r>
            <a:r>
              <a:rPr lang="en-US" dirty="0"/>
              <a:t>Michelangelo. (1498-1499).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Pietà </a:t>
            </a:r>
            <a:r>
              <a:rPr lang="en-US" i="0" dirty="0"/>
              <a:t>[Statue]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https://commons.wikimedia.org/wiki/File:Michelangelo%27s_Piet%C3%A0,_St_Peter%27s_Basilica_(1498%E2%80%9399).jpg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52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Raphael. (1515). </a:t>
            </a:r>
            <a:r>
              <a:rPr lang="en-US" i="1" dirty="0"/>
              <a:t>The miraculous draught of fishes </a:t>
            </a:r>
            <a:r>
              <a:rPr lang="en-US" i="0" dirty="0"/>
              <a:t>[Painting]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https://commons.wikimedia.org/wiki/File:V%26A_-_Raphael,_The_Miraculous_Draught_of_Fishes_(1515).jpg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81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1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34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Source: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CrashCourse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(2012, June 21). The Renaissance: Was it a thing? - Crash course world history #22 [Video]. YouTube. 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www.youtube.com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watch?v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=Vufba_ZcoR0&amp;feature=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emb_logo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332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75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24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reveal the title or artist yet—simply give students time to view the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da Vinci, L. (ca. 1500). </a:t>
            </a:r>
            <a:r>
              <a:rPr lang="en-US" i="1" dirty="0" err="1"/>
              <a:t>Salvator</a:t>
            </a:r>
            <a:r>
              <a:rPr lang="en-US" i="1" dirty="0"/>
              <a:t> Mundi </a:t>
            </a:r>
            <a:r>
              <a:rPr lang="en-US" i="0" dirty="0"/>
              <a:t>[Painting: Oil on walnut wood]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https://commons.wikimedia.org/wiki/File:Leonardo_da_Vinci,_Salvator_Mundi,_c.1500,_oil_on_walnut,_45.4_%C3%97_65.6_cm.jpg</a:t>
            </a:r>
            <a:r>
              <a:rPr lang="en-US" i="1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reveal the title or artist yet—simply give students time to view the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Donatello. (1411-1413). </a:t>
            </a:r>
            <a:r>
              <a:rPr lang="en-US" i="1" dirty="0"/>
              <a:t>Saint Mark </a:t>
            </a:r>
            <a:r>
              <a:rPr lang="en-US" i="0" dirty="0"/>
              <a:t>[Marble statue]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https://commons.wikimedia.org/wiki/File:Stmark.jpg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49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reveal the title or artist yet—simply give students time to view the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Source: </a:t>
            </a:r>
            <a:r>
              <a:rPr lang="en-US" dirty="0"/>
              <a:t>Michelangelo. (1498-1499).</a:t>
            </a:r>
            <a:r>
              <a:rPr lang="en-US" i="1" dirty="0"/>
              <a:t>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Pietà </a:t>
            </a:r>
            <a:r>
              <a:rPr lang="en-US" i="0" dirty="0"/>
              <a:t>[Statue]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https://commons.wikimedia.org/wiki/File:Michelangelo%27s_Piet%C3%A0,_St_Peter%27s_Basilica_(1498%E2%80%9399).jpg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21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a6042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a6042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reveal the title or artist yet—simply give students time to view the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Raphael. (1515). </a:t>
            </a:r>
            <a:r>
              <a:rPr lang="en-US" i="1" dirty="0"/>
              <a:t>The miraculous draught of fishes </a:t>
            </a:r>
            <a:r>
              <a:rPr lang="en-US" i="0" dirty="0"/>
              <a:t>[Painting]</a:t>
            </a:r>
            <a:r>
              <a:rPr lang="en-US" i="1" dirty="0"/>
              <a:t>. </a:t>
            </a:r>
            <a:r>
              <a:rPr lang="en-US" i="0" dirty="0"/>
              <a:t>Wikimedia Commons. </a:t>
            </a:r>
            <a:r>
              <a:rPr lang="en-US" dirty="0">
                <a:hlinkClick r:id="rId3"/>
              </a:rPr>
              <a:t>https://commons.wikimedia.org/wiki/File:V%26A_-_Raphael,_The_Miraculous_Draught_of_Fishes_(1515).jpg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38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a6042d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a6042d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19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ufba_ZcoR0?feature=oembed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Not Just Ninja Turtles</a:t>
            </a:r>
            <a:endParaRPr dirty="0"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World History and the Renaissance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69671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Elect a group spokesperson to tell the class why you selected the artwork.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 descr="Four Corners strategy card">
            <a:extLst>
              <a:ext uri="{FF2B5EF4-FFF2-40B4-BE49-F238E27FC236}">
                <a16:creationId xmlns:a16="http://schemas.microsoft.com/office/drawing/2014/main" id="{E0C44C77-2FC8-4FCF-9EAA-EAFD5324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44761" y="1094389"/>
            <a:ext cx="1957402" cy="25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3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199" y="646623"/>
            <a:ext cx="8229600" cy="71551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1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40F0C-B076-EE46-A4B0-6EAF66A6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25" y="369735"/>
            <a:ext cx="2991749" cy="44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D523F2-534B-634D-95A9-7ABECBC002A0}"/>
              </a:ext>
            </a:extLst>
          </p:cNvPr>
          <p:cNvSpPr txBox="1"/>
          <p:nvPr/>
        </p:nvSpPr>
        <p:spPr>
          <a:xfrm>
            <a:off x="457199" y="1536575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Salvator</a:t>
            </a:r>
            <a:r>
              <a:rPr lang="en-US" sz="2400" i="1" dirty="0"/>
              <a:t> Mundi</a:t>
            </a:r>
          </a:p>
          <a:p>
            <a:endParaRPr lang="en-US" sz="1800" i="1" dirty="0"/>
          </a:p>
          <a:p>
            <a:r>
              <a:rPr lang="en-US" sz="1800" dirty="0">
                <a:solidFill>
                  <a:schemeClr val="accent2"/>
                </a:solidFill>
              </a:rPr>
              <a:t>Leonardo da Vinci</a:t>
            </a:r>
          </a:p>
        </p:txBody>
      </p:sp>
    </p:spTree>
    <p:extLst>
      <p:ext uri="{BB962C8B-B14F-4D97-AF65-F5344CB8AC3E}">
        <p14:creationId xmlns:p14="http://schemas.microsoft.com/office/powerpoint/2010/main" val="291219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2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42D624-840D-A141-8EFD-ED226F9F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0"/>
            <a:ext cx="19002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1984C-97AF-2447-A47A-09B99960EA2A}"/>
              </a:ext>
            </a:extLst>
          </p:cNvPr>
          <p:cNvSpPr txBox="1"/>
          <p:nvPr/>
        </p:nvSpPr>
        <p:spPr>
          <a:xfrm>
            <a:off x="455614" y="1499616"/>
            <a:ext cx="253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Saint Mark</a:t>
            </a:r>
          </a:p>
          <a:p>
            <a:endParaRPr lang="en-US" sz="1800" i="1" dirty="0"/>
          </a:p>
          <a:p>
            <a:r>
              <a:rPr lang="en-US" sz="1800" dirty="0">
                <a:solidFill>
                  <a:schemeClr val="accent2"/>
                </a:solidFill>
              </a:rPr>
              <a:t>Donatello</a:t>
            </a:r>
          </a:p>
        </p:txBody>
      </p:sp>
    </p:spTree>
    <p:extLst>
      <p:ext uri="{BB962C8B-B14F-4D97-AF65-F5344CB8AC3E}">
        <p14:creationId xmlns:p14="http://schemas.microsoft.com/office/powerpoint/2010/main" val="123137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3</a:t>
            </a: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33E465-50A7-F143-9B30-1305B9A7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0"/>
            <a:ext cx="6210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CC96B7-0E4B-8C44-9355-33C68B2C226D}"/>
              </a:ext>
            </a:extLst>
          </p:cNvPr>
          <p:cNvSpPr txBox="1"/>
          <p:nvPr/>
        </p:nvSpPr>
        <p:spPr>
          <a:xfrm>
            <a:off x="457200" y="1481328"/>
            <a:ext cx="238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dk1"/>
                </a:solidFill>
              </a:rPr>
              <a:t>Pietà</a:t>
            </a:r>
          </a:p>
          <a:p>
            <a:endParaRPr lang="en-US" sz="1800" i="1" dirty="0">
              <a:solidFill>
                <a:schemeClr val="dk1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Michelangelo</a:t>
            </a:r>
          </a:p>
        </p:txBody>
      </p:sp>
    </p:spTree>
    <p:extLst>
      <p:ext uri="{BB962C8B-B14F-4D97-AF65-F5344CB8AC3E}">
        <p14:creationId xmlns:p14="http://schemas.microsoft.com/office/powerpoint/2010/main" val="183647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4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A3184E-6700-DC49-AF7A-B8D07BE7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0"/>
            <a:ext cx="6362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58398-C18A-F84C-9C40-007C74AA0BF7}"/>
              </a:ext>
            </a:extLst>
          </p:cNvPr>
          <p:cNvSpPr txBox="1"/>
          <p:nvPr/>
        </p:nvSpPr>
        <p:spPr>
          <a:xfrm>
            <a:off x="457200" y="1453896"/>
            <a:ext cx="2121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The Miraculous Draught of Fishes</a:t>
            </a:r>
          </a:p>
          <a:p>
            <a:endParaRPr lang="en-US" sz="1800" i="1" dirty="0"/>
          </a:p>
          <a:p>
            <a:r>
              <a:rPr lang="en-US" sz="1800" dirty="0">
                <a:solidFill>
                  <a:schemeClr val="accent2"/>
                </a:solidFill>
              </a:rPr>
              <a:t>Raphael</a:t>
            </a:r>
          </a:p>
        </p:txBody>
      </p:sp>
    </p:spTree>
    <p:extLst>
      <p:ext uri="{BB962C8B-B14F-4D97-AF65-F5344CB8AC3E}">
        <p14:creationId xmlns:p14="http://schemas.microsoft.com/office/powerpoint/2010/main" val="266202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It’s OPTIC-al! 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58437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Use your OPTIC-al organizer to describe and analyze your selected artwork.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It's OPTIC-Al strategy card">
            <a:extLst>
              <a:ext uri="{FF2B5EF4-FFF2-40B4-BE49-F238E27FC236}">
                <a16:creationId xmlns:a16="http://schemas.microsoft.com/office/drawing/2014/main" id="{843C6483-686D-444F-AC01-F6D49468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09022" y="1096793"/>
            <a:ext cx="1990740" cy="25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822356"/>
            <a:ext cx="8229600" cy="41376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Renaissance Crash Course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277983"/>
            <a:ext cx="7342632" cy="37376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watch the video: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Annotate your OPTIC-al organizer, adding any new information that you think is helpful to understanding Renaissance art.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this question: </a:t>
            </a:r>
            <a:r>
              <a:rPr lang="en-US" i="1" dirty="0">
                <a:solidFill>
                  <a:schemeClr val="accent2"/>
                </a:solidFill>
              </a:rPr>
              <a:t>How do you think the Renaissance is reflected in the art you have viewed today?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42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764549"/>
            <a:ext cx="8229600" cy="41376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Renaissance Crash Course</a:t>
            </a:r>
            <a:endParaRPr dirty="0"/>
          </a:p>
        </p:txBody>
      </p:sp>
      <p:pic>
        <p:nvPicPr>
          <p:cNvPr id="4" name="Online Media 3" descr="The Renaissance: Was it a Thing? - Crash Course World History #22">
            <a:hlinkClick r:id="" action="ppaction://media"/>
            <a:extLst>
              <a:ext uri="{FF2B5EF4-FFF2-40B4-BE49-F238E27FC236}">
                <a16:creationId xmlns:a16="http://schemas.microsoft.com/office/drawing/2014/main" id="{002271B7-D764-D64A-8592-EDEB2B148A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4648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 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72253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with your small group to create a poster for your Renaissance artist.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sure to include:</a:t>
            </a:r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-US" sz="1600" dirty="0"/>
              <a:t>The artist’s name.</a:t>
            </a:r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-US" sz="1600" dirty="0"/>
              <a:t>Graphics (pictures of the artist or their most famous works).</a:t>
            </a:r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-US" sz="1600" dirty="0"/>
              <a:t>Common themes of the artist’s works.</a:t>
            </a:r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-US" sz="1600" dirty="0"/>
              <a:t>How the art reflects the Renaissance period.</a:t>
            </a:r>
            <a:endParaRPr sz="16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nchor Charts strategy card">
            <a:extLst>
              <a:ext uri="{FF2B5EF4-FFF2-40B4-BE49-F238E27FC236}">
                <a16:creationId xmlns:a16="http://schemas.microsoft.com/office/drawing/2014/main" id="{FE949184-B40D-4B79-AD29-ADAAD1D8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09393" y="1096821"/>
            <a:ext cx="1990740" cy="25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35894"/>
            <a:ext cx="8229600" cy="61264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 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199" y="1148542"/>
            <a:ext cx="5938058" cy="39949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Post your presentations around the room.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Elect a spokesperson to stay at your presentation and explain it to visitors.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rest of your group should move clockwise around the room to view other presentations and leave feedback:</a:t>
            </a:r>
            <a:endParaRPr lang="en-US" sz="1400" dirty="0"/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-US" sz="1625" dirty="0"/>
              <a:t>What did the group do well?</a:t>
            </a:r>
          </a:p>
          <a:p>
            <a:pPr lvl="1" indent="-393700">
              <a:spcBef>
                <a:spcPts val="520"/>
              </a:spcBef>
              <a:buSzPct val="100000"/>
              <a:buChar char="•"/>
            </a:pPr>
            <a:r>
              <a:rPr lang="en-US" sz="1625" dirty="0"/>
              <a:t>Did you find a typo or have some constructive feedback?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Gallery Walk strategy card">
            <a:extLst>
              <a:ext uri="{FF2B5EF4-FFF2-40B4-BE49-F238E27FC236}">
                <a16:creationId xmlns:a16="http://schemas.microsoft.com/office/drawing/2014/main" id="{B5CECD24-AF04-44C0-B085-56CFAF06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35931" y="914913"/>
            <a:ext cx="1962164" cy="25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R="3428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can art tell us about history?</a:t>
            </a:r>
          </a:p>
          <a:p>
            <a:pPr marR="3428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does art reflect history?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Identify the characteristics of Renaissance art.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Analyze the impact of culture on Renaissance art.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1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40F0C-B076-EE46-A4B0-6EAF66A6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25" y="369735"/>
            <a:ext cx="2991749" cy="44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2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42D624-840D-A141-8EFD-ED226F9F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0"/>
            <a:ext cx="19002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4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3</a:t>
            </a: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33E465-50A7-F143-9B30-1305B9A7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0"/>
            <a:ext cx="6210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4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Artwork 4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A3184E-6700-DC49-AF7A-B8D07BE7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0"/>
            <a:ext cx="6362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8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69671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Find the four images hanging in different locations around the room.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Move to the area near the image that you like best.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Four Corners strategy card">
            <a:extLst>
              <a:ext uri="{FF2B5EF4-FFF2-40B4-BE49-F238E27FC236}">
                <a16:creationId xmlns:a16="http://schemas.microsoft.com/office/drawing/2014/main" id="{558D80F5-8411-43D4-8BBC-B69D7895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44761" y="1094389"/>
            <a:ext cx="1957402" cy="25146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Four Corners 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69671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Say hello to your group members!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As a group, discuss why you chose this piece of art.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 descr="Four Corners strategy card">
            <a:extLst>
              <a:ext uri="{FF2B5EF4-FFF2-40B4-BE49-F238E27FC236}">
                <a16:creationId xmlns:a16="http://schemas.microsoft.com/office/drawing/2014/main" id="{8111C580-4CAD-4B3C-8CE8-C246767EA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44761" y="1094389"/>
            <a:ext cx="1957402" cy="25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1642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832</Words>
  <Application>Microsoft Office PowerPoint</Application>
  <PresentationFormat>On-screen Show (16:9)</PresentationFormat>
  <Paragraphs>73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Not Just Ninja Turtles</vt:lpstr>
      <vt:lpstr>Essential Questions</vt:lpstr>
      <vt:lpstr>Lesson Objectives</vt:lpstr>
      <vt:lpstr>Artwork 1</vt:lpstr>
      <vt:lpstr>Artwork 2</vt:lpstr>
      <vt:lpstr>Artwork 3</vt:lpstr>
      <vt:lpstr>Artwork 4</vt:lpstr>
      <vt:lpstr>Four Corners </vt:lpstr>
      <vt:lpstr>Four Corners </vt:lpstr>
      <vt:lpstr>Four Corners </vt:lpstr>
      <vt:lpstr>Artwork 1</vt:lpstr>
      <vt:lpstr>Artwork 2</vt:lpstr>
      <vt:lpstr>Artwork 3</vt:lpstr>
      <vt:lpstr>Artwork 4</vt:lpstr>
      <vt:lpstr>It’s OPTIC-al! </vt:lpstr>
      <vt:lpstr>The Renaissance Crash Course</vt:lpstr>
      <vt:lpstr>The Renaissance Crash Course</vt:lpstr>
      <vt:lpstr>Anchor Chart </vt:lpstr>
      <vt:lpstr>Gallery Walk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Not Just Ninja Turtles</dc:subject>
  <dc:creator>K20 Center</dc:creator>
  <cp:lastModifiedBy>Taylor Thurston</cp:lastModifiedBy>
  <cp:revision>26</cp:revision>
  <dcterms:modified xsi:type="dcterms:W3CDTF">2020-12-08T19:49:31Z</dcterms:modified>
</cp:coreProperties>
</file>