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/t92L20jqTTjZyvKI3XGY5DgP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94" autoAdjust="0"/>
  </p:normalViewPr>
  <p:slideViewPr>
    <p:cSldViewPr snapToGrid="0">
      <p:cViewPr varScale="1">
        <p:scale>
          <a:sx n="125" d="100"/>
          <a:sy n="125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D1897EFC-4926-410C-8ECE-D805EEA54228}"/>
    <pc:docChg chg="modSld">
      <pc:chgData name="Taylor Thurston" userId="10285e41d43c4120" providerId="LiveId" clId="{D1897EFC-4926-410C-8ECE-D805EEA54228}" dt="2020-10-12T16:24:12.916" v="13" actId="1076"/>
      <pc:docMkLst>
        <pc:docMk/>
      </pc:docMkLst>
      <pc:sldChg chg="modSp mod">
        <pc:chgData name="Taylor Thurston" userId="10285e41d43c4120" providerId="LiveId" clId="{D1897EFC-4926-410C-8ECE-D805EEA54228}" dt="2020-10-12T16:24:12.916" v="13" actId="1076"/>
        <pc:sldMkLst>
          <pc:docMk/>
          <pc:sldMk cId="0" sldId="257"/>
        </pc:sldMkLst>
        <pc:spChg chg="mod">
          <ac:chgData name="Taylor Thurston" userId="10285e41d43c4120" providerId="LiveId" clId="{D1897EFC-4926-410C-8ECE-D805EEA54228}" dt="2020-10-12T16:24:12.916" v="13" actId="1076"/>
          <ac:spMkLst>
            <pc:docMk/>
            <pc:sldMk cId="0" sldId="257"/>
            <ac:spMk id="79" creationId="{00000000-0000-0000-0000-000000000000}"/>
          </ac:spMkLst>
        </pc:spChg>
        <pc:spChg chg="mod">
          <ac:chgData name="Taylor Thurston" userId="10285e41d43c4120" providerId="LiveId" clId="{D1897EFC-4926-410C-8ECE-D805EEA54228}" dt="2020-10-12T16:24:12.916" v="13" actId="1076"/>
          <ac:spMkLst>
            <pc:docMk/>
            <pc:sldMk cId="0" sldId="257"/>
            <ac:spMk id="8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nited_States_presidential_election_maps#/media/File:ElectoralCollege1860.sv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dcb3f165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dcb3f165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cb3f165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dcb3f165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b="1" i="0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800" i="0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Pew Research Center. (2011, April 8). Civil War at 150: Still divisive, still relevant. https://www.pewresearch.org/politics/2011/04/08/civil-war-at-150-still-relevant-still-divisive/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dcb3f165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dcb3f165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i="0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US" sz="1100" i="0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Pew Research Center. (2011, April 8). Civil War at 150: Still divisive, still relevant. https://www.pewresearch.org/politics/2011/04/08/civil-war-at-150-still-relevant-still-divisive/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cb3f165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cb3f165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b7d0b4b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b7d0b4b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7d0b4bf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b7d0b4bf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b7d0b4bf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b7d0b4bf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7d0b4bf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7d0b4bf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Image Source: </a:t>
            </a:r>
            <a:r>
              <a:rPr lang="en-US" dirty="0"/>
              <a:t>AndyHogan14. (2011, November 8). </a:t>
            </a:r>
            <a:r>
              <a:rPr lang="en-US" i="1" dirty="0"/>
              <a:t>1860 electoral college</a:t>
            </a:r>
            <a:r>
              <a:rPr lang="en-US" dirty="0"/>
              <a:t>. Wikimedia Commons. Retrieved August 11, 2020 from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https://commons.wikimedia.org/wiki/United_States_presidential_election_maps#/media/File:ElectoralCollege1860.svg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bb33b18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bb33b18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cb3f165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cb3f165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dcb3f165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dcb3f165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cb3f1652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Why Did the Southern States Secede?</a:t>
            </a:r>
            <a:endParaRPr b="1" dirty="0"/>
          </a:p>
        </p:txBody>
      </p:sp>
      <p:sp>
        <p:nvSpPr>
          <p:cNvPr id="129" name="Google Shape;129;g8dcb3f1652_0_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As a class, create a </a:t>
            </a:r>
            <a:r>
              <a:rPr lang="en-US" b="1" dirty="0"/>
              <a:t>claim</a:t>
            </a:r>
            <a:r>
              <a:rPr lang="en-US" dirty="0"/>
              <a:t> responding to this question.</a:t>
            </a:r>
            <a:endParaRPr dirty="0"/>
          </a:p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Use text </a:t>
            </a:r>
            <a:r>
              <a:rPr lang="en-US" b="1" dirty="0"/>
              <a:t>evidence</a:t>
            </a:r>
            <a:r>
              <a:rPr lang="en-US" dirty="0"/>
              <a:t> from the documents you previously analyzed to support your claim.</a:t>
            </a:r>
            <a:endParaRPr dirty="0"/>
          </a:p>
          <a:p>
            <a:pPr marL="577850" lvl="0" indent="-514350" algn="l" rtl="0">
              <a:spcBef>
                <a:spcPts val="52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State your </a:t>
            </a:r>
            <a:r>
              <a:rPr lang="en-US" b="1" dirty="0"/>
              <a:t>reasoning</a:t>
            </a:r>
            <a:r>
              <a:rPr lang="en-US" dirty="0"/>
              <a:t> by explaining how your evidence supports the claim.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8;g8dcb3f1652_0_15">
            <a:extLst>
              <a:ext uri="{FF2B5EF4-FFF2-40B4-BE49-F238E27FC236}">
                <a16:creationId xmlns:a16="http://schemas.microsoft.com/office/drawing/2014/main" id="{EB200E43-10AE-4D04-A739-E36909A66A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1883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 Civil War’s Legacy</a:t>
            </a:r>
            <a:endParaRPr b="1" dirty="0"/>
          </a:p>
        </p:txBody>
      </p:sp>
      <p:pic>
        <p:nvPicPr>
          <p:cNvPr id="6" name="Picture 5" descr="Civil War's Legacy survey questions">
            <a:extLst>
              <a:ext uri="{FF2B5EF4-FFF2-40B4-BE49-F238E27FC236}">
                <a16:creationId xmlns:a16="http://schemas.microsoft.com/office/drawing/2014/main" id="{A9E8CF7A-5E47-4219-961B-1DDA22E15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" t="1581" r="482" b="823"/>
          <a:stretch/>
        </p:blipFill>
        <p:spPr>
          <a:xfrm>
            <a:off x="457200" y="1263581"/>
            <a:ext cx="5547360" cy="3561080"/>
          </a:xfrm>
          <a:prstGeom prst="rect">
            <a:avLst/>
          </a:prstGeom>
          <a:ln>
            <a:solidFill>
              <a:srgbClr val="F2F7F6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cb3f1652_0_26"/>
          <p:cNvSpPr txBox="1">
            <a:spLocks noGrp="1"/>
          </p:cNvSpPr>
          <p:nvPr>
            <p:ph type="body" idx="1"/>
          </p:nvPr>
        </p:nvSpPr>
        <p:spPr>
          <a:xfrm>
            <a:off x="6067243" y="1376536"/>
            <a:ext cx="2814035" cy="268407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do the actual response percentages compare to the guesses made by your group?</a:t>
            </a:r>
            <a:endParaRPr dirty="0"/>
          </a:p>
        </p:txBody>
      </p:sp>
      <p:sp>
        <p:nvSpPr>
          <p:cNvPr id="4" name="Google Shape;128;g8dcb3f1652_0_15">
            <a:extLst>
              <a:ext uri="{FF2B5EF4-FFF2-40B4-BE49-F238E27FC236}">
                <a16:creationId xmlns:a16="http://schemas.microsoft.com/office/drawing/2014/main" id="{5608E27E-C40D-497B-9640-5D11DC5B5A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18839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 Civil War’s Legacy</a:t>
            </a:r>
            <a:endParaRPr b="1" dirty="0"/>
          </a:p>
        </p:txBody>
      </p:sp>
      <p:pic>
        <p:nvPicPr>
          <p:cNvPr id="3" name="Picture 2" descr="The Civil War's Legacy answer key">
            <a:extLst>
              <a:ext uri="{FF2B5EF4-FFF2-40B4-BE49-F238E27FC236}">
                <a16:creationId xmlns:a16="http://schemas.microsoft.com/office/drawing/2014/main" id="{62985979-2F2D-419F-917D-A7DC83DDD4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0" t="1560" r="990" b="1522"/>
          <a:stretch/>
        </p:blipFill>
        <p:spPr>
          <a:xfrm>
            <a:off x="451235" y="1283183"/>
            <a:ext cx="5616008" cy="3603436"/>
          </a:xfrm>
          <a:prstGeom prst="rect">
            <a:avLst/>
          </a:prstGeom>
          <a:ln>
            <a:solidFill>
              <a:srgbClr val="F2F7F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cb3f1652_0_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S-I-T (Surprising, Interesting, Troubling)</a:t>
            </a:r>
            <a:endParaRPr b="1"/>
          </a:p>
        </p:txBody>
      </p:sp>
      <p:sp>
        <p:nvSpPr>
          <p:cNvPr id="146" name="Google Shape;146;g8dcb3f1652_0_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After reviewing the information in the Mixed Views of the Civil War’s Legacy chart with your group, identify one:</a:t>
            </a:r>
            <a:endParaRPr dirty="0"/>
          </a:p>
          <a:p>
            <a:pPr marL="569913" indent="-338138">
              <a:spcBef>
                <a:spcPts val="0"/>
              </a:spcBef>
              <a:buSzPts val="233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4"/>
                </a:solidFill>
              </a:rPr>
              <a:t>S</a:t>
            </a:r>
            <a:r>
              <a:rPr lang="en-US" dirty="0"/>
              <a:t>urprising fact or idea.</a:t>
            </a:r>
            <a:endParaRPr dirty="0"/>
          </a:p>
          <a:p>
            <a:pPr marL="569913" indent="-338138">
              <a:spcBef>
                <a:spcPts val="0"/>
              </a:spcBef>
              <a:buSzPts val="233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4"/>
                </a:solidFill>
              </a:rPr>
              <a:t>I</a:t>
            </a:r>
            <a:r>
              <a:rPr lang="en-US" dirty="0"/>
              <a:t>nteresting fact or idea.</a:t>
            </a:r>
            <a:endParaRPr dirty="0"/>
          </a:p>
          <a:p>
            <a:pPr marL="569913" indent="-338138">
              <a:spcBef>
                <a:spcPts val="0"/>
              </a:spcBef>
              <a:buSzPts val="2330"/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accent4"/>
                </a:solidFill>
              </a:rPr>
              <a:t>T</a:t>
            </a:r>
            <a:r>
              <a:rPr lang="en-US" dirty="0"/>
              <a:t>roubling fact or idea.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647700" y="1596031"/>
            <a:ext cx="7851648" cy="89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sz="4000" dirty="0"/>
              <a:t>Why Did the Southern States Secede?</a:t>
            </a:r>
            <a:endParaRPr sz="4000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644652" y="257175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The Civil War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b7d0b4bf4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List-Group-Label</a:t>
            </a:r>
            <a:endParaRPr b="1"/>
          </a:p>
        </p:txBody>
      </p:sp>
      <p:sp>
        <p:nvSpPr>
          <p:cNvPr id="86" name="Google Shape;86;g8b7d0b4bf4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With you group, consider what the items in this list have in common and determine an appropriate label for the list.</a:t>
            </a:r>
            <a:endParaRPr dirty="0"/>
          </a:p>
          <a:p>
            <a:pPr marL="630238" indent="-342900">
              <a:spcBef>
                <a:spcPts val="0"/>
              </a:spcBef>
              <a:buSzPts val="1500"/>
              <a:buChar char="●"/>
            </a:pPr>
            <a:r>
              <a:rPr lang="en-US" sz="2400" dirty="0"/>
              <a:t>Compromise of 1850</a:t>
            </a:r>
            <a:endParaRPr sz="2400" dirty="0"/>
          </a:p>
          <a:p>
            <a:pPr marL="630238" indent="-342900">
              <a:spcBef>
                <a:spcPts val="0"/>
              </a:spcBef>
              <a:buSzPts val="1500"/>
              <a:buChar char="●"/>
            </a:pPr>
            <a:r>
              <a:rPr lang="en-US" sz="2400" dirty="0"/>
              <a:t>Publication of </a:t>
            </a:r>
            <a:r>
              <a:rPr lang="en-US" sz="2400" i="1" dirty="0"/>
              <a:t>Uncle Tom’s Cabin</a:t>
            </a:r>
            <a:endParaRPr sz="2400" i="1" dirty="0"/>
          </a:p>
          <a:p>
            <a:pPr marL="630238" indent="-342900">
              <a:spcBef>
                <a:spcPts val="0"/>
              </a:spcBef>
              <a:buSzPts val="1500"/>
              <a:buChar char="●"/>
            </a:pPr>
            <a:r>
              <a:rPr lang="en-US" sz="2400" dirty="0"/>
              <a:t>Kansas-Nebraska Act</a:t>
            </a:r>
            <a:endParaRPr sz="2400" dirty="0"/>
          </a:p>
          <a:p>
            <a:pPr marL="630238" indent="-342900">
              <a:spcBef>
                <a:spcPts val="0"/>
              </a:spcBef>
              <a:buSzPts val="1500"/>
              <a:buChar char="●"/>
            </a:pPr>
            <a:r>
              <a:rPr lang="en-US" sz="2400" i="1" dirty="0"/>
              <a:t>Dred Scott v. Sandford</a:t>
            </a:r>
            <a:endParaRPr sz="2400" i="1" dirty="0"/>
          </a:p>
          <a:p>
            <a:pPr marL="630238" indent="-342900">
              <a:spcBef>
                <a:spcPts val="0"/>
              </a:spcBef>
              <a:buSzPts val="1500"/>
              <a:buChar char="●"/>
            </a:pPr>
            <a:r>
              <a:rPr lang="en-US" sz="2400" dirty="0"/>
              <a:t>John Brown’s Raid on Harpers Ferry</a:t>
            </a:r>
            <a:endParaRPr sz="2400" dirty="0"/>
          </a:p>
          <a:p>
            <a:pPr marL="630238" indent="-342900">
              <a:spcBef>
                <a:spcPts val="0"/>
              </a:spcBef>
              <a:buSzPts val="1500"/>
              <a:buChar char="●"/>
            </a:pPr>
            <a:r>
              <a:rPr lang="en-US" sz="2400" dirty="0"/>
              <a:t>Election of 1860</a:t>
            </a:r>
            <a:endParaRPr sz="2400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b7d0b4bf4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Essential Questions</a:t>
            </a:r>
            <a:endParaRPr b="1"/>
          </a:p>
        </p:txBody>
      </p:sp>
      <p:sp>
        <p:nvSpPr>
          <p:cNvPr id="92" name="Google Shape;92;g8b7d0b4bf4_0_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What was the principal cause of the Civil War?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Why did the Southern states secede from the Union to form the Confederate States of America?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b7d0b4bf4_0_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Learning Objectives</a:t>
            </a:r>
            <a:endParaRPr b="1"/>
          </a:p>
        </p:txBody>
      </p:sp>
      <p:sp>
        <p:nvSpPr>
          <p:cNvPr id="98" name="Google Shape;98;g8b7d0b4bf4_0_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Evaluate the central cause of the Civil War.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Explain, using text evidence, why the Southern states seceded to form the Confederate States of America.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b7d0b4bf4_0_15"/>
          <p:cNvSpPr txBox="1">
            <a:spLocks noGrp="1"/>
          </p:cNvSpPr>
          <p:nvPr>
            <p:ph type="title"/>
          </p:nvPr>
        </p:nvSpPr>
        <p:spPr>
          <a:xfrm>
            <a:off x="457199" y="24836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Election of 1860 and Secession</a:t>
            </a:r>
            <a:endParaRPr b="1"/>
          </a:p>
        </p:txBody>
      </p:sp>
      <p:sp>
        <p:nvSpPr>
          <p:cNvPr id="104" name="Google Shape;104;g8b7d0b4bf4_0_15"/>
          <p:cNvSpPr txBox="1">
            <a:spLocks noGrp="1"/>
          </p:cNvSpPr>
          <p:nvPr>
            <p:ph type="body" idx="1"/>
          </p:nvPr>
        </p:nvSpPr>
        <p:spPr>
          <a:xfrm>
            <a:off x="457199" y="1150386"/>
            <a:ext cx="7857681" cy="9742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After the Election of 1860, seven slaveholding states seceded from the Union.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5" name="Google Shape;105;g8b7d0b4bf4_0_15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" y="2205721"/>
            <a:ext cx="4626962" cy="2689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D93EDF-894B-4A77-9F9F-4F8B4A37E9CE}"/>
              </a:ext>
            </a:extLst>
          </p:cNvPr>
          <p:cNvSpPr txBox="1"/>
          <p:nvPr/>
        </p:nvSpPr>
        <p:spPr>
          <a:xfrm>
            <a:off x="5332302" y="3285228"/>
            <a:ext cx="3506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Secede: </a:t>
            </a:r>
            <a:r>
              <a:rPr 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formally break away</a:t>
            </a:r>
          </a:p>
          <a:p>
            <a:endParaRPr lang="en-US" sz="200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bb33b18fe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Ordinances of Secession</a:t>
            </a:r>
            <a:endParaRPr b="1" dirty="0"/>
          </a:p>
        </p:txBody>
      </p:sp>
      <p:sp>
        <p:nvSpPr>
          <p:cNvPr id="111" name="Google Shape;111;g8bb33b18fe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States that seceded made formal declarations of secession, which explained their decisions to break away from the United States.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Different groups will read the ordinances of secession from three states: South Carolina, Mississippi, and Texas. Your group will read and analyze one of these.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cb3f1652_0_5"/>
          <p:cNvSpPr txBox="1">
            <a:spLocks noGrp="1"/>
          </p:cNvSpPr>
          <p:nvPr>
            <p:ph type="body" idx="1"/>
          </p:nvPr>
        </p:nvSpPr>
        <p:spPr>
          <a:xfrm>
            <a:off x="457200" y="1444633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ordinance of secession with your group.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read, highlight pieces of the text that explain WHY that state seceded from the Union.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Make notes explaining your reasoning for the highlighted text.</a:t>
            </a:r>
            <a:endParaRPr dirty="0"/>
          </a:p>
        </p:txBody>
      </p:sp>
      <p:sp>
        <p:nvSpPr>
          <p:cNvPr id="6" name="Google Shape;110;g8bb33b18fe_0_0">
            <a:extLst>
              <a:ext uri="{FF2B5EF4-FFF2-40B4-BE49-F238E27FC236}">
                <a16:creationId xmlns:a16="http://schemas.microsoft.com/office/drawing/2014/main" id="{2C47E197-CF6C-4802-9F0A-77513E1DFC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Ordinances of Secession: Why-Lighting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dcb3f1652_0_10"/>
          <p:cNvSpPr txBox="1">
            <a:spLocks noGrp="1"/>
          </p:cNvSpPr>
          <p:nvPr>
            <p:ph type="title"/>
          </p:nvPr>
        </p:nvSpPr>
        <p:spPr>
          <a:xfrm>
            <a:off x="457200" y="861553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CSA Constitution/“Cornerstone Speech”: Why-Lighting</a:t>
            </a:r>
            <a:endParaRPr b="1" dirty="0"/>
          </a:p>
        </p:txBody>
      </p:sp>
      <p:sp>
        <p:nvSpPr>
          <p:cNvPr id="123" name="Google Shape;123;g8dcb3f1652_0_10"/>
          <p:cNvSpPr txBox="1">
            <a:spLocks noGrp="1"/>
          </p:cNvSpPr>
          <p:nvPr>
            <p:ph type="body" idx="1"/>
          </p:nvPr>
        </p:nvSpPr>
        <p:spPr>
          <a:xfrm>
            <a:off x="457200" y="1778598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the excerpt from either the CSA Constitution or the “Cornerstone Speech.”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you read, highlight pieces of the text that explain WHY the Southern states seceded from the Union.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Make notes explaining your reasoning for the highlighted text.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527</Words>
  <Application>Microsoft Office PowerPoint</Application>
  <PresentationFormat>On-screen Show (16:9)</PresentationFormat>
  <Paragraphs>45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Constantia</vt:lpstr>
      <vt:lpstr>Calibri</vt:lpstr>
      <vt:lpstr>Arial</vt:lpstr>
      <vt:lpstr>Noto Sans Symbols</vt:lpstr>
      <vt:lpstr>Georgia</vt:lpstr>
      <vt:lpstr>LEARN theme</vt:lpstr>
      <vt:lpstr>LEARN theme</vt:lpstr>
      <vt:lpstr>PowerPoint Presentation</vt:lpstr>
      <vt:lpstr>Why Did the Southern States Secede?</vt:lpstr>
      <vt:lpstr>List-Group-Label</vt:lpstr>
      <vt:lpstr>Essential Questions</vt:lpstr>
      <vt:lpstr>Learning Objectives</vt:lpstr>
      <vt:lpstr>Election of 1860 and Secession</vt:lpstr>
      <vt:lpstr>Ordinances of Secession</vt:lpstr>
      <vt:lpstr>Ordinances of Secession: Why-Lighting</vt:lpstr>
      <vt:lpstr>CSA Constitution/“Cornerstone Speech”: Why-Lighting</vt:lpstr>
      <vt:lpstr>Why Did the Southern States Secede?</vt:lpstr>
      <vt:lpstr>The Civil War’s Legacy</vt:lpstr>
      <vt:lpstr>The Civil War’s Legacy</vt:lpstr>
      <vt:lpstr>S-I-T (Surprising, Interesting, Troubling)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Did the Southern States Secede?</dc:title>
  <dc:creator>K20 Center</dc:creator>
  <cp:lastModifiedBy>Taylor Thurston</cp:lastModifiedBy>
  <cp:revision>11</cp:revision>
  <dcterms:modified xsi:type="dcterms:W3CDTF">2020-10-12T16:24:40Z</dcterms:modified>
</cp:coreProperties>
</file>