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6" r:id="rId3"/>
    <p:sldId id="257" r:id="rId4"/>
    <p:sldId id="298" r:id="rId5"/>
    <p:sldId id="259" r:id="rId6"/>
    <p:sldId id="300" r:id="rId7"/>
    <p:sldId id="302" r:id="rId8"/>
    <p:sldId id="304" r:id="rId9"/>
    <p:sldId id="306" r:id="rId10"/>
    <p:sldId id="308" r:id="rId11"/>
    <p:sldId id="310" r:id="rId12"/>
    <p:sldId id="270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zxDaBkf+2JBhRyji2POVerrij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copy-space-light-bulb_7797972.htm#page=2&amp;query=light+bulb&amp;position=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ilhouette-spartan-warrior-with-javelin_3272121.htm#query=greek&amp;position=4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619d323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619d323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courtesy of </a:t>
            </a:r>
            <a:r>
              <a:rPr lang="en-US" dirty="0" err="1"/>
              <a:t>Freepik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https://www.freepik.com/free-photo/copy-space-light-bulb_7797972.htm#page=2&amp;query=light+bulb&amp;position=7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39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3e89c5f4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3e89c5f4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00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42822308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42822308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96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b9d9a99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b9d9a99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65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619d323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619d323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29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619d323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619d323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4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619d323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619d323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0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619d323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619d323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39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619d323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619d323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courtesy of </a:t>
            </a:r>
            <a:r>
              <a:rPr lang="en-US" dirty="0" err="1"/>
              <a:t>Freepik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https://www.freepik.com/free-vector/silhouette-spartan-warrior-with-javelin_3272121.htm#query=greek&amp;position=40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60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b619d323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b619d323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00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B236B3-F76C-AD43-8066-17AF216C9B05}"/>
              </a:ext>
            </a:extLst>
          </p:cNvPr>
          <p:cNvSpPr txBox="1"/>
          <p:nvPr/>
        </p:nvSpPr>
        <p:spPr>
          <a:xfrm>
            <a:off x="0" y="128016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Turn Over Your Handout, and…</a:t>
            </a:r>
            <a:endParaRPr sz="48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sz="half" idx="1"/>
          </p:nvPr>
        </p:nvSpPr>
        <p:spPr>
          <a:xfrm>
            <a:off x="457199" y="1163101"/>
            <a:ext cx="5127076" cy="36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Write 4 misused/overused words and phrases.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For each word/phrase, write the “problem” with the word choice in the “Consider That” column and alternatives to the word or phrase in the “Consider Using” column.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Think about using sites like </a:t>
            </a:r>
            <a:r>
              <a:rPr lang="en-US" dirty="0" err="1"/>
              <a:t>Thesaurus.com</a:t>
            </a:r>
            <a:r>
              <a:rPr lang="en-US" dirty="0"/>
              <a:t> and </a:t>
            </a:r>
            <a:r>
              <a:rPr lang="en-US" dirty="0" err="1"/>
              <a:t>Dictionary.com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EEF10-5EFB-E543-8568-F5E658CDA1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275" y="1725433"/>
            <a:ext cx="2992175" cy="19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0"/>
          <p:cNvSpPr txBox="1">
            <a:spLocks noGrp="1"/>
          </p:cNvSpPr>
          <p:nvPr>
            <p:ph type="title"/>
          </p:nvPr>
        </p:nvSpPr>
        <p:spPr>
          <a:xfrm>
            <a:off x="361450" y="971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Claim, Evidence, and Reasoning (CER)</a:t>
            </a:r>
            <a:endParaRPr sz="3000" dirty="0"/>
          </a:p>
        </p:txBody>
      </p:sp>
      <p:sp>
        <p:nvSpPr>
          <p:cNvPr id="282" name="Google Shape;282;p60"/>
          <p:cNvSpPr txBox="1">
            <a:spLocks noGrp="1"/>
          </p:cNvSpPr>
          <p:nvPr>
            <p:ph type="body" idx="1"/>
          </p:nvPr>
        </p:nvSpPr>
        <p:spPr>
          <a:xfrm>
            <a:off x="418900" y="1011150"/>
            <a:ext cx="7977614" cy="37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With your group:</a:t>
            </a: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Write a </a:t>
            </a:r>
            <a:r>
              <a:rPr lang="en-US" b="1" dirty="0">
                <a:solidFill>
                  <a:schemeClr val="tx1"/>
                </a:solidFill>
              </a:rPr>
              <a:t>claim</a:t>
            </a:r>
            <a:r>
              <a:rPr lang="en-US" dirty="0">
                <a:solidFill>
                  <a:schemeClr val="tx1"/>
                </a:solidFill>
              </a:rPr>
              <a:t> about which word or phrase should be reconsidered due to overuse or misuse.</a:t>
            </a: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Back up the claim with </a:t>
            </a:r>
            <a:r>
              <a:rPr lang="en-US" b="1" dirty="0">
                <a:solidFill>
                  <a:schemeClr val="tx1"/>
                </a:solidFill>
              </a:rPr>
              <a:t>evidence</a:t>
            </a:r>
            <a:r>
              <a:rPr lang="en-US" dirty="0">
                <a:solidFill>
                  <a:schemeClr val="tx1"/>
                </a:solidFill>
              </a:rPr>
              <a:t> (from the “Consider That” and “Consider Using” columns).</a:t>
            </a: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Support the evidence with </a:t>
            </a:r>
            <a:r>
              <a:rPr lang="en-US" b="1" dirty="0">
                <a:solidFill>
                  <a:schemeClr val="tx1"/>
                </a:solidFill>
              </a:rPr>
              <a:t>reasoning</a:t>
            </a:r>
            <a:r>
              <a:rPr lang="en-US" dirty="0">
                <a:solidFill>
                  <a:schemeClr val="tx1"/>
                </a:solidFill>
              </a:rPr>
              <a:t>. (Why do the alternatives for this word or phrase more appropriately suit a particular purpose or audience?)</a:t>
            </a:r>
          </a:p>
        </p:txBody>
      </p:sp>
    </p:spTree>
    <p:extLst>
      <p:ext uri="{BB962C8B-B14F-4D97-AF65-F5344CB8AC3E}">
        <p14:creationId xmlns:p14="http://schemas.microsoft.com/office/powerpoint/2010/main" val="335612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Yes, Because…</a:t>
            </a:r>
            <a:endParaRPr dirty="0">
              <a:solidFill>
                <a:srgbClr val="991B1E"/>
              </a:solidFill>
            </a:endParaRPr>
          </a:p>
        </p:txBody>
      </p:sp>
      <p:sp>
        <p:nvSpPr>
          <p:cNvPr id="264" name="Google Shape;264;p58"/>
          <p:cNvSpPr txBox="1">
            <a:spLocks noGrp="1"/>
          </p:cNvSpPr>
          <p:nvPr>
            <p:ph type="body" idx="1"/>
          </p:nvPr>
        </p:nvSpPr>
        <p:spPr>
          <a:xfrm>
            <a:off x="457198" y="1451600"/>
            <a:ext cx="619009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>
              <a:spcBef>
                <a:spcPts val="480"/>
              </a:spcBef>
              <a:buSzPts val="2400"/>
            </a:pPr>
            <a:r>
              <a:rPr lang="en-US" dirty="0"/>
              <a:t>Line up in 2 even rows facing each other.</a:t>
            </a:r>
          </a:p>
          <a:p>
            <a:pPr marL="457200" lvl="0" indent="-381000">
              <a:spcBef>
                <a:spcPts val="1000"/>
              </a:spcBef>
              <a:buSzPts val="2400"/>
            </a:pPr>
            <a:r>
              <a:rPr lang="en-US" dirty="0"/>
              <a:t>Each pair will refer to the handouts as we move down the line.</a:t>
            </a:r>
          </a:p>
          <a:p>
            <a:pPr marL="457200" lvl="0" indent="-381000">
              <a:spcBef>
                <a:spcPts val="1000"/>
              </a:spcBef>
              <a:buSzPts val="2400"/>
            </a:pPr>
            <a:r>
              <a:rPr lang="en-US" dirty="0"/>
              <a:t>Partner 1 tells us about a word we should reconsider using.</a:t>
            </a:r>
          </a:p>
          <a:p>
            <a:pPr marL="457200" lvl="0" indent="-381000">
              <a:spcBef>
                <a:spcPts val="1000"/>
              </a:spcBef>
              <a:buSzPts val="2400"/>
            </a:pPr>
            <a:r>
              <a:rPr lang="en-US" dirty="0"/>
              <a:t>Partner 2 says, “Yes, because…”, and proceeds to explain why.</a:t>
            </a:r>
          </a:p>
          <a:p>
            <a:pPr marL="457200" lvl="0" indent="-381000">
              <a:spcBef>
                <a:spcPts val="1000"/>
              </a:spcBef>
              <a:buSzPts val="2400"/>
            </a:pPr>
            <a:endParaRPr dirty="0"/>
          </a:p>
        </p:txBody>
      </p:sp>
      <p:sp>
        <p:nvSpPr>
          <p:cNvPr id="269" name="Google Shape;269;p58"/>
          <p:cNvSpPr txBox="1"/>
          <p:nvPr/>
        </p:nvSpPr>
        <p:spPr>
          <a:xfrm>
            <a:off x="7150050" y="3186025"/>
            <a:ext cx="459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64397-C697-BD4C-B781-91E1A4D4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03" y="271648"/>
            <a:ext cx="5144494" cy="6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3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Is Pizza Epic?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 ELA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75" name="Google Shape;75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dirty="0"/>
              <a:t>How can word choice affect communication?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856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Matching Challenge</a:t>
            </a:r>
            <a:r>
              <a:rPr lang="en" dirty="0"/>
              <a:t>: Part 1</a:t>
            </a:r>
            <a:endParaRPr sz="48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sz="half" idx="1"/>
          </p:nvPr>
        </p:nvSpPr>
        <p:spPr>
          <a:xfrm>
            <a:off x="457200" y="1163101"/>
            <a:ext cx="4038600" cy="36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Get into groups of 2 or 3.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With your partner(s), take 5 minutes to look through Matching Set #1, and match each image with the definition that most closely matches it.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FF452D-D1C5-BF4B-AA5B-B82174C4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675" y="876300"/>
            <a:ext cx="2628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Matching Challenge</a:t>
            </a:r>
            <a:r>
              <a:rPr lang="en" dirty="0"/>
              <a:t>: Part 1</a:t>
            </a:r>
            <a:endParaRPr sz="48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sz="half" idx="1"/>
          </p:nvPr>
        </p:nvSpPr>
        <p:spPr>
          <a:xfrm>
            <a:off x="457200" y="1163101"/>
            <a:ext cx="4038600" cy="36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Which definitions did you choose for each image?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How did you choose which definition went with each image?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D41795-78E3-B748-9973-9488D12D1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022" y="1371434"/>
            <a:ext cx="40386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5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Matching Challenge</a:t>
            </a:r>
            <a:r>
              <a:rPr lang="en" dirty="0"/>
              <a:t>: Part 2</a:t>
            </a:r>
            <a:endParaRPr sz="48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sz="half" idx="1"/>
          </p:nvPr>
        </p:nvSpPr>
        <p:spPr>
          <a:xfrm>
            <a:off x="457200" y="1163101"/>
            <a:ext cx="4038600" cy="36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You will be doing another round of matching, this time with new definitions.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With your partner(s), look through Matching Set #2, and match each image with the definition that most closely matches it.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EF28A5C-7413-3D4C-A8B6-B0BE5521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2" y="1346200"/>
            <a:ext cx="36703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4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Matching Challenge</a:t>
            </a:r>
            <a:r>
              <a:rPr lang="en" dirty="0"/>
              <a:t>: Part 2</a:t>
            </a:r>
            <a:endParaRPr sz="48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sz="half" idx="1"/>
          </p:nvPr>
        </p:nvSpPr>
        <p:spPr>
          <a:xfrm>
            <a:off x="457200" y="1163101"/>
            <a:ext cx="4038600" cy="36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spcBef>
                <a:spcPts val="480"/>
              </a:spcBef>
              <a:buSzPts val="2400"/>
            </a:pPr>
            <a:r>
              <a:rPr lang="en-US" dirty="0"/>
              <a:t>Which definitions did you choose for each image?</a:t>
            </a:r>
          </a:p>
          <a:p>
            <a:pPr indent="-381000">
              <a:spcBef>
                <a:spcPts val="1000"/>
              </a:spcBef>
              <a:buSzPts val="2400"/>
            </a:pPr>
            <a:r>
              <a:rPr lang="en-US" dirty="0"/>
              <a:t>How did you choose which definition went with each image?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 which round were you able to find a description for each image more quickly? Why?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D9F1B1-5D76-2140-9DDA-3F472A3A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2" y="131445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2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Epic</a:t>
            </a:r>
            <a:endParaRPr sz="48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sz="half" idx="1"/>
          </p:nvPr>
        </p:nvSpPr>
        <p:spPr>
          <a:xfrm>
            <a:off x="457200" y="1163101"/>
            <a:ext cx="4038600" cy="36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spcBef>
                <a:spcPts val="480"/>
              </a:spcBef>
              <a:buSzPts val="2400"/>
            </a:pPr>
            <a:r>
              <a:rPr lang="en-US" i="1" dirty="0"/>
              <a:t>relating to a long poem, typically one derived from ancient oral tradition, narrating the deeds and adventures of heroic or legendary figures or the history of a 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1C0DA-5AD5-A64C-9BD1-B78E8ECF11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451" y="1163091"/>
            <a:ext cx="2404558" cy="22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46850" y="305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1B1E"/>
                </a:solidFill>
              </a:rPr>
              <a:t>Look at Your Handout, and Consider…</a:t>
            </a:r>
            <a:endParaRPr sz="48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sz="half" idx="1"/>
          </p:nvPr>
        </p:nvSpPr>
        <p:spPr>
          <a:xfrm>
            <a:off x="457200" y="1163101"/>
            <a:ext cx="4038600" cy="36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Why</a:t>
            </a:r>
            <a:r>
              <a:rPr lang="en-US" dirty="0"/>
              <a:t> does precision in word choice matter?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For what </a:t>
            </a:r>
            <a:r>
              <a:rPr lang="en-US" b="1" dirty="0"/>
              <a:t>audience</a:t>
            </a:r>
            <a:r>
              <a:rPr lang="en-US" dirty="0"/>
              <a:t> would you be particularly careful about your word choice?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For what </a:t>
            </a:r>
            <a:r>
              <a:rPr lang="en-US" b="1" dirty="0"/>
              <a:t>purpose</a:t>
            </a:r>
            <a:r>
              <a:rPr lang="en-US" dirty="0"/>
              <a:t> would you be particularly careful about your word choice?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97192-B9B1-A546-971F-CF5F6ED791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666" y="1224500"/>
            <a:ext cx="1833461" cy="31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6853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507</Words>
  <Application>Microsoft Macintosh PowerPoint</Application>
  <PresentationFormat>On-screen Show (16:9)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Noto Sans Symbols</vt:lpstr>
      <vt:lpstr>Calibri</vt:lpstr>
      <vt:lpstr>Arial</vt:lpstr>
      <vt:lpstr>Constantia</vt:lpstr>
      <vt:lpstr>LEARN theme</vt:lpstr>
      <vt:lpstr>LEARN theme</vt:lpstr>
      <vt:lpstr>PowerPoint Presentation</vt:lpstr>
      <vt:lpstr>Is Pizza Epic?</vt:lpstr>
      <vt:lpstr>Essential Question</vt:lpstr>
      <vt:lpstr>Matching Challenge: Part 1</vt:lpstr>
      <vt:lpstr>Matching Challenge: Part 1</vt:lpstr>
      <vt:lpstr>Matching Challenge: Part 2</vt:lpstr>
      <vt:lpstr>Matching Challenge: Part 2</vt:lpstr>
      <vt:lpstr>Epic</vt:lpstr>
      <vt:lpstr>Look at Your Handout, and Consider…</vt:lpstr>
      <vt:lpstr>Turn Over Your Handout, and…</vt:lpstr>
      <vt:lpstr>Claim, Evidence, and Reasoning (CER)</vt:lpstr>
      <vt:lpstr>Yes, Because…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Walters, Darrin J.</cp:lastModifiedBy>
  <cp:revision>24</cp:revision>
  <dcterms:modified xsi:type="dcterms:W3CDTF">2020-07-15T18:18:59Z</dcterms:modified>
</cp:coreProperties>
</file>