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7"/>
  </p:notesMasterIdLst>
  <p:sldIdLst>
    <p:sldId id="269" r:id="rId2"/>
    <p:sldId id="256" r:id="rId3"/>
    <p:sldId id="273" r:id="rId4"/>
    <p:sldId id="271" r:id="rId5"/>
    <p:sldId id="274" r:id="rId6"/>
    <p:sldId id="275" r:id="rId7"/>
    <p:sldId id="276" r:id="rId8"/>
    <p:sldId id="281" r:id="rId9"/>
    <p:sldId id="277" r:id="rId10"/>
    <p:sldId id="279" r:id="rId11"/>
    <p:sldId id="282" r:id="rId12"/>
    <p:sldId id="283" r:id="rId13"/>
    <p:sldId id="278" r:id="rId14"/>
    <p:sldId id="280" r:id="rId15"/>
    <p:sldId id="28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07"/>
  </p:normalViewPr>
  <p:slideViewPr>
    <p:cSldViewPr snapToGrid="0" snapToObjects="1">
      <p:cViewPr varScale="1">
        <p:scale>
          <a:sx n="108" d="100"/>
          <a:sy n="108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 err="1"/>
              <a:t>Freepik</a:t>
            </a:r>
            <a:r>
              <a:rPr lang="en-US" dirty="0"/>
              <a:t>. (n.d.). Luggage [Image file]. </a:t>
            </a:r>
            <a:r>
              <a:rPr lang="en-US" dirty="0" err="1"/>
              <a:t>Flaticon</a:t>
            </a:r>
            <a:r>
              <a:rPr lang="en-US" dirty="0"/>
              <a:t>. https://www.flaticon.com/free-icon/luggage_2118883?related_id=2118864&amp;origin=search</a:t>
            </a:r>
          </a:p>
        </p:txBody>
      </p:sp>
    </p:spTree>
    <p:extLst>
      <p:ext uri="{BB962C8B-B14F-4D97-AF65-F5344CB8AC3E}">
        <p14:creationId xmlns:p14="http://schemas.microsoft.com/office/powerpoint/2010/main" val="66569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https://learn.k20center.ou.edu/strategy/119</a:t>
            </a:r>
          </a:p>
        </p:txBody>
      </p:sp>
    </p:spTree>
    <p:extLst>
      <p:ext uri="{BB962C8B-B14F-4D97-AF65-F5344CB8AC3E}">
        <p14:creationId xmlns:p14="http://schemas.microsoft.com/office/powerpoint/2010/main" val="141754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N.a.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 (n.d.). For Students: The Lasting Impact of the Trail of Tears. New American History. https://resources.newamericanhistory.org/for-students-the-lasting-impact-of-the-trail-of-tears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4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https://www.pbslearningmedia.org/resource/akh10.socst.ush.exp.trail/trail-of-tears/</a:t>
            </a:r>
          </a:p>
        </p:txBody>
      </p:sp>
    </p:spTree>
    <p:extLst>
      <p:ext uri="{BB962C8B-B14F-4D97-AF65-F5344CB8AC3E}">
        <p14:creationId xmlns:p14="http://schemas.microsoft.com/office/powerpoint/2010/main" val="425077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Nikater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.(2007). Map of the route of trails of tears [Map]. Wikipedia. https://commons.wikimedia.org/wiki/File:Trails_of_Tears_en.png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8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Decide in advance what you want students to prepare as the culminating activity for their research. </a:t>
            </a:r>
          </a:p>
        </p:txBody>
      </p:sp>
    </p:spTree>
    <p:extLst>
      <p:ext uri="{BB962C8B-B14F-4D97-AF65-F5344CB8AC3E}">
        <p14:creationId xmlns:p14="http://schemas.microsoft.com/office/powerpoint/2010/main" val="390115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K20 LEARN (ouhttps://learn.k20center.ou.edu/strategy/184.edu)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5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1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8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kh10.socst.ush.exp.trail/trail-of-te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5693-DF17-44C8-B44F-79A5C65E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Group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0A91-624F-4D10-A042-BA40DDF3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Your group has been assigned a specific topic about Indian removal during the 1800s-1850s. Each group is responsible for the following tasks: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Review the guiding questions on the note organizer for the tribe you have been assigned.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Use the research links to address the questions.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Divide up the work and share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2295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BFB0-CE2E-4F60-A5C7-1D4EAA92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Research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235C-9C1A-4361-8D43-28CB15920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questions on the Task Sheet and Organizer.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Where was the tribal ancestral home?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was the lifestyle there?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and when was the tribe removed from their homeland?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was it like for them on the Trail of Tears?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Where in the new territory was the tribe re-located?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did the tribe and tribal leaders respond to removal and relocation?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additional information did you find during your research? </a:t>
            </a:r>
          </a:p>
        </p:txBody>
      </p:sp>
    </p:spTree>
    <p:extLst>
      <p:ext uri="{BB962C8B-B14F-4D97-AF65-F5344CB8AC3E}">
        <p14:creationId xmlns:p14="http://schemas.microsoft.com/office/powerpoint/2010/main" val="8726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50EA-C9D3-473B-90B6-B1D92311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159403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Creating Group Slide Deck/Poster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084B-5C52-40D0-9E03-676F582E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66" y="1135198"/>
            <a:ext cx="8229600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completing your research, use the questions on your Organizer to create either three slides OR a poster. </a:t>
            </a:r>
          </a:p>
          <a:p>
            <a:r>
              <a:rPr lang="en-US" dirty="0"/>
              <a:t>Look for ways to use photos and images to illustrate your research. </a:t>
            </a:r>
          </a:p>
          <a:p>
            <a:r>
              <a:rPr lang="en-US" dirty="0"/>
              <a:t>Name your document as instructed and upload to a designated shared file.</a:t>
            </a:r>
          </a:p>
          <a:p>
            <a:r>
              <a:rPr lang="en-US" dirty="0"/>
              <a:t>If your group prepared a poster instead of slides, hang the poster in the designated place in your classroom.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DE32-8B94-42D9-8BD2-8459388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Historical Mingle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A480-8E50-4E61-BE94-E2275424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51610"/>
            <a:ext cx="5090160" cy="329184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Your teacher will either ask you to assume the identity of an historical figure, or you may draw a slip of paper with the name of an historical figure from a box or hat.</a:t>
            </a:r>
          </a:p>
          <a:p>
            <a:r>
              <a:rPr lang="en-US" sz="2400" dirty="0"/>
              <a:t>Once you have your role, think about what your person would have said about Indian removal.  </a:t>
            </a:r>
          </a:p>
          <a:p>
            <a:r>
              <a:rPr lang="en-US" sz="2400" dirty="0"/>
              <a:t>Jot down some ideas for conversation.</a:t>
            </a:r>
          </a:p>
          <a:p>
            <a:r>
              <a:rPr lang="en-US" sz="2400" dirty="0"/>
              <a:t>When instructed, assume the persona of your figure and talk to three other classmates outside of your research group about Indian removal.</a:t>
            </a:r>
          </a:p>
          <a:p>
            <a:r>
              <a:rPr lang="en-US" sz="2400" dirty="0"/>
              <a:t>When you return to your seat, jot down notes about things you learned or which affected you in some way.  </a:t>
            </a:r>
          </a:p>
          <a:p>
            <a:r>
              <a:rPr lang="en-US" sz="2400" dirty="0"/>
              <a:t>Be prepared to share out memorable parts of your conversation with the whole class.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6CBFB46-862C-49E2-A4FD-9B1849CA9ADD}"/>
              </a:ext>
            </a:extLst>
          </p:cNvPr>
          <p:cNvSpPr/>
          <p:nvPr/>
        </p:nvSpPr>
        <p:spPr>
          <a:xfrm>
            <a:off x="4395355" y="672672"/>
            <a:ext cx="1246909" cy="568037"/>
          </a:xfrm>
          <a:prstGeom prst="wedgeEllipseCallout">
            <a:avLst>
              <a:gd name="adj1" fmla="val -45277"/>
              <a:gd name="adj2" fmla="val 66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DE0193E-0080-4CF5-B899-096A65804CBD}"/>
              </a:ext>
            </a:extLst>
          </p:cNvPr>
          <p:cNvSpPr/>
          <p:nvPr/>
        </p:nvSpPr>
        <p:spPr>
          <a:xfrm>
            <a:off x="6031428" y="590164"/>
            <a:ext cx="1246909" cy="568037"/>
          </a:xfrm>
          <a:prstGeom prst="wedgeEllipseCallout">
            <a:avLst>
              <a:gd name="adj1" fmla="val 46945"/>
              <a:gd name="adj2" fmla="val 643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0A140-9992-4092-930B-55A30BC11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969616" y="1346503"/>
            <a:ext cx="1843529" cy="29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94EE-D762-4E3B-8FC5-7EA69186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6532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sz="4000" dirty="0"/>
              <a:t>Presentation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89FD-1FB2-457E-94E1-89C33FBAFFF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385455"/>
            <a:ext cx="3505200" cy="330084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sz="2000" dirty="0"/>
              <a:t>Read through the rubric handout.</a:t>
            </a:r>
          </a:p>
          <a:p>
            <a:r>
              <a:rPr lang="en-US" sz="2000" dirty="0"/>
              <a:t>Ask any questions you have about the rubric.</a:t>
            </a:r>
          </a:p>
          <a:p>
            <a:r>
              <a:rPr lang="en-US" sz="2000" dirty="0"/>
              <a:t>All group members will participate in the presentation.</a:t>
            </a:r>
          </a:p>
          <a:p>
            <a:r>
              <a:rPr lang="en-US" sz="2000" dirty="0"/>
              <a:t>Be knowledgeable about your part.</a:t>
            </a:r>
          </a:p>
          <a:p>
            <a:r>
              <a:rPr lang="en-US" sz="2000" dirty="0"/>
              <a:t>Assign or volunteer for the portion of the preparation you individually wish to present to the whole class.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D6C2A6-1E0B-43A8-9A23-236E88AE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37" y="1267211"/>
            <a:ext cx="2510765" cy="26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713F-8EC0-4FC5-9278-A88494C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4" y="24293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Presentation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3467-9999-4534-A1AE-28A4E875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0181"/>
            <a:ext cx="8229600" cy="36432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Presentation addresses guiding questions.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Information presented logically.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Presentation reflects understanding of topic.</a:t>
            </a:r>
          </a:p>
          <a:p>
            <a:r>
              <a:rPr lang="en-US" dirty="0"/>
              <a:t>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Slides include relevant pictures.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Presentation free of spelling and grammar errors.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Slides have brief talking points.</a:t>
            </a:r>
          </a:p>
          <a:p>
            <a:r>
              <a:rPr lang="en-US" dirty="0"/>
              <a:t>Presentation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Presenter familiar with content.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Presenter speaks clearly and slowly.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Presenter shows enthusiasm for subject matter.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Presenter makes eye contact with audience.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Trails of Tears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Era of Indian Removal</a:t>
            </a:r>
          </a:p>
          <a:p>
            <a:endParaRPr lang="en-US" dirty="0"/>
          </a:p>
        </p:txBody>
      </p:sp>
      <p:pic>
        <p:nvPicPr>
          <p:cNvPr id="5" name="Picture 4" descr="A picture containing outdoor, grass, water, standing&#10;&#10;Description automatically generated">
            <a:extLst>
              <a:ext uri="{FF2B5EF4-FFF2-40B4-BE49-F238E27FC236}">
                <a16:creationId xmlns:a16="http://schemas.microsoft.com/office/drawing/2014/main" id="{DACB24A9-5AA9-411B-8BF5-87404CB0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6" y="2571750"/>
            <a:ext cx="3091262" cy="1843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EB8E-629A-45FE-97EF-446FD1EF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21" y="661548"/>
            <a:ext cx="7772400" cy="1021842"/>
          </a:xfrm>
        </p:spPr>
        <p:txBody>
          <a:bodyPr/>
          <a:lstStyle/>
          <a:p>
            <a:r>
              <a:rPr lang="en-US" sz="4000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AD79-A4D9-4713-B492-755E761B4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678451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What prompted the United States government to remove tribes from their ancestral lands?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51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How did Native Americans react to this forced removal?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0AED-FD87-D44D-B209-67819719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673787"/>
            <a:ext cx="7772400" cy="1021842"/>
          </a:xfrm>
        </p:spPr>
        <p:txBody>
          <a:bodyPr/>
          <a:lstStyle/>
          <a:p>
            <a:r>
              <a:rPr lang="en-US" sz="4000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9D25-B20B-F244-9D46-299DFEC2B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714733"/>
            <a:ext cx="7772400" cy="11322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By the end of the lesson, students will:</a:t>
            </a:r>
          </a:p>
          <a:p>
            <a:pPr marL="0" indent="0">
              <a:buNone/>
            </a:pPr>
            <a:endParaRPr lang="en-US" sz="96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9600" dirty="0"/>
              <a:t>Determine how the United States government changed its stance toward Native American settlements, leading to removal.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9600" dirty="0"/>
              <a:t>Identify the impact of the Indian Removal Act.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9600" dirty="0"/>
              <a:t>Construct a presentation about the motivation of the government and the effects of removal on the tribes.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5051-6D18-46D9-A9CB-EDB250D8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" y="284645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sz="4000" dirty="0"/>
              <a:t>Scenario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0D46A-0C20-4952-ADBA-DCECB49AFFC8}"/>
              </a:ext>
            </a:extLst>
          </p:cNvPr>
          <p:cNvSpPr txBox="1"/>
          <p:nvPr/>
        </p:nvSpPr>
        <p:spPr>
          <a:xfrm>
            <a:off x="382060" y="1330179"/>
            <a:ext cx="45485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Your parents tell you that they have been given 24 hours </a:t>
            </a:r>
            <a:r>
              <a:rPr lang="en-US" sz="1800" dirty="0"/>
              <a:t>by the government</a:t>
            </a:r>
            <a:r>
              <a:rPr lang="en-US" sz="1800" dirty="0">
                <a:latin typeface="+mj-lt"/>
              </a:rPr>
              <a:t> to leave their home.  They are a little unsure of where the family will actually go.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They have been told by authorities that each person can only take what they can carry themselves and nothing else.</a:t>
            </a:r>
          </a:p>
          <a:p>
            <a:endParaRPr lang="en-US" sz="1800" dirty="0">
              <a:latin typeface="+mj-lt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+mj-lt"/>
              </a:rPr>
              <a:t>What would you take?</a:t>
            </a:r>
          </a:p>
          <a:p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2E83D66-ACDD-4D64-957D-91B42E61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869" y="938630"/>
            <a:ext cx="2954655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1089-8DA1-43C2-AD23-D188C1D9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/>
              <a:t>Commit and Toss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2097-9B0F-44C4-BC35-3EBB9516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6235290" cy="329184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Choose one or two items that you can carry and might be important to take on a trip.</a:t>
            </a:r>
          </a:p>
          <a:p>
            <a:r>
              <a:rPr lang="en-US" dirty="0"/>
              <a:t>Write your answers on scrap piece of paper.</a:t>
            </a:r>
          </a:p>
          <a:p>
            <a:r>
              <a:rPr lang="en-US" dirty="0"/>
              <a:t>Crumple it.</a:t>
            </a:r>
          </a:p>
          <a:p>
            <a:r>
              <a:rPr lang="en-US" dirty="0"/>
              <a:t>Toss it in the box or basket provided.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8B962-1A99-4303-A46B-FA9F3972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816829" y="1169208"/>
            <a:ext cx="2014886" cy="25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91C-A510-4F9A-8B35-3224FB26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Cherokee Removal, 1838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5C5A-2E1E-4042-83D5-08C835A6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trail of tears photograph creative commons">
            <a:extLst>
              <a:ext uri="{FF2B5EF4-FFF2-40B4-BE49-F238E27FC236}">
                <a16:creationId xmlns:a16="http://schemas.microsoft.com/office/drawing/2014/main" id="{A7562EB1-224C-4A2E-8743-8E3F1DAB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8" y="1453551"/>
            <a:ext cx="6338529" cy="32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F805-5A5E-4663-9680-EE925672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Cherokee Removal,1838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76C0C-3CBE-408D-83B1-56337431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watch the short PBS video, “</a:t>
            </a:r>
            <a:r>
              <a:rPr lang="en-US" dirty="0">
                <a:hlinkClick r:id="rId3"/>
              </a:rPr>
              <a:t>Trail of Tears</a:t>
            </a:r>
            <a:r>
              <a:rPr lang="en-US" dirty="0"/>
              <a:t>,” jot down information and ideas that will help you answer the following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How did the United States government’s attitude about Native Americans change from Jefferson’s administration to the election of Andrew Jackson?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66B34AD-7103-4976-BBE2-4CB0B383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5" y="0"/>
            <a:ext cx="69339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heme" id="{4C833FEB-3A0E-2F4D-9438-2C228479B3EA}" vid="{D5143739-D326-BE47-BBAC-0144614A2E7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895</Words>
  <Application>Microsoft Office PowerPoint</Application>
  <PresentationFormat>On-screen Show (16:9)</PresentationFormat>
  <Paragraphs>84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Georgia</vt:lpstr>
      <vt:lpstr>Helvetica Neue</vt:lpstr>
      <vt:lpstr>Wingdings</vt:lpstr>
      <vt:lpstr>Wingdings 2</vt:lpstr>
      <vt:lpstr>LEARN theme</vt:lpstr>
      <vt:lpstr>PowerPoint Presentation</vt:lpstr>
      <vt:lpstr>Many Trails of Tears</vt:lpstr>
      <vt:lpstr>Essential Questions</vt:lpstr>
      <vt:lpstr>Lesson Objectives</vt:lpstr>
      <vt:lpstr>Scenario</vt:lpstr>
      <vt:lpstr>Commit and Toss</vt:lpstr>
      <vt:lpstr>Cherokee Removal, 1838</vt:lpstr>
      <vt:lpstr>Cherokee Removal,1838</vt:lpstr>
      <vt:lpstr>PowerPoint Presentation</vt:lpstr>
      <vt:lpstr>Group Research</vt:lpstr>
      <vt:lpstr>Research Work</vt:lpstr>
      <vt:lpstr>Creating Group Slide Deck/Poster</vt:lpstr>
      <vt:lpstr>Historical Mingle</vt:lpstr>
      <vt:lpstr>Presentation Rubric</vt:lpstr>
      <vt:lpstr>Presentation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K20 Center</cp:lastModifiedBy>
  <cp:revision>34</cp:revision>
  <dcterms:created xsi:type="dcterms:W3CDTF">2020-06-04T14:08:50Z</dcterms:created>
  <dcterms:modified xsi:type="dcterms:W3CDTF">2021-05-27T15:17:21Z</dcterms:modified>
</cp:coreProperties>
</file>