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 id="2147483720" r:id="rId2"/>
    <p:sldMasterId id="2147483721" r:id="rId3"/>
    <p:sldMasterId id="2147483722" r:id="rId4"/>
    <p:sldMasterId id="2147483723" r:id="rId5"/>
  </p:sldMasterIdLst>
  <p:notesMasterIdLst>
    <p:notesMasterId r:id="rId41"/>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3" r:id="rId30"/>
    <p:sldId id="281" r:id="rId31"/>
    <p:sldId id="282" r:id="rId32"/>
    <p:sldId id="283" r:id="rId33"/>
    <p:sldId id="284" r:id="rId34"/>
    <p:sldId id="290" r:id="rId35"/>
    <p:sldId id="285" r:id="rId36"/>
    <p:sldId id="286" r:id="rId37"/>
    <p:sldId id="287" r:id="rId38"/>
    <p:sldId id="288" r:id="rId39"/>
    <p:sldId id="292"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onstantia" panose="02030602050306030303" pitchFamily="18"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Raleway"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lsee Lewis" initials="" lastIdx="2" clrIdx="0"/>
  <p:cmAuthor id="1" name="Schwarz, Daniel J." initials="SDJ" lastIdx="1" clrIdx="1">
    <p:extLst>
      <p:ext uri="{19B8F6BF-5375-455C-9EA6-DF929625EA0E}">
        <p15:presenceInfo xmlns:p15="http://schemas.microsoft.com/office/powerpoint/2012/main" userId="S::daniel.schwarz@ou.edu::eaba685a-4904-400d-8eae-df1ef10ad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2E9"/>
    <a:srgbClr val="AFAFAF"/>
    <a:srgbClr val="9B8BC1"/>
    <a:srgbClr val="620303"/>
    <a:srgbClr val="98BF86"/>
    <a:srgbClr val="FAD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B239B-22F7-4793-B9B4-246275D486CA}" v="18" dt="2021-10-18T16:24:44.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181" autoAdjust="0"/>
  </p:normalViewPr>
  <p:slideViewPr>
    <p:cSldViewPr snapToGrid="0">
      <p:cViewPr varScale="1">
        <p:scale>
          <a:sx n="85" d="100"/>
          <a:sy n="85" d="100"/>
        </p:scale>
        <p:origin x="73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font" Target="fonts/font27.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2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8" Type="http://schemas.openxmlformats.org/officeDocument/2006/relationships/slide" Target="slides/slide3.xml"/><Relationship Id="rId51" Type="http://schemas.openxmlformats.org/officeDocument/2006/relationships/font" Target="fonts/font10.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2.xml"/><Relationship Id="rId7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23T14:40:18.109" idx="1">
    <p:pos x="6000" y="0"/>
    <p:text>handout link here: https://docs.google.com/document/d/1VNOO8hyzfbuOLG731maZrdqMWoRy__sv2_fuqz1RzJc/edit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7-23T14:44:16.751" idx="2">
    <p:pos x="6000" y="0"/>
    <p:text>notecatcher found here: https://docs.google.com/document/d/1j86TNe0hv3lTNydt2P_0IRax9BV3H7MXkmYcAPQO1Wg/edit</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0T09:29:06.732"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JsEyK5Ay_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d253be30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5d253be30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d42750e5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d42750e5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d42750e5a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d42750e5a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 and Product tutorial: </a:t>
            </a:r>
            <a:r>
              <a:rPr lang="en" u="sng" dirty="0">
                <a:solidFill>
                  <a:schemeClr val="hlink"/>
                </a:solidFill>
                <a:hlinkClick r:id="rId3"/>
              </a:rPr>
              <a:t>https://www.youtube.com/watch?v=pJsEyK5Ay_E</a:t>
            </a:r>
            <a:r>
              <a:rPr lang="en"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d42750e5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d42750e5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d42750e5a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d42750e5a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d42750e5a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d42750e5a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ddf461e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Create a Parking Lot here, and then pull off some of the questions and discuss the answers. </a:t>
            </a:r>
            <a:endParaRPr dirty="0"/>
          </a:p>
        </p:txBody>
      </p:sp>
      <p:sp>
        <p:nvSpPr>
          <p:cNvPr id="412" name="Google Shape;412;g5ddf461e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5d253be30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mini-lesson is embedded within the Explain portion of this PD session.</a:t>
            </a:r>
            <a:endParaRPr dirty="0"/>
          </a:p>
        </p:txBody>
      </p:sp>
      <p:sp>
        <p:nvSpPr>
          <p:cNvPr id="420" name="Google Shape;420;g5d253be30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df5d3d155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5df5d3d155_2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dirty="0"/>
              <a:t>This is a mini-lesson with Google Workspace used in an authentic way.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d253be30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5d253be30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d42750e5a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g5d42750e5a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d42750e5a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5d42750e5a_0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(5 min) Goals and objectives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Replace the goals on this slide with the goals for the participating schools’ specific GEAR UP grant.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d42750e5a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5d42750e5a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d42750e5a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Demonstrate the Google Draw Card Sort to model the directions. </a:t>
            </a:r>
            <a:endParaRPr dirty="0"/>
          </a:p>
        </p:txBody>
      </p:sp>
      <p:sp>
        <p:nvSpPr>
          <p:cNvPr id="461" name="Google Shape;461;g5d42750e5a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d42750e5a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9" name="Google Shape;469;g5d42750e5a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df5d3d1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Pull up the Google Doc and model directions for participants. </a:t>
            </a:r>
            <a:endParaRPr/>
          </a:p>
        </p:txBody>
      </p:sp>
      <p:sp>
        <p:nvSpPr>
          <p:cNvPr id="476" name="Google Shape;476;g5df5d3d15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d42750e5a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5d42750e5a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d42750e5a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Video Source: </a:t>
            </a:r>
            <a:r>
              <a:rPr lang="en-US" b="0" i="0" dirty="0" err="1">
                <a:solidFill>
                  <a:srgbClr val="333333"/>
                </a:solidFill>
                <a:effectLst/>
                <a:latin typeface="Open Sans" panose="020B0806030504020204" pitchFamily="34" charset="0"/>
              </a:rPr>
              <a:t>LivingFacts</a:t>
            </a:r>
            <a:r>
              <a:rPr lang="en-US" b="0" i="0" dirty="0">
                <a:solidFill>
                  <a:srgbClr val="333333"/>
                </a:solidFill>
                <a:effectLst/>
                <a:latin typeface="Open Sans" panose="020B0806030504020204" pitchFamily="34" charset="0"/>
              </a:rPr>
              <a:t>. (2019, May 10). </a:t>
            </a:r>
            <a:r>
              <a:rPr lang="en-US" b="0" i="1" dirty="0">
                <a:solidFill>
                  <a:srgbClr val="333333"/>
                </a:solidFill>
                <a:effectLst/>
                <a:latin typeface="Open Sans" panose="020B0806030504020204" pitchFamily="34" charset="0"/>
              </a:rPr>
              <a:t>How teens use social media </a:t>
            </a:r>
            <a:r>
              <a:rPr lang="en-US" b="0" i="0" dirty="0">
                <a:solidFill>
                  <a:srgbClr val="333333"/>
                </a:solidFill>
                <a:effectLst/>
                <a:latin typeface="Open Sans" panose="020B0806030504020204" pitchFamily="34" charset="0"/>
              </a:rPr>
              <a:t>[Video]. YouTube. https://</a:t>
            </a:r>
            <a:r>
              <a:rPr lang="en-US" b="0" i="0" dirty="0" err="1">
                <a:solidFill>
                  <a:srgbClr val="333333"/>
                </a:solidFill>
                <a:effectLst/>
                <a:latin typeface="Open Sans" panose="020B0806030504020204" pitchFamily="34" charset="0"/>
              </a:rPr>
              <a:t>www.youtube.com</a:t>
            </a:r>
            <a:r>
              <a:rPr lang="en-US" b="0" i="0" dirty="0">
                <a:solidFill>
                  <a:srgbClr val="333333"/>
                </a:solidFill>
                <a:effectLst/>
                <a:latin typeface="Open Sans" panose="020B0806030504020204" pitchFamily="34" charset="0"/>
              </a:rPr>
              <a:t>/</a:t>
            </a:r>
            <a:r>
              <a:rPr lang="en-US" b="0" i="0" dirty="0" err="1">
                <a:solidFill>
                  <a:srgbClr val="333333"/>
                </a:solidFill>
                <a:effectLst/>
                <a:latin typeface="Open Sans" panose="020B0806030504020204" pitchFamily="34" charset="0"/>
              </a:rPr>
              <a:t>watch?v</a:t>
            </a:r>
            <a:r>
              <a:rPr lang="en-US" b="0" i="0" dirty="0">
                <a:solidFill>
                  <a:srgbClr val="333333"/>
                </a:solidFill>
                <a:effectLst/>
                <a:latin typeface="Open Sans" panose="020B0806030504020204" pitchFamily="34" charset="0"/>
              </a:rPr>
              <a:t>=3KrioGgW44Q </a:t>
            </a:r>
            <a:endParaRPr dirty="0"/>
          </a:p>
        </p:txBody>
      </p:sp>
      <p:sp>
        <p:nvSpPr>
          <p:cNvPr id="483" name="Google Shape;483;g5d42750e5a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55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d42750e5a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These groups can stay as is, or they can be further divided, depending on group number.</a:t>
            </a:r>
            <a:endParaRPr dirty="0"/>
          </a:p>
        </p:txBody>
      </p:sp>
      <p:sp>
        <p:nvSpPr>
          <p:cNvPr id="491" name="Google Shape;491;g5d42750e5a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d42750e5a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9" name="Google Shape;499;g5d42750e5a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d42750e5a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Provide each group with a unique color of sticky notes.</a:t>
            </a:r>
            <a:endParaRPr dirty="0"/>
          </a:p>
        </p:txBody>
      </p:sp>
      <p:sp>
        <p:nvSpPr>
          <p:cNvPr id="506" name="Google Shape;506;g5d42750e5a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d42750e5a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piece could be the summative assessment.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Mention that in the classroom, students could go back and write a short essay based upon a prompt such as: “Under what conditions could Social Media…” </a:t>
            </a:r>
            <a:endParaRPr dirty="0"/>
          </a:p>
        </p:txBody>
      </p:sp>
      <p:sp>
        <p:nvSpPr>
          <p:cNvPr id="514" name="Google Shape;514;g5d42750e5a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d42750e5a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5d42750e5a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d253be3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g5d253be30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d42750e5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d42750e5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 sz="1200" dirty="0">
                <a:latin typeface="Calibri"/>
                <a:ea typeface="Calibri"/>
                <a:cs typeface="Calibri"/>
                <a:sym typeface="Calibri"/>
              </a:rPr>
              <a:t>Participants will be reflecting only on the social media mini-lesson, NOT on the entire PD. </a:t>
            </a:r>
            <a:endParaRPr sz="1200" dirty="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dirty="0">
                <a:latin typeface="Calibri"/>
                <a:ea typeface="Calibri"/>
                <a:cs typeface="Calibri"/>
                <a:sym typeface="Calibri"/>
              </a:rPr>
              <a:t>Break this activity down into a jigsaw, assigning each group one section of the reflection tool.</a:t>
            </a:r>
            <a:endParaRPr sz="1200" dirty="0">
              <a:latin typeface="Calibri"/>
              <a:ea typeface="Calibri"/>
              <a:cs typeface="Calibri"/>
              <a:sym typeface="Calibri"/>
            </a:endParaRPr>
          </a:p>
          <a:p>
            <a:pPr marL="0" lvl="0" indent="0" algn="l" rtl="0">
              <a:lnSpc>
                <a:spcPct val="125000"/>
              </a:lnSpc>
              <a:spcBef>
                <a:spcPts val="0"/>
              </a:spcBef>
              <a:spcAft>
                <a:spcPts val="0"/>
              </a:spcAft>
              <a:buClr>
                <a:srgbClr val="2E2E2E"/>
              </a:buClr>
              <a:buSzPts val="300"/>
              <a:buFont typeface="Calibri"/>
              <a:buNone/>
            </a:pPr>
            <a:r>
              <a:rPr lang="en" sz="1800" b="1" dirty="0">
                <a:solidFill>
                  <a:srgbClr val="2E2E2E"/>
                </a:solidFill>
                <a:latin typeface="Times New Roman"/>
                <a:ea typeface="Times New Roman"/>
                <a:cs typeface="Times New Roman"/>
                <a:sym typeface="Times New Roman"/>
              </a:rPr>
              <a:t> </a:t>
            </a:r>
            <a:endParaRPr sz="18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d42750e5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5d42750e5a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 dirty="0"/>
              <a:t>The groups are looking at these questions through the lens of their assigned authenticity component as a Jigsaw. </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d253be30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g5d253be30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d253be30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5d253be30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Insert the URL for the Rapid Feedback form in box 1.</a:t>
            </a:r>
          </a:p>
        </p:txBody>
      </p:sp>
    </p:spTree>
    <p:extLst>
      <p:ext uri="{BB962C8B-B14F-4D97-AF65-F5344CB8AC3E}">
        <p14:creationId xmlns:p14="http://schemas.microsoft.com/office/powerpoint/2010/main" val="216244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d253be30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5d253be3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d42750e5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participants a few minutes to review the handout and calculate their individual point totals.</a:t>
            </a:r>
            <a:endParaRPr dirty="0"/>
          </a:p>
        </p:txBody>
      </p:sp>
      <p:sp>
        <p:nvSpPr>
          <p:cNvPr id="338" name="Google Shape;338;g5d42750e5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d253be30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Depending on the size of the group and participants’ overall familiarity with Google Workspace, you might need to instead have participants form groups of three.</a:t>
            </a:r>
            <a:endParaRPr dirty="0"/>
          </a:p>
        </p:txBody>
      </p:sp>
      <p:sp>
        <p:nvSpPr>
          <p:cNvPr id="345" name="Google Shape;345;g5d253be30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d253be30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5d253be30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d42750e5a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Working with the task cards should take no more than an hour. </a:t>
            </a:r>
            <a:endParaRPr dirty="0"/>
          </a:p>
        </p:txBody>
      </p:sp>
      <p:sp>
        <p:nvSpPr>
          <p:cNvPr id="359" name="Google Shape;359;g5d42750e5a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d42750e5a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5d42750e5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91"/>
        <p:cNvGrpSpPr/>
        <p:nvPr/>
      </p:nvGrpSpPr>
      <p:grpSpPr>
        <a:xfrm>
          <a:off x="0" y="0"/>
          <a:ext cx="0" cy="0"/>
          <a:chOff x="0" y="0"/>
          <a:chExt cx="0" cy="0"/>
        </a:xfrm>
      </p:grpSpPr>
      <p:pic>
        <p:nvPicPr>
          <p:cNvPr id="92" name="Google Shape;92;p2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3"/>
        <p:cNvGrpSpPr/>
        <p:nvPr/>
      </p:nvGrpSpPr>
      <p:grpSpPr>
        <a:xfrm>
          <a:off x="0" y="0"/>
          <a:ext cx="0" cy="0"/>
          <a:chOff x="0" y="0"/>
          <a:chExt cx="0" cy="0"/>
        </a:xfrm>
      </p:grpSpPr>
      <p:sp>
        <p:nvSpPr>
          <p:cNvPr id="94" name="Google Shape;94;p25"/>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rtl="0">
              <a:spcBef>
                <a:spcPts val="500"/>
              </a:spcBef>
              <a:spcAft>
                <a:spcPts val="0"/>
              </a:spcAft>
              <a:buSzPts val="2100"/>
              <a:buNone/>
              <a:defRPr sz="21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95" name="Google Shape;95;p2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5"/>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97" name="Google Shape;97;p2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rtl="0">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100" name="Google Shape;100;p26"/>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101" name="Google Shape;101;p26"/>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102" name="Google Shape;102;p2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0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1A2836"/>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8"/>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07" name="Google Shape;107;p2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71D20"/>
              </a:buClr>
              <a:buSzPts val="37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11" name="Google Shape;111;p2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A8219"/>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30"/>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15" name="Google Shape;115;p3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116"/>
        <p:cNvGrpSpPr/>
        <p:nvPr/>
      </p:nvGrpSpPr>
      <p:grpSpPr>
        <a:xfrm>
          <a:off x="0" y="0"/>
          <a:ext cx="0" cy="0"/>
          <a:chOff x="0" y="0"/>
          <a:chExt cx="0" cy="0"/>
        </a:xfrm>
      </p:grpSpPr>
      <p:sp>
        <p:nvSpPr>
          <p:cNvPr id="117" name="Google Shape;117;p31"/>
          <p:cNvSpPr/>
          <p:nvPr/>
        </p:nvSpPr>
        <p:spPr>
          <a:xfrm>
            <a:off x="0" y="0"/>
            <a:ext cx="9144000" cy="487800"/>
          </a:xfrm>
          <a:prstGeom prst="rect">
            <a:avLst/>
          </a:prstGeom>
          <a:solidFill>
            <a:schemeClr val="lt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1"/>
          <p:cNvSpPr txBox="1">
            <a:spLocks noGrp="1"/>
          </p:cNvSpPr>
          <p:nvPr>
            <p:ph type="ctrTitle"/>
          </p:nvPr>
        </p:nvSpPr>
        <p:spPr>
          <a:xfrm>
            <a:off x="729450" y="941450"/>
            <a:ext cx="7688100" cy="166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4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9pPr>
          </a:lstStyle>
          <a:p>
            <a:endParaRPr/>
          </a:p>
        </p:txBody>
      </p:sp>
      <p:sp>
        <p:nvSpPr>
          <p:cNvPr id="119" name="Google Shape;119;p31"/>
          <p:cNvSpPr txBox="1">
            <a:spLocks noGrp="1"/>
          </p:cNvSpPr>
          <p:nvPr>
            <p:ph type="subTitle" idx="1"/>
          </p:nvPr>
        </p:nvSpPr>
        <p:spPr>
          <a:xfrm>
            <a:off x="729627" y="2563300"/>
            <a:ext cx="7688100" cy="5412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120" name="Google Shape;120;p31"/>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121" name="Google Shape;121;p31"/>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122" name="Google Shape;122;p31"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32"/>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2"/>
          <p:cNvSpPr txBox="1">
            <a:spLocks noGrp="1"/>
          </p:cNvSpPr>
          <p:nvPr>
            <p:ph type="title"/>
          </p:nvPr>
        </p:nvSpPr>
        <p:spPr>
          <a:xfrm>
            <a:off x="729450" y="1013850"/>
            <a:ext cx="7688700" cy="535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3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126" name="Google Shape;126;p32"/>
          <p:cNvSpPr txBox="1">
            <a:spLocks noGrp="1"/>
          </p:cNvSpPr>
          <p:nvPr>
            <p:ph type="body" idx="1"/>
          </p:nvPr>
        </p:nvSpPr>
        <p:spPr>
          <a:xfrm>
            <a:off x="729450" y="1774075"/>
            <a:ext cx="7688700" cy="2261100"/>
          </a:xfrm>
          <a:prstGeom prst="rect">
            <a:avLst/>
          </a:prstGeom>
          <a:noFill/>
          <a:ln>
            <a:noFill/>
          </a:ln>
        </p:spPr>
        <p:txBody>
          <a:bodyPr spcFirstLastPara="1" wrap="square" lIns="93125" tIns="46550" rIns="93125" bIns="465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1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7" name="Google Shape;127;p32"/>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128" name="Google Shape;128;p32"/>
          <p:cNvPicPr preferRelativeResize="0"/>
          <p:nvPr/>
        </p:nvPicPr>
        <p:blipFill rotWithShape="1">
          <a:blip r:embed="rId2">
            <a:alphaModFix/>
          </a:blip>
          <a:srcRect/>
          <a:stretch/>
        </p:blipFill>
        <p:spPr>
          <a:xfrm>
            <a:off x="152400" y="4492375"/>
            <a:ext cx="374100" cy="374100"/>
          </a:xfrm>
          <a:prstGeom prst="rect">
            <a:avLst/>
          </a:prstGeom>
          <a:noFill/>
          <a:ln>
            <a:noFill/>
          </a:ln>
        </p:spPr>
      </p:pic>
      <p:sp>
        <p:nvSpPr>
          <p:cNvPr id="129" name="Google Shape;129;p32"/>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pic>
        <p:nvPicPr>
          <p:cNvPr id="130" name="Google Shape;130;p32" descr="Untitled-3.png"/>
          <p:cNvPicPr preferRelativeResize="0"/>
          <p:nvPr/>
        </p:nvPicPr>
        <p:blipFill rotWithShape="1">
          <a:blip r:embed="rId3">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1"/>
        <p:cNvGrpSpPr/>
        <p:nvPr/>
      </p:nvGrpSpPr>
      <p:grpSpPr>
        <a:xfrm>
          <a:off x="0" y="0"/>
          <a:ext cx="0" cy="0"/>
          <a:chOff x="0" y="0"/>
          <a:chExt cx="0" cy="0"/>
        </a:xfrm>
      </p:grpSpPr>
      <p:sp>
        <p:nvSpPr>
          <p:cNvPr id="132" name="Google Shape;132;p33"/>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3"/>
          <p:cNvSpPr txBox="1">
            <a:spLocks noGrp="1"/>
          </p:cNvSpPr>
          <p:nvPr>
            <p:ph type="title"/>
          </p:nvPr>
        </p:nvSpPr>
        <p:spPr>
          <a:xfrm>
            <a:off x="730000" y="1090050"/>
            <a:ext cx="3300900" cy="13815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134" name="Google Shape;134;p33"/>
          <p:cNvSpPr txBox="1">
            <a:spLocks noGrp="1"/>
          </p:cNvSpPr>
          <p:nvPr>
            <p:ph type="body" idx="1"/>
          </p:nvPr>
        </p:nvSpPr>
        <p:spPr>
          <a:xfrm>
            <a:off x="721225" y="2553125"/>
            <a:ext cx="3300900" cy="1597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35" name="Google Shape;135;p33"/>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136" name="Google Shape;136;p33"/>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137" name="Google Shape;137;p33"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pic>
        <p:nvPicPr>
          <p:cNvPr id="61" name="Google Shape;61;p16"/>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138"/>
        <p:cNvGrpSpPr/>
        <p:nvPr/>
      </p:nvGrpSpPr>
      <p:grpSpPr>
        <a:xfrm>
          <a:off x="0" y="0"/>
          <a:ext cx="0" cy="0"/>
          <a:chOff x="0" y="0"/>
          <a:chExt cx="0" cy="0"/>
        </a:xfrm>
      </p:grpSpPr>
      <p:sp>
        <p:nvSpPr>
          <p:cNvPr id="139" name="Google Shape;139;p34"/>
          <p:cNvSpPr txBox="1">
            <a:spLocks noGrp="1"/>
          </p:cNvSpPr>
          <p:nvPr>
            <p:ph type="title"/>
          </p:nvPr>
        </p:nvSpPr>
        <p:spPr>
          <a:xfrm>
            <a:off x="729450" y="733950"/>
            <a:ext cx="7688400" cy="124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81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9pPr>
          </a:lstStyle>
          <a:p>
            <a:endParaRPr/>
          </a:p>
        </p:txBody>
      </p:sp>
      <p:sp>
        <p:nvSpPr>
          <p:cNvPr id="140" name="Google Shape;140;p34"/>
          <p:cNvSpPr txBox="1">
            <a:spLocks noGrp="1"/>
          </p:cNvSpPr>
          <p:nvPr>
            <p:ph type="body" idx="1"/>
          </p:nvPr>
        </p:nvSpPr>
        <p:spPr>
          <a:xfrm>
            <a:off x="729450" y="2272887"/>
            <a:ext cx="7688400" cy="15804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141" name="Google Shape;141;p34"/>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pic>
        <p:nvPicPr>
          <p:cNvPr id="142" name="Google Shape;142;p34" descr="Untitled-4.png"/>
          <p:cNvPicPr preferRelativeResize="0"/>
          <p:nvPr/>
        </p:nvPicPr>
        <p:blipFill rotWithShape="1">
          <a:blip r:embed="rId2">
            <a:alphaModFix/>
          </a:blip>
          <a:srcRect/>
          <a:stretch/>
        </p:blipFill>
        <p:spPr>
          <a:xfrm>
            <a:off x="657275" y="3505553"/>
            <a:ext cx="590400" cy="5883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143"/>
        <p:cNvGrpSpPr/>
        <p:nvPr/>
      </p:nvGrpSpPr>
      <p:grpSpPr>
        <a:xfrm>
          <a:off x="0" y="0"/>
          <a:ext cx="0" cy="0"/>
          <a:chOff x="0" y="0"/>
          <a:chExt cx="0" cy="0"/>
        </a:xfrm>
      </p:grpSpPr>
      <p:pic>
        <p:nvPicPr>
          <p:cNvPr id="144" name="Google Shape;144;p35" descr="Untitled-4.png"/>
          <p:cNvPicPr preferRelativeResize="0"/>
          <p:nvPr/>
        </p:nvPicPr>
        <p:blipFill rotWithShape="1">
          <a:blip r:embed="rId2">
            <a:alphaModFix/>
          </a:blip>
          <a:srcRect/>
          <a:stretch/>
        </p:blipFill>
        <p:spPr>
          <a:xfrm>
            <a:off x="657275" y="381353"/>
            <a:ext cx="590400" cy="588300"/>
          </a:xfrm>
          <a:prstGeom prst="rect">
            <a:avLst/>
          </a:prstGeom>
          <a:noFill/>
          <a:ln>
            <a:noFill/>
          </a:ln>
        </p:spPr>
      </p:pic>
      <p:sp>
        <p:nvSpPr>
          <p:cNvPr id="145" name="Google Shape;145;p35"/>
          <p:cNvSpPr txBox="1">
            <a:spLocks noGrp="1"/>
          </p:cNvSpPr>
          <p:nvPr>
            <p:ph type="title"/>
          </p:nvPr>
        </p:nvSpPr>
        <p:spPr>
          <a:xfrm>
            <a:off x="729450" y="1170050"/>
            <a:ext cx="7688400" cy="15186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37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9pPr>
          </a:lstStyle>
          <a:p>
            <a:endParaRPr/>
          </a:p>
        </p:txBody>
      </p:sp>
      <p:sp>
        <p:nvSpPr>
          <p:cNvPr id="146" name="Google Shape;146;p35"/>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7"/>
        <p:cNvGrpSpPr/>
        <p:nvPr/>
      </p:nvGrpSpPr>
      <p:grpSpPr>
        <a:xfrm>
          <a:off x="0" y="0"/>
          <a:ext cx="0" cy="0"/>
          <a:chOff x="0" y="0"/>
          <a:chExt cx="0" cy="0"/>
        </a:xfrm>
      </p:grpSpPr>
      <p:sp>
        <p:nvSpPr>
          <p:cNvPr id="148" name="Google Shape;148;p36"/>
          <p:cNvSpPr/>
          <p:nvPr/>
        </p:nvSpPr>
        <p:spPr>
          <a:xfrm>
            <a:off x="0" y="0"/>
            <a:ext cx="4572000" cy="51435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6"/>
          <p:cNvSpPr txBox="1">
            <a:spLocks noGrp="1"/>
          </p:cNvSpPr>
          <p:nvPr>
            <p:ph type="title"/>
          </p:nvPr>
        </p:nvSpPr>
        <p:spPr>
          <a:xfrm>
            <a:off x="730000" y="1318650"/>
            <a:ext cx="3300900" cy="1687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150" name="Google Shape;150;p36"/>
          <p:cNvSpPr txBox="1">
            <a:spLocks noGrp="1"/>
          </p:cNvSpPr>
          <p:nvPr>
            <p:ph type="subTitle" idx="1"/>
          </p:nvPr>
        </p:nvSpPr>
        <p:spPr>
          <a:xfrm>
            <a:off x="724950" y="3161525"/>
            <a:ext cx="3300900" cy="7590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151" name="Google Shape;151;p36"/>
          <p:cNvSpPr txBox="1">
            <a:spLocks noGrp="1"/>
          </p:cNvSpPr>
          <p:nvPr>
            <p:ph type="body" idx="2"/>
          </p:nvPr>
        </p:nvSpPr>
        <p:spPr>
          <a:xfrm>
            <a:off x="5174225" y="1352625"/>
            <a:ext cx="3374400" cy="3025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52" name="Google Shape;152;p36"/>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153" name="Google Shape;153;p36" descr="Untitled-3.png"/>
          <p:cNvPicPr preferRelativeResize="0"/>
          <p:nvPr/>
        </p:nvPicPr>
        <p:blipFill rotWithShape="1">
          <a:blip r:embed="rId2">
            <a:alphaModFix/>
          </a:blip>
          <a:srcRect/>
          <a:stretch/>
        </p:blipFill>
        <p:spPr>
          <a:xfrm>
            <a:off x="657275" y="609941"/>
            <a:ext cx="590400" cy="5883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38"/>
          <p:cNvSpPr/>
          <p:nvPr/>
        </p:nvSpPr>
        <p:spPr>
          <a:xfrm rot="10800000" flipH="1">
            <a:off x="0" y="2985000"/>
            <a:ext cx="9144000" cy="2158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9" name="Google Shape;159;p38"/>
          <p:cNvSpPr/>
          <p:nvPr/>
        </p:nvSpPr>
        <p:spPr>
          <a:xfrm>
            <a:off x="0" y="239317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0" name="Google Shape;160;p38"/>
          <p:cNvSpPr/>
          <p:nvPr/>
        </p:nvSpPr>
        <p:spPr>
          <a:xfrm rot="10800000" flipH="1">
            <a:off x="0" y="298395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1" name="Google Shape;161;p38"/>
          <p:cNvSpPr txBox="1">
            <a:spLocks noGrp="1"/>
          </p:cNvSpPr>
          <p:nvPr>
            <p:ph type="ctrTitle"/>
          </p:nvPr>
        </p:nvSpPr>
        <p:spPr>
          <a:xfrm>
            <a:off x="685800" y="1746893"/>
            <a:ext cx="7772400" cy="12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162" name="Google Shape;162;p38"/>
          <p:cNvSpPr txBox="1">
            <a:spLocks noGrp="1"/>
          </p:cNvSpPr>
          <p:nvPr>
            <p:ph type="subTitle" idx="1"/>
          </p:nvPr>
        </p:nvSpPr>
        <p:spPr>
          <a:xfrm>
            <a:off x="685800" y="3093357"/>
            <a:ext cx="7772400" cy="66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3"/>
        <p:cNvGrpSpPr/>
        <p:nvPr/>
      </p:nvGrpSpPr>
      <p:grpSpPr>
        <a:xfrm>
          <a:off x="0" y="0"/>
          <a:ext cx="0" cy="0"/>
          <a:chOff x="0" y="0"/>
          <a:chExt cx="0" cy="0"/>
        </a:xfrm>
      </p:grpSpPr>
      <p:sp>
        <p:nvSpPr>
          <p:cNvPr id="164" name="Google Shape;164;p39"/>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5" name="Google Shape;165;p39"/>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6" name="Google Shape;166;p39"/>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7" name="Google Shape;167;p3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68" name="Google Shape;168;p39"/>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9"/>
        <p:cNvGrpSpPr/>
        <p:nvPr/>
      </p:nvGrpSpPr>
      <p:grpSpPr>
        <a:xfrm>
          <a:off x="0" y="0"/>
          <a:ext cx="0" cy="0"/>
          <a:chOff x="0" y="0"/>
          <a:chExt cx="0" cy="0"/>
        </a:xfrm>
      </p:grpSpPr>
      <p:sp>
        <p:nvSpPr>
          <p:cNvPr id="170" name="Google Shape;170;p40"/>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1" name="Google Shape;171;p40"/>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2" name="Google Shape;172;p4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73" name="Google Shape;173;p40"/>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74" name="Google Shape;174;p40"/>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5" name="Google Shape;175;p40"/>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41"/>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8" name="Google Shape;178;p41"/>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9" name="Google Shape;179;p4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80" name="Google Shape;180;p41"/>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sp>
        <p:nvSpPr>
          <p:cNvPr id="182" name="Google Shape;182;p42"/>
          <p:cNvSpPr/>
          <p:nvPr/>
        </p:nvSpPr>
        <p:spPr>
          <a:xfrm rot="10800000" flipH="1">
            <a:off x="0" y="4412699"/>
            <a:ext cx="9144000" cy="7308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3" name="Google Shape;183;p42"/>
          <p:cNvSpPr/>
          <p:nvPr/>
        </p:nvSpPr>
        <p:spPr>
          <a:xfrm flipH="1">
            <a:off x="4526627" y="382083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4" name="Google Shape;184;p42"/>
          <p:cNvSpPr/>
          <p:nvPr/>
        </p:nvSpPr>
        <p:spPr>
          <a:xfrm rot="10800000">
            <a:off x="4526627" y="441161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5" name="Google Shape;185;p42"/>
          <p:cNvSpPr txBox="1">
            <a:spLocks noGrp="1"/>
          </p:cNvSpPr>
          <p:nvPr>
            <p:ph type="body" idx="1"/>
          </p:nvPr>
        </p:nvSpPr>
        <p:spPr>
          <a:xfrm>
            <a:off x="457200" y="4421727"/>
            <a:ext cx="8229600" cy="505200"/>
          </a:xfrm>
          <a:prstGeom prst="rect">
            <a:avLst/>
          </a:prstGeom>
        </p:spPr>
        <p:txBody>
          <a:bodyPr spcFirstLastPara="1" wrap="square" lIns="91425" tIns="91425" rIns="91425" bIns="91425" anchor="ctr" anchorCtr="0">
            <a:noAutofit/>
          </a:bodyPr>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
        <p:nvSpPr>
          <p:cNvPr id="187" name="Google Shape;187;p43"/>
          <p:cNvSpPr/>
          <p:nvPr/>
        </p:nvSpPr>
        <p:spPr>
          <a:xfrm>
            <a:off x="6676" y="76256"/>
            <a:ext cx="9134130" cy="5054792"/>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pic>
        <p:nvPicPr>
          <p:cNvPr id="192" name="Google Shape;192;p4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323850" algn="l" rtl="0">
              <a:spcBef>
                <a:spcPts val="400"/>
              </a:spcBef>
              <a:spcAft>
                <a:spcPts val="0"/>
              </a:spcAft>
              <a:buSzPts val="1500"/>
              <a:buChar char="●"/>
              <a:defRPr/>
            </a:lvl2pPr>
            <a:lvl3pPr marL="1371600" lvl="2" indent="-311150" algn="l" rtl="0">
              <a:spcBef>
                <a:spcPts val="400"/>
              </a:spcBef>
              <a:spcAft>
                <a:spcPts val="0"/>
              </a:spcAft>
              <a:buSzPts val="1300"/>
              <a:buChar char="●"/>
              <a:defRPr/>
            </a:lvl3pPr>
            <a:lvl4pPr marL="1828800" lvl="3" indent="-304800" algn="l" rtl="0">
              <a:spcBef>
                <a:spcPts val="400"/>
              </a:spcBef>
              <a:spcAft>
                <a:spcPts val="0"/>
              </a:spcAft>
              <a:buSzPts val="1200"/>
              <a:buChar char="●"/>
              <a:defRPr/>
            </a:lvl4pPr>
            <a:lvl5pPr marL="2286000" lvl="4" indent="-304800" algn="l" rtl="0">
              <a:spcBef>
                <a:spcPts val="400"/>
              </a:spcBef>
              <a:spcAft>
                <a:spcPts val="0"/>
              </a:spcAft>
              <a:buSzPts val="1200"/>
              <a:buChar char="●"/>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65" name="Google Shape;65;p1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93"/>
        <p:cNvGrpSpPr/>
        <p:nvPr/>
      </p:nvGrpSpPr>
      <p:grpSpPr>
        <a:xfrm>
          <a:off x="0" y="0"/>
          <a:ext cx="0" cy="0"/>
          <a:chOff x="0" y="0"/>
          <a:chExt cx="0" cy="0"/>
        </a:xfrm>
      </p:grpSpPr>
      <p:sp>
        <p:nvSpPr>
          <p:cNvPr id="194" name="Google Shape;194;p4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p4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96" name="Google Shape;196;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7"/>
        <p:cNvGrpSpPr/>
        <p:nvPr/>
      </p:nvGrpSpPr>
      <p:grpSpPr>
        <a:xfrm>
          <a:off x="0" y="0"/>
          <a:ext cx="0" cy="0"/>
          <a:chOff x="0" y="0"/>
          <a:chExt cx="0" cy="0"/>
        </a:xfrm>
      </p:grpSpPr>
      <p:sp>
        <p:nvSpPr>
          <p:cNvPr id="198" name="Google Shape;198;p4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4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00" name="Google Shape;200;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01"/>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02"/>
        <p:cNvGrpSpPr/>
        <p:nvPr/>
      </p:nvGrpSpPr>
      <p:grpSpPr>
        <a:xfrm>
          <a:off x="0" y="0"/>
          <a:ext cx="0" cy="0"/>
          <a:chOff x="0" y="0"/>
          <a:chExt cx="0" cy="0"/>
        </a:xfrm>
      </p:grpSpPr>
      <p:sp>
        <p:nvSpPr>
          <p:cNvPr id="203" name="Google Shape;203;p4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4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05" name="Google Shape;205;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p5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50"/>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09" name="Google Shape;209;p50"/>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10" name="Google Shape;210;p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5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p5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14" name="Google Shape;214;p5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15" name="Google Shape;215;p51"/>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16" name="Google Shape;216;p51"/>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17" name="Google Shape;217;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8"/>
        <p:cNvGrpSpPr/>
        <p:nvPr/>
      </p:nvGrpSpPr>
      <p:grpSpPr>
        <a:xfrm>
          <a:off x="0" y="0"/>
          <a:ext cx="0" cy="0"/>
          <a:chOff x="0" y="0"/>
          <a:chExt cx="0" cy="0"/>
        </a:xfrm>
      </p:grpSpPr>
      <p:sp>
        <p:nvSpPr>
          <p:cNvPr id="219" name="Google Shape;219;p5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20" name="Google Shape;220;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1"/>
        <p:cNvGrpSpPr/>
        <p:nvPr/>
      </p:nvGrpSpPr>
      <p:grpSpPr>
        <a:xfrm>
          <a:off x="0" y="0"/>
          <a:ext cx="0" cy="0"/>
          <a:chOff x="0" y="0"/>
          <a:chExt cx="0" cy="0"/>
        </a:xfrm>
      </p:grpSpPr>
      <p:pic>
        <p:nvPicPr>
          <p:cNvPr id="222" name="Google Shape;222;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23"/>
        <p:cNvGrpSpPr/>
        <p:nvPr/>
      </p:nvGrpSpPr>
      <p:grpSpPr>
        <a:xfrm>
          <a:off x="0" y="0"/>
          <a:ext cx="0" cy="0"/>
          <a:chOff x="0" y="0"/>
          <a:chExt cx="0" cy="0"/>
        </a:xfrm>
      </p:grpSpPr>
      <p:pic>
        <p:nvPicPr>
          <p:cNvPr id="224" name="Google Shape;224;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5"/>
        <p:cNvGrpSpPr/>
        <p:nvPr/>
      </p:nvGrpSpPr>
      <p:grpSpPr>
        <a:xfrm>
          <a:off x="0" y="0"/>
          <a:ext cx="0" cy="0"/>
          <a:chOff x="0" y="0"/>
          <a:chExt cx="0" cy="0"/>
        </a:xfrm>
      </p:grpSpPr>
      <p:sp>
        <p:nvSpPr>
          <p:cNvPr id="226" name="Google Shape;226;p5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27" name="Google Shape;227;p5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5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29" name="Google Shape;229;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69" name="Google Shape;69;p18"/>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70" name="Google Shape;70;p18"/>
          <p:cNvSpPr txBox="1">
            <a:spLocks noGrp="1"/>
          </p:cNvSpPr>
          <p:nvPr>
            <p:ph type="body" idx="3"/>
          </p:nvPr>
        </p:nvSpPr>
        <p:spPr>
          <a:xfrm>
            <a:off x="457200" y="1885950"/>
            <a:ext cx="40401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71" name="Google Shape;71;p18"/>
          <p:cNvSpPr txBox="1">
            <a:spLocks noGrp="1"/>
          </p:cNvSpPr>
          <p:nvPr>
            <p:ph type="body" idx="4"/>
          </p:nvPr>
        </p:nvSpPr>
        <p:spPr>
          <a:xfrm>
            <a:off x="4645027" y="1885950"/>
            <a:ext cx="40419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72" name="Google Shape;72;p1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30"/>
        <p:cNvGrpSpPr/>
        <p:nvPr/>
      </p:nvGrpSpPr>
      <p:grpSpPr>
        <a:xfrm>
          <a:off x="0" y="0"/>
          <a:ext cx="0" cy="0"/>
          <a:chOff x="0" y="0"/>
          <a:chExt cx="0" cy="0"/>
        </a:xfrm>
      </p:grpSpPr>
      <p:sp>
        <p:nvSpPr>
          <p:cNvPr id="231" name="Google Shape;231;p5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32" name="Google Shape;232;p5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233" name="Google Shape;233;p5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234" name="Google Shape;234;p5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35"/>
        <p:cNvGrpSpPr/>
        <p:nvPr/>
      </p:nvGrpSpPr>
      <p:grpSpPr>
        <a:xfrm>
          <a:off x="0" y="0"/>
          <a:ext cx="0" cy="0"/>
          <a:chOff x="0" y="0"/>
          <a:chExt cx="0" cy="0"/>
        </a:xfrm>
      </p:grpSpPr>
      <p:sp>
        <p:nvSpPr>
          <p:cNvPr id="236" name="Google Shape;236;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38" name="Google Shape;238;p5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39"/>
        <p:cNvGrpSpPr/>
        <p:nvPr/>
      </p:nvGrpSpPr>
      <p:grpSpPr>
        <a:xfrm>
          <a:off x="0" y="0"/>
          <a:ext cx="0" cy="0"/>
          <a:chOff x="0" y="0"/>
          <a:chExt cx="0" cy="0"/>
        </a:xfrm>
      </p:grpSpPr>
      <p:sp>
        <p:nvSpPr>
          <p:cNvPr id="240" name="Google Shape;240;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42" name="Google Shape;242;p5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43"/>
        <p:cNvGrpSpPr/>
        <p:nvPr/>
      </p:nvGrpSpPr>
      <p:grpSpPr>
        <a:xfrm>
          <a:off x="0" y="0"/>
          <a:ext cx="0" cy="0"/>
          <a:chOff x="0" y="0"/>
          <a:chExt cx="0" cy="0"/>
        </a:xfrm>
      </p:grpSpPr>
      <p:sp>
        <p:nvSpPr>
          <p:cNvPr id="244" name="Google Shape;244;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5" name="Google Shape;245;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46" name="Google Shape;246;p5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47"/>
        <p:cNvGrpSpPr/>
        <p:nvPr/>
      </p:nvGrpSpPr>
      <p:grpSpPr>
        <a:xfrm>
          <a:off x="0" y="0"/>
          <a:ext cx="0" cy="0"/>
          <a:chOff x="0" y="0"/>
          <a:chExt cx="0" cy="0"/>
        </a:xfrm>
      </p:grpSpPr>
      <p:sp>
        <p:nvSpPr>
          <p:cNvPr id="248" name="Google Shape;248;p60"/>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lnSpc>
                <a:spcPct val="9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9" name="Google Shape;249;p60"/>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Autofit/>
          </a:bodyPr>
          <a:lstStyle>
            <a:lvl1pPr marL="457200" lvl="0" indent="-361950" algn="l" rtl="0">
              <a:lnSpc>
                <a:spcPct val="90000"/>
              </a:lnSpc>
              <a:spcBef>
                <a:spcPts val="800"/>
              </a:spcBef>
              <a:spcAft>
                <a:spcPts val="0"/>
              </a:spcAft>
              <a:buClr>
                <a:schemeClr val="dk1"/>
              </a:buClr>
              <a:buSzPts val="2100"/>
              <a:buChar char="•"/>
              <a:defRPr/>
            </a:lvl1pPr>
            <a:lvl2pPr marL="914400" lvl="1" indent="-342900" algn="l" rtl="0">
              <a:lnSpc>
                <a:spcPct val="90000"/>
              </a:lnSpc>
              <a:spcBef>
                <a:spcPts val="400"/>
              </a:spcBef>
              <a:spcAft>
                <a:spcPts val="0"/>
              </a:spcAft>
              <a:buClr>
                <a:schemeClr val="dk1"/>
              </a:buClr>
              <a:buSzPts val="1800"/>
              <a:buChar char="●"/>
              <a:defRPr/>
            </a:lvl2pPr>
            <a:lvl3pPr marL="1371600" lvl="2" indent="-323850" algn="l" rtl="0">
              <a:lnSpc>
                <a:spcPct val="90000"/>
              </a:lnSpc>
              <a:spcBef>
                <a:spcPts val="400"/>
              </a:spcBef>
              <a:spcAft>
                <a:spcPts val="0"/>
              </a:spcAft>
              <a:buClr>
                <a:schemeClr val="dk1"/>
              </a:buClr>
              <a:buSzPts val="15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sz="1400"/>
            </a:lvl7pPr>
            <a:lvl8pPr marL="3657600" lvl="7" indent="-317500" algn="l" rtl="0">
              <a:lnSpc>
                <a:spcPct val="90000"/>
              </a:lnSpc>
              <a:spcBef>
                <a:spcPts val="400"/>
              </a:spcBef>
              <a:spcAft>
                <a:spcPts val="0"/>
              </a:spcAft>
              <a:buClr>
                <a:schemeClr val="dk1"/>
              </a:buClr>
              <a:buSzPts val="1400"/>
              <a:buChar char="•"/>
              <a:defRPr sz="1400"/>
            </a:lvl8pPr>
            <a:lvl9pPr marL="4114800" lvl="8" indent="-317500" algn="l" rtl="0">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5"/>
        <p:cNvGrpSpPr/>
        <p:nvPr/>
      </p:nvGrpSpPr>
      <p:grpSpPr>
        <a:xfrm>
          <a:off x="0" y="0"/>
          <a:ext cx="0" cy="0"/>
          <a:chOff x="0" y="0"/>
          <a:chExt cx="0" cy="0"/>
        </a:xfrm>
      </p:grpSpPr>
      <p:pic>
        <p:nvPicPr>
          <p:cNvPr id="256" name="Google Shape;256;p6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7"/>
        <p:cNvGrpSpPr/>
        <p:nvPr/>
      </p:nvGrpSpPr>
      <p:grpSpPr>
        <a:xfrm>
          <a:off x="0" y="0"/>
          <a:ext cx="0" cy="0"/>
          <a:chOff x="0" y="0"/>
          <a:chExt cx="0" cy="0"/>
        </a:xfrm>
      </p:grpSpPr>
      <p:sp>
        <p:nvSpPr>
          <p:cNvPr id="258" name="Google Shape;258;p6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6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0" name="Google Shape;260;p6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1" name="Google Shape;261;p6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2" name="Google Shape;262;p6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3" name="Google Shape;263;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64"/>
        <p:cNvGrpSpPr/>
        <p:nvPr/>
      </p:nvGrpSpPr>
      <p:grpSpPr>
        <a:xfrm>
          <a:off x="0" y="0"/>
          <a:ext cx="0" cy="0"/>
          <a:chOff x="0" y="0"/>
          <a:chExt cx="0" cy="0"/>
        </a:xfrm>
      </p:grpSpPr>
      <p:sp>
        <p:nvSpPr>
          <p:cNvPr id="265" name="Google Shape;265;p6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p6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67" name="Google Shape;267;p6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8"/>
        <p:cNvGrpSpPr/>
        <p:nvPr/>
      </p:nvGrpSpPr>
      <p:grpSpPr>
        <a:xfrm>
          <a:off x="0" y="0"/>
          <a:ext cx="0" cy="0"/>
          <a:chOff x="0" y="0"/>
          <a:chExt cx="0" cy="0"/>
        </a:xfrm>
      </p:grpSpPr>
      <p:sp>
        <p:nvSpPr>
          <p:cNvPr id="269" name="Google Shape;269;p6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0" name="Google Shape;270;p6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1" name="Google Shape;271;p6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72"/>
        <p:cNvGrpSpPr/>
        <p:nvPr/>
      </p:nvGrpSpPr>
      <p:grpSpPr>
        <a:xfrm>
          <a:off x="0" y="0"/>
          <a:ext cx="0" cy="0"/>
          <a:chOff x="0" y="0"/>
          <a:chExt cx="0" cy="0"/>
        </a:xfrm>
      </p:grpSpPr>
      <p:sp>
        <p:nvSpPr>
          <p:cNvPr id="273" name="Google Shape;273;p6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6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5" name="Google Shape;275;p6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3"/>
        <p:cNvGrpSpPr/>
        <p:nvPr/>
      </p:nvGrpSpPr>
      <p:grpSpPr>
        <a:xfrm>
          <a:off x="0" y="0"/>
          <a:ext cx="0" cy="0"/>
          <a:chOff x="0" y="0"/>
          <a:chExt cx="0" cy="0"/>
        </a:xfrm>
      </p:grpSpPr>
      <p:sp>
        <p:nvSpPr>
          <p:cNvPr id="74" name="Google Shape;74;p19"/>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rtl="0">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9"/>
          <p:cNvSpPr txBox="1">
            <a:spLocks noGrp="1"/>
          </p:cNvSpPr>
          <p:nvPr>
            <p:ph type="subTitle" idx="1"/>
          </p:nvPr>
        </p:nvSpPr>
        <p:spPr>
          <a:xfrm>
            <a:off x="533400" y="2421402"/>
            <a:ext cx="7854600" cy="1314600"/>
          </a:xfrm>
          <a:prstGeom prst="rect">
            <a:avLst/>
          </a:prstGeom>
          <a:noFill/>
          <a:ln>
            <a:noFill/>
          </a:ln>
        </p:spPr>
        <p:txBody>
          <a:bodyPr spcFirstLastPara="1" wrap="square" lIns="0" tIns="46550" rIns="18600" bIns="46550" anchor="t" anchorCtr="0">
            <a:noAutofit/>
          </a:bodyPr>
          <a:lstStyle>
            <a:lvl1pPr marR="38100" lvl="0" algn="l" rtl="0">
              <a:spcBef>
                <a:spcPts val="500"/>
              </a:spcBef>
              <a:spcAft>
                <a:spcPts val="0"/>
              </a:spcAft>
              <a:buSzPts val="2600"/>
              <a:buNone/>
              <a:defRPr sz="2600">
                <a:solidFill>
                  <a:schemeClr val="lt1"/>
                </a:solidFill>
                <a:latin typeface="Calibri"/>
                <a:ea typeface="Calibri"/>
                <a:cs typeface="Calibri"/>
                <a:sym typeface="Calibri"/>
              </a:defRPr>
            </a:lvl1pPr>
            <a:lvl2pPr lvl="1" algn="ctr" rtl="0">
              <a:spcBef>
                <a:spcPts val="400"/>
              </a:spcBef>
              <a:spcAft>
                <a:spcPts val="0"/>
              </a:spcAft>
              <a:buSzPts val="1500"/>
              <a:buNone/>
              <a:defRPr/>
            </a:lvl2pPr>
            <a:lvl3pPr lvl="2" algn="ctr" rtl="0">
              <a:spcBef>
                <a:spcPts val="400"/>
              </a:spcBef>
              <a:spcAft>
                <a:spcPts val="0"/>
              </a:spcAft>
              <a:buSzPts val="1300"/>
              <a:buNone/>
              <a:defRPr/>
            </a:lvl3pPr>
            <a:lvl4pPr lvl="3" algn="ctr" rtl="0">
              <a:spcBef>
                <a:spcPts val="400"/>
              </a:spcBef>
              <a:spcAft>
                <a:spcPts val="0"/>
              </a:spcAft>
              <a:buSzPts val="1200"/>
              <a:buNone/>
              <a:defRPr/>
            </a:lvl4pPr>
            <a:lvl5pPr lvl="4" algn="ctr" rtl="0">
              <a:spcBef>
                <a:spcPts val="400"/>
              </a:spcBef>
              <a:spcAft>
                <a:spcPts val="0"/>
              </a:spcAft>
              <a:buSzPts val="1200"/>
              <a:buNone/>
              <a:defRPr/>
            </a:lvl5pPr>
            <a:lvl6pPr lvl="5" algn="ctr" rtl="0">
              <a:spcBef>
                <a:spcPts val="400"/>
              </a:spcBef>
              <a:spcAft>
                <a:spcPts val="0"/>
              </a:spcAft>
              <a:buSzPts val="1500"/>
              <a:buNone/>
              <a:defRPr/>
            </a:lvl6pPr>
            <a:lvl7pPr lvl="6" algn="ctr" rtl="0">
              <a:spcBef>
                <a:spcPts val="400"/>
              </a:spcBef>
              <a:spcAft>
                <a:spcPts val="0"/>
              </a:spcAft>
              <a:buSzPts val="1500"/>
              <a:buNone/>
              <a:defRPr/>
            </a:lvl7pPr>
            <a:lvl8pPr lvl="7" algn="ctr" rtl="0">
              <a:spcBef>
                <a:spcPts val="400"/>
              </a:spcBef>
              <a:spcAft>
                <a:spcPts val="0"/>
              </a:spcAft>
              <a:buSzPts val="1800"/>
              <a:buNone/>
              <a:defRPr/>
            </a:lvl8pPr>
            <a:lvl9pPr lvl="8" algn="ctr" rtl="0">
              <a:spcBef>
                <a:spcPts val="400"/>
              </a:spcBef>
              <a:spcAft>
                <a:spcPts val="0"/>
              </a:spcAft>
              <a:buSzPts val="1800"/>
              <a:buNone/>
              <a:defRPr/>
            </a:lvl9pPr>
          </a:lstStyle>
          <a:p>
            <a:endParaRPr/>
          </a:p>
        </p:txBody>
      </p:sp>
      <p:pic>
        <p:nvPicPr>
          <p:cNvPr id="76" name="Google Shape;76;p1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6"/>
        <p:cNvGrpSpPr/>
        <p:nvPr/>
      </p:nvGrpSpPr>
      <p:grpSpPr>
        <a:xfrm>
          <a:off x="0" y="0"/>
          <a:ext cx="0" cy="0"/>
          <a:chOff x="0" y="0"/>
          <a:chExt cx="0" cy="0"/>
        </a:xfrm>
      </p:grpSpPr>
      <p:sp>
        <p:nvSpPr>
          <p:cNvPr id="277" name="Google Shape;277;p6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6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79" name="Google Shape;279;p6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80" name="Google Shape;280;p6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1"/>
        <p:cNvGrpSpPr/>
        <p:nvPr/>
      </p:nvGrpSpPr>
      <p:grpSpPr>
        <a:xfrm>
          <a:off x="0" y="0"/>
          <a:ext cx="0" cy="0"/>
          <a:chOff x="0" y="0"/>
          <a:chExt cx="0" cy="0"/>
        </a:xfrm>
      </p:grpSpPr>
      <p:sp>
        <p:nvSpPr>
          <p:cNvPr id="282" name="Google Shape;282;p6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83" name="Google Shape;283;p6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84"/>
        <p:cNvGrpSpPr/>
        <p:nvPr/>
      </p:nvGrpSpPr>
      <p:grpSpPr>
        <a:xfrm>
          <a:off x="0" y="0"/>
          <a:ext cx="0" cy="0"/>
          <a:chOff x="0" y="0"/>
          <a:chExt cx="0" cy="0"/>
        </a:xfrm>
      </p:grpSpPr>
      <p:pic>
        <p:nvPicPr>
          <p:cNvPr id="285" name="Google Shape;285;p7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6"/>
        <p:cNvGrpSpPr/>
        <p:nvPr/>
      </p:nvGrpSpPr>
      <p:grpSpPr>
        <a:xfrm>
          <a:off x="0" y="0"/>
          <a:ext cx="0" cy="0"/>
          <a:chOff x="0" y="0"/>
          <a:chExt cx="0" cy="0"/>
        </a:xfrm>
      </p:grpSpPr>
      <p:sp>
        <p:nvSpPr>
          <p:cNvPr id="287" name="Google Shape;287;p7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8" name="Google Shape;288;p7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7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90" name="Google Shape;290;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91"/>
        <p:cNvGrpSpPr/>
        <p:nvPr/>
      </p:nvGrpSpPr>
      <p:grpSpPr>
        <a:xfrm>
          <a:off x="0" y="0"/>
          <a:ext cx="0" cy="0"/>
          <a:chOff x="0" y="0"/>
          <a:chExt cx="0" cy="0"/>
        </a:xfrm>
      </p:grpSpPr>
      <p:sp>
        <p:nvSpPr>
          <p:cNvPr id="292" name="Google Shape;292;p7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93" name="Google Shape;293;p7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294" name="Google Shape;294;p7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295" name="Google Shape;29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9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97"/>
        <p:cNvGrpSpPr/>
        <p:nvPr/>
      </p:nvGrpSpPr>
      <p:grpSpPr>
        <a:xfrm>
          <a:off x="0" y="0"/>
          <a:ext cx="0" cy="0"/>
          <a:chOff x="0" y="0"/>
          <a:chExt cx="0" cy="0"/>
        </a:xfrm>
      </p:grpSpPr>
      <p:sp>
        <p:nvSpPr>
          <p:cNvPr id="298" name="Google Shape;298;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300" name="Google Shape;300;p7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01"/>
        <p:cNvGrpSpPr/>
        <p:nvPr/>
      </p:nvGrpSpPr>
      <p:grpSpPr>
        <a:xfrm>
          <a:off x="0" y="0"/>
          <a:ext cx="0" cy="0"/>
          <a:chOff x="0" y="0"/>
          <a:chExt cx="0" cy="0"/>
        </a:xfrm>
      </p:grpSpPr>
      <p:sp>
        <p:nvSpPr>
          <p:cNvPr id="302" name="Google Shape;302;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304" name="Google Shape;304;p7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05"/>
        <p:cNvGrpSpPr/>
        <p:nvPr/>
      </p:nvGrpSpPr>
      <p:grpSpPr>
        <a:xfrm>
          <a:off x="0" y="0"/>
          <a:ext cx="0" cy="0"/>
          <a:chOff x="0" y="0"/>
          <a:chExt cx="0" cy="0"/>
        </a:xfrm>
      </p:grpSpPr>
      <p:sp>
        <p:nvSpPr>
          <p:cNvPr id="306" name="Google Shape;306;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7" name="Google Shape;307;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308" name="Google Shape;308;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rtl="0">
              <a:spcBef>
                <a:spcPts val="500"/>
              </a:spcBef>
              <a:spcAft>
                <a:spcPts val="0"/>
              </a:spcAft>
              <a:buSzPts val="2600"/>
              <a:buNone/>
              <a:defRPr sz="2600">
                <a:solidFill>
                  <a:schemeClr val="lt1"/>
                </a:solidFill>
              </a:defRPr>
            </a:lvl1pPr>
            <a:lvl2pPr marL="914400" lvl="1" indent="-228600" algn="l" rtl="0">
              <a:spcBef>
                <a:spcPts val="300"/>
              </a:spcBef>
              <a:spcAft>
                <a:spcPts val="0"/>
              </a:spcAft>
              <a:buSzPts val="1200"/>
              <a:buNone/>
              <a:defRPr sz="1400">
                <a:solidFill>
                  <a:schemeClr val="lt1"/>
                </a:solidFill>
              </a:defRPr>
            </a:lvl2pPr>
            <a:lvl3pPr marL="1371600" lvl="2" indent="-228600" algn="l" rtl="0">
              <a:spcBef>
                <a:spcPts val="3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80" name="Google Shape;80;p2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21"/>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84" name="Google Shape;84;p21"/>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8" name="Google Shape;88;p2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5"/>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aper-plane">
    <p:bg>
      <p:bgPr>
        <a:gradFill>
          <a:gsLst>
            <a:gs pos="0">
              <a:schemeClr val="accent1"/>
            </a:gs>
            <a:gs pos="100000">
              <a:schemeClr val="dk2"/>
            </a:gs>
          </a:gsLst>
          <a:path path="circle">
            <a:fillToRect l="50000" t="50000" r="50000" b="50000"/>
          </a:path>
          <a:tileRect/>
        </a:gradFill>
        <a:effectLst/>
      </p:bgPr>
    </p:bg>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156" name="Google Shape;156;p37"/>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88"/>
        <p:cNvGrpSpPr/>
        <p:nvPr/>
      </p:nvGrpSpPr>
      <p:grpSpPr>
        <a:xfrm>
          <a:off x="0" y="0"/>
          <a:ext cx="0" cy="0"/>
          <a:chOff x="0" y="0"/>
          <a:chExt cx="0" cy="0"/>
        </a:xfrm>
      </p:grpSpPr>
      <p:sp>
        <p:nvSpPr>
          <p:cNvPr id="189" name="Google Shape;18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Google Shape;190;p4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50"/>
        <p:cNvGrpSpPr/>
        <p:nvPr/>
      </p:nvGrpSpPr>
      <p:grpSpPr>
        <a:xfrm>
          <a:off x="0" y="0"/>
          <a:ext cx="0" cy="0"/>
          <a:chOff x="0" y="0"/>
          <a:chExt cx="0" cy="0"/>
        </a:xfrm>
      </p:grpSpPr>
      <p:sp>
        <p:nvSpPr>
          <p:cNvPr id="251" name="Google Shape;251;p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2" name="Google Shape;252;p6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yy5ff6hu"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controlaltachieve.com/2017/05/graphic-org-drawings.html"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comments" Target="../comments/comment3.xml"/><Relationship Id="rId4" Type="http://schemas.openxmlformats.org/officeDocument/2006/relationships/image" Target="../media/image17.tm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socialmediacardsort"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19.tm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y5y396bm" TargetMode="External"/><Relationship Id="rId2" Type="http://schemas.openxmlformats.org/officeDocument/2006/relationships/notesSlide" Target="../notesSlides/notesSlide23.xml"/><Relationship Id="rId1" Type="http://schemas.openxmlformats.org/officeDocument/2006/relationships/slideLayout" Target="../slideLayouts/slideLayout46.xml"/><Relationship Id="rId5" Type="http://schemas.openxmlformats.org/officeDocument/2006/relationships/image" Target="../media/image21.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22.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6.xml"/><Relationship Id="rId1" Type="http://schemas.openxmlformats.org/officeDocument/2006/relationships/video" Target="https://www.youtube.com/embed/3KrioGgW44Q?feature=oembed" TargetMode="External"/><Relationship Id="rId5" Type="http://schemas.openxmlformats.org/officeDocument/2006/relationships/image" Target="../media/image23.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3" Type="http://schemas.openxmlformats.org/officeDocument/2006/relationships/hyperlink" Target="http://k20.ou.edu/socialmedia-and-teens" TargetMode="External"/><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21.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25.tm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2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hyperlink" Target="https://creativecommons.org/licenses/by-nc-sa/3.0/" TargetMode="External"/><Relationship Id="rId5" Type="http://schemas.openxmlformats.org/officeDocument/2006/relationships/hyperlink" Target="https://ww2.kqed.org/mindshift/2012/07/19/whats-the-best-way-to-practice-project-based-learning/" TargetMode="Externa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8"/>
          <p:cNvSpPr txBox="1">
            <a:spLocks noGrp="1"/>
          </p:cNvSpPr>
          <p:nvPr>
            <p:ph type="ctrTitle"/>
          </p:nvPr>
        </p:nvSpPr>
        <p:spPr>
          <a:xfrm>
            <a:off x="533400" y="1028700"/>
            <a:ext cx="80535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a:t>Authenticity and Chromebooks</a:t>
            </a:r>
            <a:endParaRPr/>
          </a:p>
        </p:txBody>
      </p:sp>
      <p:sp>
        <p:nvSpPr>
          <p:cNvPr id="318" name="Google Shape;318;p7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a:t>Digital Literacy </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87"/>
          <p:cNvSpPr txBox="1">
            <a:spLocks noGrp="1"/>
          </p:cNvSpPr>
          <p:nvPr>
            <p:ph type="title"/>
          </p:nvPr>
        </p:nvSpPr>
        <p:spPr>
          <a:xfrm>
            <a:off x="1376979" y="120145"/>
            <a:ext cx="7309821"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FAD568"/>
                  </a:solidFill>
                </a:ln>
              </a:rPr>
              <a:t>Slides</a:t>
            </a:r>
            <a:endParaRPr dirty="0">
              <a:ln w="3175">
                <a:solidFill>
                  <a:srgbClr val="FAD568"/>
                </a:solidFill>
              </a:ln>
            </a:endParaRPr>
          </a:p>
        </p:txBody>
      </p:sp>
      <p:sp>
        <p:nvSpPr>
          <p:cNvPr id="376" name="Google Shape;376;p87"/>
          <p:cNvSpPr txBox="1">
            <a:spLocks noGrp="1"/>
          </p:cNvSpPr>
          <p:nvPr>
            <p:ph type="body" idx="1"/>
          </p:nvPr>
        </p:nvSpPr>
        <p:spPr>
          <a:xfrm>
            <a:off x="457200" y="1170994"/>
            <a:ext cx="8229600" cy="3725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Font typeface="Arial"/>
              <a:buAutoNum type="arabicPeriod"/>
            </a:pPr>
            <a:r>
              <a:rPr lang="en" sz="1800" dirty="0">
                <a:latin typeface="Arial"/>
                <a:ea typeface="Arial"/>
                <a:cs typeface="Arial"/>
                <a:sym typeface="Arial"/>
              </a:rPr>
              <a:t>Select </a:t>
            </a:r>
            <a:r>
              <a:rPr lang="en" sz="1800" b="1" dirty="0">
                <a:latin typeface="Arial"/>
                <a:ea typeface="Arial"/>
                <a:cs typeface="Arial"/>
                <a:sym typeface="Arial"/>
              </a:rPr>
              <a:t>New</a:t>
            </a:r>
            <a:r>
              <a:rPr lang="en" sz="1800" dirty="0">
                <a:latin typeface="Arial"/>
                <a:ea typeface="Arial"/>
                <a:cs typeface="Arial"/>
                <a:sym typeface="Arial"/>
              </a:rPr>
              <a:t> &gt; </a:t>
            </a:r>
            <a:r>
              <a:rPr lang="en" sz="1800" b="1" dirty="0">
                <a:latin typeface="Arial"/>
                <a:ea typeface="Arial"/>
                <a:cs typeface="Arial"/>
                <a:sym typeface="Arial"/>
              </a:rPr>
              <a:t>Slides</a:t>
            </a:r>
            <a:r>
              <a:rPr lang="en" sz="1800" dirty="0">
                <a:latin typeface="Arial"/>
                <a:ea typeface="Arial"/>
                <a:cs typeface="Arial"/>
                <a:sym typeface="Arial"/>
              </a:rPr>
              <a:t> and enter a title.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a:pPr>
            <a:r>
              <a:rPr lang="en" sz="1800" dirty="0">
                <a:latin typeface="Arial"/>
                <a:ea typeface="Arial"/>
                <a:cs typeface="Arial"/>
                <a:sym typeface="Arial"/>
              </a:rPr>
              <a:t>Create five slides about how to use Google Workspace in your classrooms.</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a:pPr>
            <a:r>
              <a:rPr lang="en" sz="1800" dirty="0">
                <a:latin typeface="Arial"/>
                <a:ea typeface="Arial"/>
                <a:cs typeface="Arial"/>
                <a:sym typeface="Arial"/>
              </a:rPr>
              <a:t>Share the slide show with your group.</a:t>
            </a:r>
          </a:p>
          <a:p>
            <a:pPr marL="114300" indent="0">
              <a:lnSpc>
                <a:spcPct val="150000"/>
              </a:lnSpc>
              <a:spcBef>
                <a:spcPts val="0"/>
              </a:spcBef>
              <a:buSzPts val="1800"/>
              <a:buNone/>
            </a:pPr>
            <a:r>
              <a:rPr lang="en-US" sz="1800" i="1" dirty="0">
                <a:solidFill>
                  <a:srgbClr val="0000FF"/>
                </a:solidFill>
                <a:latin typeface="Arial"/>
                <a:ea typeface="Arial"/>
                <a:cs typeface="Arial"/>
                <a:sym typeface="Arial"/>
              </a:rPr>
              <a:t>	</a:t>
            </a:r>
            <a:r>
              <a:rPr lang="en-US" sz="1600" i="1" dirty="0">
                <a:solidFill>
                  <a:srgbClr val="0000FF"/>
                </a:solidFill>
                <a:latin typeface="Arial"/>
                <a:ea typeface="Arial"/>
                <a:cs typeface="Arial"/>
                <a:sym typeface="Arial"/>
              </a:rPr>
              <a:t>Hint: To find a shared document, go to </a:t>
            </a:r>
            <a:r>
              <a:rPr lang="en-US" sz="1600" b="1" i="1" dirty="0">
                <a:solidFill>
                  <a:srgbClr val="0000FF"/>
                </a:solidFill>
                <a:latin typeface="Arial"/>
                <a:ea typeface="Arial"/>
                <a:cs typeface="Arial"/>
                <a:sym typeface="Arial"/>
              </a:rPr>
              <a:t>Drive</a:t>
            </a:r>
            <a:r>
              <a:rPr lang="en-US" sz="1600" i="1" dirty="0">
                <a:solidFill>
                  <a:srgbClr val="0000FF"/>
                </a:solidFill>
                <a:latin typeface="Arial"/>
                <a:ea typeface="Arial"/>
                <a:cs typeface="Arial"/>
                <a:sym typeface="Arial"/>
              </a:rPr>
              <a:t> &gt; </a:t>
            </a:r>
            <a:r>
              <a:rPr lang="en-US" sz="1600" b="1" i="1" dirty="0">
                <a:solidFill>
                  <a:srgbClr val="0000FF"/>
                </a:solidFill>
                <a:latin typeface="Arial"/>
                <a:ea typeface="Arial"/>
                <a:cs typeface="Arial"/>
                <a:sym typeface="Arial"/>
              </a:rPr>
              <a:t>Shared with me</a:t>
            </a:r>
            <a:r>
              <a:rPr lang="en-US" sz="1600" i="1" dirty="0">
                <a:solidFill>
                  <a:srgbClr val="0000FF"/>
                </a:solidFill>
                <a:latin typeface="Arial"/>
                <a:ea typeface="Arial"/>
                <a:cs typeface="Arial"/>
                <a:sym typeface="Arial"/>
              </a:rPr>
              <a:t>.</a:t>
            </a:r>
            <a:endParaRPr lang="en-US" sz="1600" i="1" dirty="0">
              <a:latin typeface="Arial"/>
              <a:ea typeface="Arial"/>
              <a:cs typeface="Arial"/>
              <a:sym typeface="Arial"/>
            </a:endParaRPr>
          </a:p>
          <a:p>
            <a:pPr marL="457200" lvl="0" indent="-342900" algn="l" rtl="0">
              <a:lnSpc>
                <a:spcPct val="150000"/>
              </a:lnSpc>
              <a:spcBef>
                <a:spcPts val="0"/>
              </a:spcBef>
              <a:spcAft>
                <a:spcPts val="0"/>
              </a:spcAft>
              <a:buSzPts val="1800"/>
              <a:buFont typeface="+mj-lt"/>
              <a:buAutoNum type="arabicPeriod" startAt="4"/>
            </a:pPr>
            <a:r>
              <a:rPr lang="en" sz="1800" dirty="0">
                <a:latin typeface="Arial"/>
                <a:ea typeface="Arial"/>
                <a:cs typeface="Arial"/>
                <a:sym typeface="Arial"/>
              </a:rPr>
              <a:t>Edit a slide simultaneously with another group member. </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startAt="4"/>
            </a:pPr>
            <a:r>
              <a:rPr lang="en" sz="1800" dirty="0">
                <a:latin typeface="Arial"/>
                <a:ea typeface="Arial"/>
                <a:cs typeface="Arial"/>
                <a:sym typeface="Arial"/>
              </a:rPr>
              <a:t>Insert an image, video, and link (and make sure to cite the source).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startAt="4"/>
            </a:pPr>
            <a:r>
              <a:rPr lang="en" sz="1800" dirty="0">
                <a:latin typeface="Arial"/>
                <a:ea typeface="Arial"/>
                <a:cs typeface="Arial"/>
                <a:sym typeface="Arial"/>
              </a:rPr>
              <a:t>Use an animation and a transition. </a:t>
            </a:r>
            <a:endParaRPr sz="1800" dirty="0">
              <a:latin typeface="Arial"/>
              <a:ea typeface="Arial"/>
              <a:cs typeface="Arial"/>
              <a:sym typeface="Arial"/>
            </a:endParaRPr>
          </a:p>
        </p:txBody>
      </p:sp>
      <p:pic>
        <p:nvPicPr>
          <p:cNvPr id="3" name="Picture 2" descr="A picture containing drawing&#10;&#10;Description automatically generated">
            <a:extLst>
              <a:ext uri="{FF2B5EF4-FFF2-40B4-BE49-F238E27FC236}">
                <a16:creationId xmlns:a16="http://schemas.microsoft.com/office/drawing/2014/main" id="{EF57D727-6B0B-431F-A1B9-E744DAEE452A}"/>
              </a:ext>
            </a:extLst>
          </p:cNvPr>
          <p:cNvPicPr>
            <a:picLocks noChangeAspect="1"/>
          </p:cNvPicPr>
          <p:nvPr/>
        </p:nvPicPr>
        <p:blipFill>
          <a:blip r:embed="rId3"/>
          <a:stretch>
            <a:fillRect/>
          </a:stretch>
        </p:blipFill>
        <p:spPr>
          <a:xfrm>
            <a:off x="457200" y="205988"/>
            <a:ext cx="495238" cy="685714"/>
          </a:xfrm>
          <a:prstGeom prst="rect">
            <a:avLst/>
          </a:prstGeom>
          <a:effectLst>
            <a:glow rad="101600">
              <a:schemeClr val="bg1">
                <a:alpha val="6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381"/>
        <p:cNvGrpSpPr/>
        <p:nvPr/>
      </p:nvGrpSpPr>
      <p:grpSpPr>
        <a:xfrm>
          <a:off x="0" y="0"/>
          <a:ext cx="0" cy="0"/>
          <a:chOff x="0" y="0"/>
          <a:chExt cx="0" cy="0"/>
        </a:xfrm>
      </p:grpSpPr>
      <p:sp>
        <p:nvSpPr>
          <p:cNvPr id="382" name="Google Shape;382;p88"/>
          <p:cNvSpPr txBox="1">
            <a:spLocks noGrp="1"/>
          </p:cNvSpPr>
          <p:nvPr>
            <p:ph type="title"/>
          </p:nvPr>
        </p:nvSpPr>
        <p:spPr>
          <a:xfrm>
            <a:off x="1376979" y="120145"/>
            <a:ext cx="7218381"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98BF86"/>
                  </a:solidFill>
                </a:ln>
              </a:rPr>
              <a:t>Sheets</a:t>
            </a:r>
            <a:endParaRPr dirty="0">
              <a:ln w="3175">
                <a:solidFill>
                  <a:srgbClr val="98BF86"/>
                </a:solidFill>
              </a:ln>
            </a:endParaRPr>
          </a:p>
        </p:txBody>
      </p:sp>
      <p:sp>
        <p:nvSpPr>
          <p:cNvPr id="383" name="Google Shape;383;p88"/>
          <p:cNvSpPr txBox="1">
            <a:spLocks noGrp="1"/>
          </p:cNvSpPr>
          <p:nvPr>
            <p:ph type="body" idx="1"/>
          </p:nvPr>
        </p:nvSpPr>
        <p:spPr>
          <a:xfrm>
            <a:off x="407100" y="1220981"/>
            <a:ext cx="8488500" cy="4093800"/>
          </a:xfrm>
          <a:prstGeom prst="rect">
            <a:avLst/>
          </a:prstGeom>
        </p:spPr>
        <p:txBody>
          <a:bodyPr spcFirstLastPara="1" wrap="square" lIns="91425" tIns="91425" rIns="91425" bIns="91425" anchor="t" anchorCtr="0">
            <a:noAutofit/>
          </a:bodyPr>
          <a:lstStyle/>
          <a:p>
            <a:pPr marL="457200" lvl="0" indent="-342900" algn="l" rtl="0">
              <a:lnSpc>
                <a:spcPct val="120000"/>
              </a:lnSpc>
              <a:spcBef>
                <a:spcPts val="600"/>
              </a:spcBef>
              <a:spcAft>
                <a:spcPts val="0"/>
              </a:spcAft>
              <a:buSzPts val="1800"/>
              <a:buFont typeface="Arial"/>
              <a:buAutoNum type="arabicPeriod"/>
            </a:pPr>
            <a:r>
              <a:rPr lang="en" sz="1800" dirty="0">
                <a:latin typeface="Arial"/>
                <a:ea typeface="Arial"/>
                <a:cs typeface="Arial"/>
                <a:sym typeface="Arial"/>
              </a:rPr>
              <a:t>Go to </a:t>
            </a:r>
            <a:r>
              <a:rPr lang="en" sz="1800" u="sng" dirty="0">
                <a:solidFill>
                  <a:schemeClr val="hlink"/>
                </a:solidFill>
                <a:highlight>
                  <a:srgbClr val="FFFFFF"/>
                </a:highlight>
                <a:latin typeface="Arial"/>
                <a:ea typeface="Arial"/>
                <a:cs typeface="Arial"/>
                <a:sym typeface="Arial"/>
                <a:hlinkClick r:id="rId3"/>
              </a:rPr>
              <a:t>https://tinyurl.com/yy5ff6hu</a:t>
            </a:r>
            <a:r>
              <a:rPr lang="en" sz="1800" dirty="0">
                <a:solidFill>
                  <a:schemeClr val="hlink"/>
                </a:solidFill>
                <a:highlight>
                  <a:srgbClr val="FFFFFF"/>
                </a:highlight>
                <a:latin typeface="Arial"/>
                <a:ea typeface="Arial"/>
                <a:cs typeface="Arial"/>
                <a:sym typeface="Arial"/>
              </a:rPr>
              <a:t>.</a:t>
            </a:r>
            <a:endParaRPr lang="en" sz="1800" u="sng" dirty="0">
              <a:solidFill>
                <a:schemeClr val="hlink"/>
              </a:solidFill>
              <a:highlight>
                <a:srgbClr val="FFFFFF"/>
              </a:highlight>
              <a:latin typeface="Arial"/>
              <a:ea typeface="Arial"/>
              <a:cs typeface="Arial"/>
              <a:sym typeface="Arial"/>
            </a:endParaRPr>
          </a:p>
          <a:p>
            <a:pPr marL="457200" lvl="0" indent="-342900" algn="l" rtl="0">
              <a:lnSpc>
                <a:spcPct val="120000"/>
              </a:lnSpc>
              <a:spcBef>
                <a:spcPts val="600"/>
              </a:spcBef>
              <a:spcAft>
                <a:spcPts val="0"/>
              </a:spcAft>
              <a:buSzPts val="1800"/>
              <a:buFont typeface="Arial"/>
              <a:buAutoNum type="arabicPeriod"/>
            </a:pPr>
            <a:r>
              <a:rPr lang="en" sz="1800" dirty="0">
                <a:latin typeface="Arial"/>
                <a:ea typeface="Arial"/>
                <a:cs typeface="Arial"/>
                <a:sym typeface="Arial"/>
              </a:rPr>
              <a:t>Make a copy of the “Campus Visit” Google Sheet.</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Sort the information by teacher.</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Fill one of the columns with a color.</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Select Column E and create a graph.</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Copy all the students of a particular teacher, add them to a second sheet in the same workbook file, and rename the sheet</a:t>
            </a:r>
            <a:endParaRPr sz="1800" dirty="0">
              <a:latin typeface="Arial"/>
              <a:ea typeface="Arial"/>
              <a:cs typeface="Arial"/>
              <a:sym typeface="Arial"/>
            </a:endParaRPr>
          </a:p>
          <a:p>
            <a:pPr marL="457200" lvl="0" indent="-342900" algn="l" rtl="0">
              <a:lnSpc>
                <a:spcPct val="115000"/>
              </a:lnSpc>
              <a:spcBef>
                <a:spcPts val="0"/>
              </a:spcBef>
              <a:spcAft>
                <a:spcPts val="0"/>
              </a:spcAft>
              <a:buSzPts val="1800"/>
              <a:buFont typeface="Arial"/>
              <a:buAutoNum type="arabicPeriod"/>
            </a:pPr>
            <a:r>
              <a:rPr lang="en" sz="1800" dirty="0">
                <a:latin typeface="Arial"/>
                <a:ea typeface="Arial"/>
                <a:cs typeface="Arial"/>
                <a:sym typeface="Arial"/>
              </a:rPr>
              <a:t>Find the students’ average age.</a:t>
            </a:r>
            <a:endParaRPr sz="1800" dirty="0">
              <a:latin typeface="Arial"/>
              <a:ea typeface="Arial"/>
              <a:cs typeface="Arial"/>
              <a:sym typeface="Arial"/>
            </a:endParaRPr>
          </a:p>
          <a:p>
            <a:pPr marL="139700" lvl="0" indent="0" algn="l" rtl="0">
              <a:lnSpc>
                <a:spcPct val="138000"/>
              </a:lnSpc>
              <a:spcBef>
                <a:spcPts val="0"/>
              </a:spcBef>
              <a:spcAft>
                <a:spcPts val="0"/>
              </a:spcAft>
              <a:buClr>
                <a:srgbClr val="0000FF"/>
              </a:buClr>
              <a:buSzPts val="1400"/>
              <a:buNone/>
            </a:pPr>
            <a:r>
              <a:rPr lang="en" sz="2400" dirty="0">
                <a:cs typeface="Arial"/>
              </a:rPr>
              <a:t>	</a:t>
            </a:r>
            <a:r>
              <a:rPr lang="en" sz="1400" i="1" dirty="0">
                <a:solidFill>
                  <a:srgbClr val="0000FF"/>
                </a:solidFill>
                <a:latin typeface="Arial"/>
                <a:cs typeface="Arial"/>
              </a:rPr>
              <a:t>Hint: Try using this data to follow the procedure on the Explore task card. </a:t>
            </a:r>
            <a:endParaRPr sz="1400" i="1" dirty="0">
              <a:solidFill>
                <a:srgbClr val="0000FF"/>
              </a:solidFill>
              <a:latin typeface="Arial"/>
              <a:cs typeface="Arial"/>
            </a:endParaRPr>
          </a:p>
          <a:p>
            <a:pPr marL="0" marR="0" lvl="0" indent="0" algn="l" rtl="0">
              <a:lnSpc>
                <a:spcPct val="100000"/>
              </a:lnSpc>
              <a:spcBef>
                <a:spcPts val="600"/>
              </a:spcBef>
              <a:spcAft>
                <a:spcPts val="0"/>
              </a:spcAft>
              <a:buNone/>
            </a:pPr>
            <a:endParaRPr sz="2600" dirty="0"/>
          </a:p>
          <a:p>
            <a:pPr marL="0" lvl="0" indent="0" algn="l" rtl="0">
              <a:spcBef>
                <a:spcPts val="600"/>
              </a:spcBef>
              <a:spcAft>
                <a:spcPts val="0"/>
              </a:spcAft>
              <a:buNone/>
            </a:pPr>
            <a:r>
              <a:rPr lang="en" sz="2600" dirty="0"/>
              <a:t> </a:t>
            </a:r>
            <a:endParaRPr sz="2600" dirty="0"/>
          </a:p>
        </p:txBody>
      </p:sp>
      <p:pic>
        <p:nvPicPr>
          <p:cNvPr id="385" name="Google Shape;385;p88"/>
          <p:cNvPicPr preferRelativeResize="0"/>
          <p:nvPr/>
        </p:nvPicPr>
        <p:blipFill>
          <a:blip r:embed="rId4">
            <a:alphaModFix/>
          </a:blip>
          <a:stretch>
            <a:fillRect/>
          </a:stretch>
        </p:blipFill>
        <p:spPr>
          <a:xfrm>
            <a:off x="4246563" y="3815109"/>
            <a:ext cx="1900276" cy="293531"/>
          </a:xfrm>
          <a:prstGeom prst="rect">
            <a:avLst/>
          </a:prstGeom>
          <a:noFill/>
          <a:ln>
            <a:noFill/>
          </a:ln>
        </p:spPr>
      </p:pic>
      <p:sp>
        <p:nvSpPr>
          <p:cNvPr id="386" name="Google Shape;386;p88"/>
          <p:cNvSpPr/>
          <p:nvPr/>
        </p:nvSpPr>
        <p:spPr>
          <a:xfrm>
            <a:off x="5601488" y="3775935"/>
            <a:ext cx="420600" cy="332705"/>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88"/>
          <p:cNvPicPr preferRelativeResize="0"/>
          <p:nvPr/>
        </p:nvPicPr>
        <p:blipFill>
          <a:blip r:embed="rId4">
            <a:alphaModFix/>
          </a:blip>
          <a:stretch>
            <a:fillRect/>
          </a:stretch>
        </p:blipFill>
        <p:spPr>
          <a:xfrm>
            <a:off x="4824626" y="2755156"/>
            <a:ext cx="1900219" cy="293531"/>
          </a:xfrm>
          <a:prstGeom prst="rect">
            <a:avLst/>
          </a:prstGeom>
          <a:noFill/>
          <a:ln>
            <a:noFill/>
          </a:ln>
        </p:spPr>
      </p:pic>
      <p:sp>
        <p:nvSpPr>
          <p:cNvPr id="388" name="Google Shape;388;p88"/>
          <p:cNvSpPr/>
          <p:nvPr/>
        </p:nvSpPr>
        <p:spPr>
          <a:xfrm>
            <a:off x="5202080" y="2689412"/>
            <a:ext cx="458100" cy="353896"/>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close up of a sign&#10;&#10;Description automatically generated">
            <a:extLst>
              <a:ext uri="{FF2B5EF4-FFF2-40B4-BE49-F238E27FC236}">
                <a16:creationId xmlns:a16="http://schemas.microsoft.com/office/drawing/2014/main" id="{3CE31C07-8946-4569-A570-843254748FD0}"/>
              </a:ext>
            </a:extLst>
          </p:cNvPr>
          <p:cNvPicPr>
            <a:picLocks noChangeAspect="1"/>
          </p:cNvPicPr>
          <p:nvPr/>
        </p:nvPicPr>
        <p:blipFill>
          <a:blip r:embed="rId5"/>
          <a:stretch>
            <a:fillRect/>
          </a:stretch>
        </p:blipFill>
        <p:spPr>
          <a:xfrm>
            <a:off x="457200" y="205988"/>
            <a:ext cx="495238" cy="685714"/>
          </a:xfrm>
          <a:prstGeom prst="rect">
            <a:avLst/>
          </a:prstGeom>
          <a:effectLst>
            <a:glow rad="101600">
              <a:schemeClr val="bg1">
                <a:alpha val="60000"/>
              </a:schemeClr>
            </a:glo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392"/>
        <p:cNvGrpSpPr/>
        <p:nvPr/>
      </p:nvGrpSpPr>
      <p:grpSpPr>
        <a:xfrm>
          <a:off x="0" y="0"/>
          <a:ext cx="0" cy="0"/>
          <a:chOff x="0" y="0"/>
          <a:chExt cx="0" cy="0"/>
        </a:xfrm>
      </p:grpSpPr>
      <p:sp>
        <p:nvSpPr>
          <p:cNvPr id="393" name="Google Shape;393;p89"/>
          <p:cNvSpPr txBox="1">
            <a:spLocks noGrp="1"/>
          </p:cNvSpPr>
          <p:nvPr>
            <p:ph type="title"/>
          </p:nvPr>
        </p:nvSpPr>
        <p:spPr>
          <a:xfrm>
            <a:off x="1371600" y="120188"/>
            <a:ext cx="7121688"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620303"/>
                  </a:solidFill>
                </a:ln>
              </a:rPr>
              <a:t>Drawings</a:t>
            </a:r>
            <a:endParaRPr dirty="0">
              <a:ln w="3175">
                <a:solidFill>
                  <a:srgbClr val="620303"/>
                </a:solidFill>
              </a:ln>
            </a:endParaRPr>
          </a:p>
        </p:txBody>
      </p:sp>
      <p:sp>
        <p:nvSpPr>
          <p:cNvPr id="394" name="Google Shape;394;p89"/>
          <p:cNvSpPr txBox="1">
            <a:spLocks noGrp="1"/>
          </p:cNvSpPr>
          <p:nvPr>
            <p:ph type="body" idx="1"/>
          </p:nvPr>
        </p:nvSpPr>
        <p:spPr>
          <a:xfrm>
            <a:off x="457200" y="1289125"/>
            <a:ext cx="8162925" cy="3544500"/>
          </a:xfrm>
          <a:prstGeom prst="rect">
            <a:avLst/>
          </a:prstGeom>
        </p:spPr>
        <p:txBody>
          <a:bodyPr spcFirstLastPara="1" wrap="square" lIns="91425" tIns="91425" rIns="91425" bIns="91425" anchor="t" anchorCtr="0">
            <a:noAutofit/>
          </a:bodyPr>
          <a:lstStyle/>
          <a:p>
            <a:pPr marL="457200" lvl="0" indent="-317500" algn="l" rtl="0">
              <a:lnSpc>
                <a:spcPct val="130000"/>
              </a:lnSpc>
              <a:spcBef>
                <a:spcPts val="600"/>
              </a:spcBef>
              <a:spcAft>
                <a:spcPts val="0"/>
              </a:spcAft>
              <a:buSzPct val="100000"/>
              <a:buFont typeface="Arial"/>
              <a:buAutoNum type="arabicPeriod"/>
            </a:pPr>
            <a:r>
              <a:rPr lang="en" sz="1600" dirty="0">
                <a:latin typeface="Arial"/>
                <a:ea typeface="Arial"/>
                <a:cs typeface="Arial"/>
                <a:sym typeface="Arial"/>
              </a:rPr>
              <a:t>Select </a:t>
            </a:r>
            <a:r>
              <a:rPr lang="en" sz="1600" b="1" dirty="0">
                <a:latin typeface="Arial"/>
                <a:ea typeface="Arial"/>
                <a:cs typeface="Arial"/>
                <a:sym typeface="Arial"/>
              </a:rPr>
              <a:t>New</a:t>
            </a:r>
            <a:r>
              <a:rPr lang="en" sz="1600" dirty="0">
                <a:latin typeface="Arial"/>
                <a:ea typeface="Arial"/>
                <a:cs typeface="Arial"/>
                <a:sym typeface="Arial"/>
              </a:rPr>
              <a:t> &gt; </a:t>
            </a:r>
            <a:r>
              <a:rPr lang="en" sz="1600" b="1" dirty="0">
                <a:latin typeface="Arial"/>
                <a:ea typeface="Arial"/>
                <a:cs typeface="Arial"/>
                <a:sym typeface="Arial"/>
              </a:rPr>
              <a:t>More</a:t>
            </a:r>
            <a:r>
              <a:rPr lang="en" sz="1600" dirty="0">
                <a:latin typeface="Arial"/>
                <a:ea typeface="Arial"/>
                <a:cs typeface="Arial"/>
                <a:sym typeface="Arial"/>
              </a:rPr>
              <a:t> &gt; </a:t>
            </a:r>
            <a:r>
              <a:rPr lang="en" sz="1600" b="1" dirty="0">
                <a:latin typeface="Arial"/>
                <a:ea typeface="Arial"/>
                <a:cs typeface="Arial"/>
                <a:sym typeface="Arial"/>
              </a:rPr>
              <a:t>Google Drawings</a:t>
            </a:r>
            <a:r>
              <a:rPr lang="en" sz="1600" dirty="0">
                <a:latin typeface="Arial"/>
                <a:ea typeface="Arial"/>
                <a:cs typeface="Arial"/>
                <a:sym typeface="Arial"/>
              </a:rPr>
              <a:t>.</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Create a flowchart for a subject of your choice (for example, an organizational hierarchy or a progression of life events).</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Give your drawing a title.</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Include lines, shapes, text, and images.</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Insert a link to a shape or text.</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Share the drawing with group members to comment only.</a:t>
            </a:r>
          </a:p>
          <a:p>
            <a:pPr marL="139700" indent="0">
              <a:lnSpc>
                <a:spcPct val="130000"/>
              </a:lnSpc>
              <a:spcBef>
                <a:spcPts val="0"/>
              </a:spcBef>
              <a:buSzPts val="1400"/>
              <a:buNone/>
            </a:pPr>
            <a:r>
              <a:rPr lang="en-US" sz="1600" i="1" dirty="0">
                <a:solidFill>
                  <a:srgbClr val="0000FF"/>
                </a:solidFill>
                <a:latin typeface="Arial"/>
                <a:ea typeface="Arial"/>
                <a:cs typeface="Arial"/>
                <a:sym typeface="Arial"/>
              </a:rPr>
              <a:t>	Hint: To find a shared document, go to </a:t>
            </a:r>
            <a:r>
              <a:rPr lang="en-US" sz="1600" b="1" i="1" dirty="0">
                <a:solidFill>
                  <a:srgbClr val="0000FF"/>
                </a:solidFill>
                <a:latin typeface="Arial"/>
                <a:ea typeface="Arial"/>
                <a:cs typeface="Arial"/>
                <a:sym typeface="Arial"/>
              </a:rPr>
              <a:t>Drive</a:t>
            </a:r>
            <a:r>
              <a:rPr lang="en-US" sz="1600" i="1" dirty="0">
                <a:solidFill>
                  <a:srgbClr val="0000FF"/>
                </a:solidFill>
                <a:latin typeface="Arial"/>
                <a:ea typeface="Arial"/>
                <a:cs typeface="Arial"/>
                <a:sym typeface="Arial"/>
              </a:rPr>
              <a:t> &gt; </a:t>
            </a:r>
            <a:r>
              <a:rPr lang="en-US" sz="1600" b="1" i="1" dirty="0">
                <a:solidFill>
                  <a:srgbClr val="0000FF"/>
                </a:solidFill>
                <a:latin typeface="Arial"/>
                <a:ea typeface="Arial"/>
                <a:cs typeface="Arial"/>
                <a:sym typeface="Arial"/>
              </a:rPr>
              <a:t>Shared with me</a:t>
            </a:r>
            <a:r>
              <a:rPr lang="en-US" sz="1600" i="1" dirty="0">
                <a:solidFill>
                  <a:srgbClr val="0000FF"/>
                </a:solidFill>
                <a:latin typeface="Arial"/>
                <a:ea typeface="Arial"/>
                <a:cs typeface="Arial"/>
                <a:sym typeface="Arial"/>
              </a:rPr>
              <a:t>.</a:t>
            </a:r>
            <a:endParaRPr lang="en-US" sz="1600" i="1" dirty="0">
              <a:latin typeface="Arial"/>
              <a:ea typeface="Arial"/>
              <a:cs typeface="Arial"/>
              <a:sym typeface="Arial"/>
            </a:endParaRPr>
          </a:p>
          <a:p>
            <a:pPr marL="482600" lvl="0" indent="-342900" algn="l" rtl="0">
              <a:lnSpc>
                <a:spcPct val="130000"/>
              </a:lnSpc>
              <a:spcBef>
                <a:spcPts val="0"/>
              </a:spcBef>
              <a:spcAft>
                <a:spcPts val="0"/>
              </a:spcAft>
              <a:buSzPct val="100000"/>
              <a:buFont typeface="+mj-lt"/>
              <a:buAutoNum type="arabicPeriod" startAt="7"/>
            </a:pPr>
            <a:r>
              <a:rPr lang="en" sz="1600" dirty="0">
                <a:latin typeface="Arial"/>
                <a:ea typeface="Arial"/>
                <a:cs typeface="Arial"/>
                <a:sym typeface="Arial"/>
              </a:rPr>
              <a:t>Check out the graphic organizers here: </a:t>
            </a:r>
            <a:r>
              <a:rPr lang="en-US" sz="1600" dirty="0">
                <a:latin typeface="Arial"/>
                <a:ea typeface="Arial"/>
                <a:cs typeface="Arial"/>
                <a:sym typeface="Arial"/>
                <a:hlinkClick r:id="rId3"/>
              </a:rPr>
              <a:t>https://www.controlaltachieve.com/2017/05/graphic-org-drawings.html</a:t>
            </a:r>
            <a:r>
              <a:rPr lang="en" sz="1600" dirty="0">
                <a:latin typeface="Arial"/>
                <a:ea typeface="Arial"/>
                <a:cs typeface="Arial"/>
                <a:sym typeface="Arial"/>
              </a:rPr>
              <a:t>. Make a copy of one and save it to your Drive.   </a:t>
            </a:r>
            <a:endParaRPr sz="1600" b="1" dirty="0">
              <a:solidFill>
                <a:srgbClr val="0000FF"/>
              </a:solidFill>
              <a:latin typeface="Arial"/>
              <a:ea typeface="Arial"/>
              <a:cs typeface="Arial"/>
              <a:sym typeface="Arial"/>
            </a:endParaRPr>
          </a:p>
        </p:txBody>
      </p:sp>
      <p:pic>
        <p:nvPicPr>
          <p:cNvPr id="3" name="Picture 2" descr="A close up of a sign&#10;&#10;Description automatically generated">
            <a:extLst>
              <a:ext uri="{FF2B5EF4-FFF2-40B4-BE49-F238E27FC236}">
                <a16:creationId xmlns:a16="http://schemas.microsoft.com/office/drawing/2014/main" id="{71F2271F-F078-447A-B07D-04A18E7B12EC}"/>
              </a:ext>
            </a:extLst>
          </p:cNvPr>
          <p:cNvPicPr>
            <a:picLocks noChangeAspect="1"/>
          </p:cNvPicPr>
          <p:nvPr/>
        </p:nvPicPr>
        <p:blipFill>
          <a:blip r:embed="rId4"/>
          <a:stretch>
            <a:fillRect/>
          </a:stretch>
        </p:blipFill>
        <p:spPr>
          <a:xfrm>
            <a:off x="457075" y="205988"/>
            <a:ext cx="485774" cy="685800"/>
          </a:xfrm>
          <a:prstGeom prst="rect">
            <a:avLst/>
          </a:prstGeom>
          <a:effectLst>
            <a:glow rad="101600">
              <a:schemeClr val="bg1">
                <a:alpha val="60000"/>
              </a:schemeClr>
            </a:glo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90"/>
          <p:cNvSpPr txBox="1">
            <a:spLocks noGrp="1"/>
          </p:cNvSpPr>
          <p:nvPr>
            <p:ph type="title"/>
          </p:nvPr>
        </p:nvSpPr>
        <p:spPr>
          <a:xfrm>
            <a:off x="1376979" y="148875"/>
            <a:ext cx="7256158"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9B8BC1"/>
                  </a:solidFill>
                </a:ln>
              </a:rPr>
              <a:t>Forms</a:t>
            </a:r>
            <a:r>
              <a:rPr lang="en" b="1" dirty="0"/>
              <a:t>	</a:t>
            </a:r>
            <a:endParaRPr b="1" dirty="0"/>
          </a:p>
        </p:txBody>
      </p:sp>
      <p:sp>
        <p:nvSpPr>
          <p:cNvPr id="401" name="Google Shape;401;p90"/>
          <p:cNvSpPr txBox="1">
            <a:spLocks noGrp="1"/>
          </p:cNvSpPr>
          <p:nvPr>
            <p:ph type="body" idx="1"/>
          </p:nvPr>
        </p:nvSpPr>
        <p:spPr>
          <a:xfrm>
            <a:off x="457200" y="1183125"/>
            <a:ext cx="8229600" cy="3725700"/>
          </a:xfrm>
          <a:prstGeom prst="rect">
            <a:avLst/>
          </a:prstGeom>
        </p:spPr>
        <p:txBody>
          <a:bodyPr spcFirstLastPara="1" wrap="square" lIns="91425" tIns="91425" rIns="91425" bIns="91425" anchor="t" anchorCtr="0">
            <a:noAutofit/>
          </a:bodyPr>
          <a:lstStyle/>
          <a:p>
            <a:pPr marL="457200" lvl="0" indent="-342900" algn="l" rtl="0">
              <a:lnSpc>
                <a:spcPct val="130000"/>
              </a:lnSpc>
              <a:spcBef>
                <a:spcPts val="600"/>
              </a:spcBef>
              <a:spcAft>
                <a:spcPts val="0"/>
              </a:spcAft>
              <a:buSzPts val="1800"/>
              <a:buFont typeface="Arial"/>
              <a:buAutoNum type="arabicPeriod"/>
            </a:pPr>
            <a:r>
              <a:rPr lang="en" sz="1800" dirty="0">
                <a:latin typeface="Arial"/>
                <a:ea typeface="Arial"/>
                <a:cs typeface="Arial"/>
                <a:sym typeface="Arial"/>
              </a:rPr>
              <a:t>Select </a:t>
            </a:r>
            <a:r>
              <a:rPr lang="en" sz="1800" b="1" dirty="0">
                <a:latin typeface="Arial"/>
                <a:ea typeface="Arial"/>
                <a:cs typeface="Arial"/>
                <a:sym typeface="Arial"/>
              </a:rPr>
              <a:t>New</a:t>
            </a:r>
            <a:r>
              <a:rPr lang="en" sz="1800" dirty="0">
                <a:latin typeface="Arial"/>
                <a:ea typeface="Arial"/>
                <a:cs typeface="Arial"/>
                <a:sym typeface="Arial"/>
              </a:rPr>
              <a:t> &gt; </a:t>
            </a:r>
            <a:r>
              <a:rPr lang="en" sz="1800" b="1" dirty="0">
                <a:latin typeface="Arial"/>
                <a:ea typeface="Arial"/>
                <a:cs typeface="Arial"/>
                <a:sym typeface="Arial"/>
              </a:rPr>
              <a:t>More</a:t>
            </a:r>
            <a:r>
              <a:rPr lang="en" sz="1800" dirty="0">
                <a:latin typeface="Arial"/>
                <a:ea typeface="Arial"/>
                <a:cs typeface="Arial"/>
                <a:sym typeface="Arial"/>
              </a:rPr>
              <a:t> &gt; </a:t>
            </a:r>
            <a:r>
              <a:rPr lang="en" sz="1800" b="1" dirty="0">
                <a:latin typeface="Arial"/>
                <a:ea typeface="Arial"/>
                <a:cs typeface="Arial"/>
                <a:sym typeface="Arial"/>
              </a:rPr>
              <a:t>Google Forms</a:t>
            </a:r>
            <a:r>
              <a:rPr lang="en" sz="1800" dirty="0">
                <a:latin typeface="Arial"/>
                <a:ea typeface="Arial"/>
                <a:cs typeface="Arial"/>
                <a:sym typeface="Arial"/>
              </a:rPr>
              <a:t>. Enter a title for your form.</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Add five questions of your choice using at least three different question types. </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Preview the form.</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Share the form and have group members submit responses.</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View a summary of responses.</a:t>
            </a: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View individual responses.</a:t>
            </a:r>
            <a:endParaRPr sz="1800" dirty="0">
              <a:latin typeface="Arial"/>
              <a:ea typeface="Arial"/>
              <a:cs typeface="Arial"/>
              <a:sym typeface="Arial"/>
            </a:endParaRPr>
          </a:p>
          <a:p>
            <a:pPr marL="0" lvl="0" indent="0" algn="l" rtl="0">
              <a:lnSpc>
                <a:spcPct val="130000"/>
              </a:lnSpc>
              <a:spcBef>
                <a:spcPts val="600"/>
              </a:spcBef>
              <a:spcAft>
                <a:spcPts val="0"/>
              </a:spcAft>
              <a:buNone/>
            </a:pPr>
            <a:endParaRPr sz="2400" dirty="0"/>
          </a:p>
          <a:p>
            <a:pPr marL="0" lvl="0" indent="0" algn="l" rtl="0">
              <a:lnSpc>
                <a:spcPct val="130000"/>
              </a:lnSpc>
              <a:spcBef>
                <a:spcPts val="600"/>
              </a:spcBef>
              <a:spcAft>
                <a:spcPts val="0"/>
              </a:spcAft>
              <a:buNone/>
            </a:pPr>
            <a:endParaRPr sz="2400" dirty="0"/>
          </a:p>
        </p:txBody>
      </p:sp>
      <p:pic>
        <p:nvPicPr>
          <p:cNvPr id="3" name="Picture 2" descr="A picture containing drawing&#10;&#10;Description automatically generated">
            <a:extLst>
              <a:ext uri="{FF2B5EF4-FFF2-40B4-BE49-F238E27FC236}">
                <a16:creationId xmlns:a16="http://schemas.microsoft.com/office/drawing/2014/main" id="{952C70A0-7D5A-4CD6-9F2B-F4BFE56A09F9}"/>
              </a:ext>
            </a:extLst>
          </p:cNvPr>
          <p:cNvPicPr>
            <a:picLocks noChangeAspect="1"/>
          </p:cNvPicPr>
          <p:nvPr/>
        </p:nvPicPr>
        <p:blipFill>
          <a:blip r:embed="rId3"/>
          <a:stretch>
            <a:fillRect/>
          </a:stretch>
        </p:blipFill>
        <p:spPr>
          <a:xfrm>
            <a:off x="457075" y="234675"/>
            <a:ext cx="491180" cy="685800"/>
          </a:xfrm>
          <a:prstGeom prst="rect">
            <a:avLst/>
          </a:prstGeom>
          <a:effectLst>
            <a:glow rad="101600">
              <a:schemeClr val="bg1">
                <a:alpha val="60000"/>
              </a:schemeClr>
            </a:glo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406"/>
        <p:cNvGrpSpPr/>
        <p:nvPr/>
      </p:nvGrpSpPr>
      <p:grpSpPr>
        <a:xfrm>
          <a:off x="0" y="0"/>
          <a:ext cx="0" cy="0"/>
          <a:chOff x="0" y="0"/>
          <a:chExt cx="0" cy="0"/>
        </a:xfrm>
      </p:grpSpPr>
      <p:sp>
        <p:nvSpPr>
          <p:cNvPr id="407" name="Google Shape;407;p91"/>
          <p:cNvSpPr txBox="1">
            <a:spLocks noGrp="1"/>
          </p:cNvSpPr>
          <p:nvPr>
            <p:ph type="title"/>
          </p:nvPr>
        </p:nvSpPr>
        <p:spPr>
          <a:xfrm>
            <a:off x="1376979" y="148716"/>
            <a:ext cx="7218556"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AFAFAF"/>
                  </a:solidFill>
                </a:ln>
              </a:rPr>
              <a:t>Explore</a:t>
            </a:r>
            <a:r>
              <a:rPr lang="en" dirty="0"/>
              <a:t> </a:t>
            </a:r>
            <a:endParaRPr dirty="0"/>
          </a:p>
        </p:txBody>
      </p:sp>
      <p:sp>
        <p:nvSpPr>
          <p:cNvPr id="408" name="Google Shape;408;p91"/>
          <p:cNvSpPr txBox="1">
            <a:spLocks noGrp="1"/>
          </p:cNvSpPr>
          <p:nvPr>
            <p:ph type="body" idx="1"/>
          </p:nvPr>
        </p:nvSpPr>
        <p:spPr>
          <a:xfrm>
            <a:off x="268941" y="1427624"/>
            <a:ext cx="8218843" cy="3186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Open a new Google Doc and title it “World History Notes.”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Using a bulleted list, note anything that you know about Julius Caesar.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Click the </a:t>
            </a:r>
            <a:r>
              <a:rPr lang="en" sz="1800" b="1" dirty="0">
                <a:solidFill>
                  <a:srgbClr val="595959"/>
                </a:solidFill>
                <a:latin typeface="Arial"/>
                <a:ea typeface="Arial"/>
                <a:cs typeface="Arial"/>
                <a:sym typeface="Arial"/>
              </a:rPr>
              <a:t>Explore</a:t>
            </a:r>
            <a:r>
              <a:rPr lang="en" sz="1800" dirty="0">
                <a:solidFill>
                  <a:srgbClr val="595959"/>
                </a:solidFill>
                <a:latin typeface="Arial"/>
                <a:ea typeface="Arial"/>
                <a:cs typeface="Arial"/>
                <a:sym typeface="Arial"/>
              </a:rPr>
              <a:t> button in the bottom right corner of the window.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Use the </a:t>
            </a:r>
            <a:r>
              <a:rPr lang="en" sz="1800" b="1" dirty="0">
                <a:solidFill>
                  <a:srgbClr val="595959"/>
                </a:solidFill>
                <a:latin typeface="Arial"/>
                <a:ea typeface="Arial"/>
                <a:cs typeface="Arial"/>
                <a:sym typeface="Arial"/>
              </a:rPr>
              <a:t>Web</a:t>
            </a:r>
            <a:r>
              <a:rPr lang="en" sz="1800" dirty="0">
                <a:solidFill>
                  <a:srgbClr val="595959"/>
                </a:solidFill>
                <a:latin typeface="Arial"/>
                <a:ea typeface="Arial"/>
                <a:cs typeface="Arial"/>
                <a:sym typeface="Arial"/>
              </a:rPr>
              <a:t> tab to find more information about Julius Caesar.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Use the </a:t>
            </a:r>
            <a:r>
              <a:rPr lang="en" sz="1800" b="1" dirty="0">
                <a:solidFill>
                  <a:srgbClr val="595959"/>
                </a:solidFill>
                <a:latin typeface="Arial"/>
                <a:ea typeface="Arial"/>
                <a:cs typeface="Arial"/>
                <a:sym typeface="Arial"/>
              </a:rPr>
              <a:t>Images</a:t>
            </a:r>
            <a:r>
              <a:rPr lang="en" sz="1800" dirty="0">
                <a:solidFill>
                  <a:srgbClr val="595959"/>
                </a:solidFill>
                <a:latin typeface="Arial"/>
                <a:ea typeface="Arial"/>
                <a:cs typeface="Arial"/>
                <a:sym typeface="Arial"/>
              </a:rPr>
              <a:t> tab to drag and drop an image into your notes.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Use the </a:t>
            </a:r>
            <a:r>
              <a:rPr lang="en" sz="1800" b="1" dirty="0">
                <a:solidFill>
                  <a:srgbClr val="595959"/>
                </a:solidFill>
                <a:latin typeface="Arial"/>
                <a:ea typeface="Arial"/>
                <a:cs typeface="Arial"/>
                <a:sym typeface="Arial"/>
              </a:rPr>
              <a:t>Drive</a:t>
            </a:r>
            <a:r>
              <a:rPr lang="en" sz="1800" dirty="0">
                <a:solidFill>
                  <a:srgbClr val="595959"/>
                </a:solidFill>
                <a:latin typeface="Arial"/>
                <a:ea typeface="Arial"/>
                <a:cs typeface="Arial"/>
                <a:sym typeface="Arial"/>
              </a:rPr>
              <a:t> tab to search for any other notes that you might have.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Try out the </a:t>
            </a:r>
            <a:r>
              <a:rPr lang="en" sz="1800" b="1" dirty="0">
                <a:solidFill>
                  <a:srgbClr val="595959"/>
                </a:solidFill>
                <a:latin typeface="Arial"/>
                <a:ea typeface="Arial"/>
                <a:cs typeface="Arial"/>
                <a:sym typeface="Arial"/>
              </a:rPr>
              <a:t>Explore</a:t>
            </a:r>
            <a:r>
              <a:rPr lang="en" sz="1800" dirty="0">
                <a:solidFill>
                  <a:srgbClr val="595959"/>
                </a:solidFill>
                <a:latin typeface="Arial"/>
                <a:ea typeface="Arial"/>
                <a:cs typeface="Arial"/>
                <a:sym typeface="Arial"/>
              </a:rPr>
              <a:t> button in other Google apps! Try it with the Sheets task card data.  </a:t>
            </a:r>
            <a:endParaRPr sz="1800" dirty="0">
              <a:solidFill>
                <a:srgbClr val="595959"/>
              </a:solidFill>
              <a:latin typeface="Arial"/>
              <a:ea typeface="Arial"/>
              <a:cs typeface="Arial"/>
              <a:sym typeface="Arial"/>
            </a:endParaRPr>
          </a:p>
        </p:txBody>
      </p:sp>
      <p:pic>
        <p:nvPicPr>
          <p:cNvPr id="3" name="Picture 2" descr="A close up of a logo&#10;&#10;Description automatically generated">
            <a:extLst>
              <a:ext uri="{FF2B5EF4-FFF2-40B4-BE49-F238E27FC236}">
                <a16:creationId xmlns:a16="http://schemas.microsoft.com/office/drawing/2014/main" id="{844AAE24-E191-4C3E-B128-57F428DF81DD}"/>
              </a:ext>
            </a:extLst>
          </p:cNvPr>
          <p:cNvPicPr>
            <a:picLocks noChangeAspect="1"/>
          </p:cNvPicPr>
          <p:nvPr/>
        </p:nvPicPr>
        <p:blipFill>
          <a:blip r:embed="rId3"/>
          <a:stretch>
            <a:fillRect/>
          </a:stretch>
        </p:blipFill>
        <p:spPr>
          <a:xfrm>
            <a:off x="381606" y="205988"/>
            <a:ext cx="742857" cy="742857"/>
          </a:xfrm>
          <a:prstGeom prst="rect">
            <a:avLst/>
          </a:prstGeom>
          <a:effectLst>
            <a:glow rad="101600">
              <a:schemeClr val="bg1">
                <a:alpha val="60000"/>
              </a:schemeClr>
            </a:glo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9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3-2-1</a:t>
            </a:r>
            <a:endParaRPr/>
          </a:p>
        </p:txBody>
      </p:sp>
      <p:sp>
        <p:nvSpPr>
          <p:cNvPr id="415" name="Google Shape;415;p92"/>
          <p:cNvSpPr txBox="1">
            <a:spLocks noGrp="1"/>
          </p:cNvSpPr>
          <p:nvPr>
            <p:ph type="body" idx="3"/>
          </p:nvPr>
        </p:nvSpPr>
        <p:spPr>
          <a:xfrm>
            <a:off x="457199" y="1516500"/>
            <a:ext cx="4932381" cy="325380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dirty="0"/>
              <a:t>On a sticky note, write down:</a:t>
            </a:r>
          </a:p>
          <a:p>
            <a:pPr marL="114300" lvl="0" indent="0" algn="l" rtl="0">
              <a:spcBef>
                <a:spcPts val="0"/>
              </a:spcBef>
              <a:spcAft>
                <a:spcPts val="0"/>
              </a:spcAft>
              <a:buSzPts val="1800"/>
              <a:buNone/>
            </a:pPr>
            <a:endParaRPr sz="1600" dirty="0"/>
          </a:p>
          <a:p>
            <a:pPr marL="147638" indent="0">
              <a:spcBef>
                <a:spcPts val="0"/>
              </a:spcBef>
              <a:buSzPts val="1275"/>
              <a:buNone/>
            </a:pPr>
            <a:r>
              <a:rPr lang="en" sz="3200" dirty="0">
                <a:solidFill>
                  <a:schemeClr val="accent2"/>
                </a:solidFill>
              </a:rPr>
              <a:t>3</a:t>
            </a:r>
            <a:r>
              <a:rPr lang="en" sz="1900" dirty="0"/>
              <a:t> things you learned about the Google Workspace tools. </a:t>
            </a:r>
          </a:p>
          <a:p>
            <a:pPr marL="147638" indent="0">
              <a:spcBef>
                <a:spcPts val="0"/>
              </a:spcBef>
              <a:buNone/>
            </a:pPr>
            <a:endParaRPr sz="1900" dirty="0"/>
          </a:p>
          <a:p>
            <a:pPr marL="147638" indent="0">
              <a:spcBef>
                <a:spcPts val="0"/>
              </a:spcBef>
              <a:buSzPts val="1275"/>
              <a:buNone/>
            </a:pPr>
            <a:r>
              <a:rPr lang="en" sz="3200" dirty="0">
                <a:solidFill>
                  <a:schemeClr val="accent2"/>
                </a:solidFill>
              </a:rPr>
              <a:t>2</a:t>
            </a:r>
            <a:r>
              <a:rPr lang="en" sz="1900" dirty="0"/>
              <a:t> questions you have.</a:t>
            </a:r>
          </a:p>
          <a:p>
            <a:pPr marL="147638" indent="0">
              <a:spcBef>
                <a:spcPts val="0"/>
              </a:spcBef>
              <a:buNone/>
            </a:pPr>
            <a:endParaRPr sz="1900" dirty="0"/>
          </a:p>
          <a:p>
            <a:pPr marL="147638" indent="0">
              <a:spcBef>
                <a:spcPts val="0"/>
              </a:spcBef>
              <a:buSzPts val="1275"/>
              <a:buNone/>
            </a:pPr>
            <a:r>
              <a:rPr lang="en" sz="3200" dirty="0">
                <a:solidFill>
                  <a:schemeClr val="accent2"/>
                </a:solidFill>
              </a:rPr>
              <a:t>1</a:t>
            </a:r>
            <a:r>
              <a:rPr lang="en" sz="1900" dirty="0"/>
              <a:t> thing you found interesting.</a:t>
            </a:r>
            <a:endParaRPr sz="1900" dirty="0"/>
          </a:p>
        </p:txBody>
      </p:sp>
      <p:pic>
        <p:nvPicPr>
          <p:cNvPr id="416" name="Google Shape;416;p92"/>
          <p:cNvPicPr preferRelativeResize="0"/>
          <p:nvPr/>
        </p:nvPicPr>
        <p:blipFill rotWithShape="1">
          <a:blip r:embed="rId3">
            <a:alphaModFix/>
          </a:blip>
          <a:srcRect/>
          <a:stretch/>
        </p:blipFill>
        <p:spPr>
          <a:xfrm>
            <a:off x="3266281" y="4350570"/>
            <a:ext cx="2611434" cy="1136817"/>
          </a:xfrm>
          <a:prstGeom prst="rect">
            <a:avLst/>
          </a:prstGeom>
          <a:noFill/>
          <a:ln>
            <a:noFill/>
          </a:ln>
        </p:spPr>
      </p:pic>
      <p:pic>
        <p:nvPicPr>
          <p:cNvPr id="3" name="Picture 2" descr="3-2-1 strategy card">
            <a:extLst>
              <a:ext uri="{FF2B5EF4-FFF2-40B4-BE49-F238E27FC236}">
                <a16:creationId xmlns:a16="http://schemas.microsoft.com/office/drawing/2014/main" id="{CF192C26-DB72-4A71-AD90-AAFB2BE860E5}"/>
              </a:ext>
            </a:extLst>
          </p:cNvPr>
          <p:cNvPicPr>
            <a:picLocks noChangeAspect="1"/>
          </p:cNvPicPr>
          <p:nvPr/>
        </p:nvPicPr>
        <p:blipFill>
          <a:blip r:embed="rId4"/>
          <a:stretch>
            <a:fillRect/>
          </a:stretch>
        </p:blipFill>
        <p:spPr>
          <a:xfrm rot="540000">
            <a:off x="5996421" y="1094468"/>
            <a:ext cx="1962164" cy="2562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93"/>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94"/>
          <p:cNvSpPr txBox="1">
            <a:spLocks noGrp="1"/>
          </p:cNvSpPr>
          <p:nvPr>
            <p:ph type="ctrTitle"/>
          </p:nvPr>
        </p:nvSpPr>
        <p:spPr>
          <a:xfrm>
            <a:off x="533400" y="1028700"/>
            <a:ext cx="83097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dirty="0"/>
              <a:t>Social Media: Can It Be a Positive Influence on Teens?</a:t>
            </a:r>
            <a:endParaRPr dirty="0"/>
          </a:p>
        </p:txBody>
      </p:sp>
      <p:sp>
        <p:nvSpPr>
          <p:cNvPr id="428" name="Google Shape;428;p9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dirty="0"/>
              <a:t>Mini-Lesson </a:t>
            </a:r>
            <a:endParaRPr dirty="0"/>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95"/>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Essential Questions</a:t>
            </a:r>
            <a:endParaRPr dirty="0"/>
          </a:p>
        </p:txBody>
      </p:sp>
      <p:sp>
        <p:nvSpPr>
          <p:cNvPr id="436" name="Google Shape;436;p95"/>
          <p:cNvSpPr txBox="1">
            <a:spLocks noGrp="1"/>
          </p:cNvSpPr>
          <p:nvPr>
            <p:ph type="body" idx="1"/>
          </p:nvPr>
        </p:nvSpPr>
        <p:spPr>
          <a:prstGeom prst="rect">
            <a:avLst/>
          </a:prstGeom>
          <a:noFill/>
          <a:ln>
            <a:noFill/>
          </a:ln>
        </p:spPr>
        <p:txBody>
          <a:bodyPr spcFirstLastPara="1" wrap="square" lIns="91425" tIns="0" rIns="91425" bIns="45700" anchor="t" anchorCtr="0">
            <a:noAutofit/>
          </a:bodyPr>
          <a:lstStyle/>
          <a:p>
            <a:pPr marR="0" lvl="0" algn="l" rtl="0">
              <a:spcBef>
                <a:spcPts val="0"/>
              </a:spcBef>
              <a:spcAft>
                <a:spcPts val="600"/>
              </a:spcAft>
              <a:buClr>
                <a:schemeClr val="bg1"/>
              </a:buClr>
              <a:buSzPct val="100000"/>
              <a:buFont typeface="Arial" panose="020B0604020202020204" pitchFamily="34" charset="0"/>
              <a:buChar char="•"/>
            </a:pPr>
            <a:r>
              <a:rPr lang="en" sz="2400" dirty="0"/>
              <a:t>What do we mean by social media?</a:t>
            </a:r>
          </a:p>
          <a:p>
            <a:pPr marR="0" lvl="0" algn="l" rtl="0">
              <a:spcBef>
                <a:spcPts val="0"/>
              </a:spcBef>
              <a:spcAft>
                <a:spcPts val="600"/>
              </a:spcAft>
              <a:buClr>
                <a:schemeClr val="bg1"/>
              </a:buClr>
              <a:buSzPct val="100000"/>
              <a:buFont typeface="Arial" panose="020B0604020202020204" pitchFamily="34" charset="0"/>
              <a:buChar char="•"/>
            </a:pPr>
            <a:r>
              <a:rPr lang="en" sz="2400" dirty="0"/>
              <a:t>How do we encourage responsible use of social media?</a:t>
            </a:r>
          </a:p>
          <a:p>
            <a:pPr marR="0" lvl="0" algn="l" rtl="0">
              <a:spcBef>
                <a:spcPts val="0"/>
              </a:spcBef>
              <a:spcAft>
                <a:spcPts val="600"/>
              </a:spcAft>
              <a:buClr>
                <a:schemeClr val="bg1"/>
              </a:buClr>
              <a:buSzPct val="100000"/>
              <a:buFont typeface="Arial" panose="020B0604020202020204" pitchFamily="34" charset="0"/>
              <a:buChar char="•"/>
            </a:pPr>
            <a:r>
              <a:rPr lang="en" sz="2400" dirty="0"/>
              <a:t>How can social media affect students’ college and career readiness?  </a:t>
            </a:r>
            <a:endParaRPr sz="2400" dirty="0"/>
          </a:p>
        </p:txBody>
      </p:sp>
      <p:pic>
        <p:nvPicPr>
          <p:cNvPr id="438" name="Google Shape;438;p95"/>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6"/>
          <p:cNvSpPr txBox="1">
            <a:spLocks noGrp="1"/>
          </p:cNvSpPr>
          <p:nvPr>
            <p:ph type="title"/>
          </p:nvPr>
        </p:nvSpPr>
        <p:spPr>
          <a:xfrm>
            <a:off x="457199" y="32546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Standards</a:t>
            </a:r>
            <a:endParaRPr dirty="0"/>
          </a:p>
        </p:txBody>
      </p:sp>
      <p:sp>
        <p:nvSpPr>
          <p:cNvPr id="444" name="Google Shape;444;p96"/>
          <p:cNvSpPr txBox="1">
            <a:spLocks noGrp="1"/>
          </p:cNvSpPr>
          <p:nvPr>
            <p:ph type="body" idx="1"/>
          </p:nvPr>
        </p:nvSpPr>
        <p:spPr>
          <a:xfrm>
            <a:off x="457200" y="1206089"/>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OAS Standards  </a:t>
            </a:r>
            <a:endParaRPr dirty="0"/>
          </a:p>
        </p:txBody>
      </p:sp>
      <p:sp>
        <p:nvSpPr>
          <p:cNvPr id="445" name="Google Shape;445;p96"/>
          <p:cNvSpPr txBox="1">
            <a:spLocks noGrp="1"/>
          </p:cNvSpPr>
          <p:nvPr>
            <p:ph type="body" idx="2"/>
          </p:nvPr>
        </p:nvSpPr>
        <p:spPr>
          <a:xfrm>
            <a:off x="4645027" y="1182869"/>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AASL Standards</a:t>
            </a:r>
            <a:endParaRPr dirty="0"/>
          </a:p>
        </p:txBody>
      </p:sp>
      <p:sp>
        <p:nvSpPr>
          <p:cNvPr id="446" name="Google Shape;446;p96"/>
          <p:cNvSpPr txBox="1">
            <a:spLocks noGrp="1"/>
          </p:cNvSpPr>
          <p:nvPr>
            <p:ph type="body" idx="3"/>
          </p:nvPr>
        </p:nvSpPr>
        <p:spPr>
          <a:xfrm>
            <a:off x="457200" y="1723709"/>
            <a:ext cx="4040100"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Arial" panose="020B0604020202020204" pitchFamily="34" charset="0"/>
              <a:buChar char="•"/>
            </a:pPr>
            <a:r>
              <a:rPr lang="en" dirty="0"/>
              <a:t>7.1.W.1 - Students will give formal and informal presentations in a group or individually, providing evidence to support a main idea. </a:t>
            </a:r>
            <a:endParaRPr dirty="0"/>
          </a:p>
          <a:p>
            <a:pPr lvl="0" algn="l" rtl="0">
              <a:spcBef>
                <a:spcPts val="0"/>
              </a:spcBef>
              <a:spcAft>
                <a:spcPts val="0"/>
              </a:spcAft>
              <a:buSzPts val="1800"/>
              <a:buFont typeface="Arial" panose="020B0604020202020204" pitchFamily="34" charset="0"/>
              <a:buChar char="•"/>
            </a:pPr>
            <a:r>
              <a:rPr lang="en" dirty="0"/>
              <a:t>7.1.R.3 - Students will engage in collaborative discussions about appropriate topics and texts, expressing their own ideas clearly while building on the ideas of others in pairs, diverse groups, and whole class settings. </a:t>
            </a:r>
            <a:endParaRPr dirty="0"/>
          </a:p>
        </p:txBody>
      </p:sp>
      <p:sp>
        <p:nvSpPr>
          <p:cNvPr id="447" name="Google Shape;447;p96"/>
          <p:cNvSpPr txBox="1">
            <a:spLocks noGrp="1"/>
          </p:cNvSpPr>
          <p:nvPr>
            <p:ph type="body" idx="4"/>
          </p:nvPr>
        </p:nvSpPr>
        <p:spPr>
          <a:xfrm>
            <a:off x="4645027" y="1723709"/>
            <a:ext cx="4041900" cy="2884200"/>
          </a:xfrm>
          <a:prstGeom prst="rect">
            <a:avLst/>
          </a:prstGeom>
          <a:noFill/>
          <a:ln>
            <a:noFill/>
          </a:ln>
        </p:spPr>
        <p:txBody>
          <a:bodyPr spcFirstLastPara="1" wrap="square" lIns="91425" tIns="0" rIns="91425" bIns="45700" anchor="t" anchorCtr="0">
            <a:noAutofit/>
          </a:bodyPr>
          <a:lstStyle/>
          <a:p>
            <a:pPr marL="0" indent="0">
              <a:spcBef>
                <a:spcPts val="0"/>
              </a:spcBef>
              <a:buNone/>
            </a:pPr>
            <a:r>
              <a:rPr lang="en" dirty="0"/>
              <a:t>Information Literacy: All subjects</a:t>
            </a:r>
          </a:p>
          <a:p>
            <a:pPr marL="285750" indent="-285750">
              <a:spcBef>
                <a:spcPts val="0"/>
              </a:spcBef>
            </a:pPr>
            <a:r>
              <a:rPr lang="en" dirty="0"/>
              <a:t>Engaging learners in ongoing analysis of and reflection on the quality, usefulness, and accuracy of curated resources </a:t>
            </a:r>
            <a:endParaRPr dirty="0"/>
          </a:p>
        </p:txBody>
      </p:sp>
      <p:pic>
        <p:nvPicPr>
          <p:cNvPr id="448" name="Google Shape;448;p96"/>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79"/>
          <p:cNvSpPr txBox="1">
            <a:spLocks noGrp="1"/>
          </p:cNvSpPr>
          <p:nvPr>
            <p:ph type="title"/>
          </p:nvPr>
        </p:nvSpPr>
        <p:spPr>
          <a:xfrm>
            <a:off x="530351" y="987552"/>
            <a:ext cx="8066071" cy="10218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sz="4900" dirty="0"/>
              <a:t>GEAR UP for the FUTURE Goals</a:t>
            </a:r>
            <a:endParaRPr sz="4900" dirty="0"/>
          </a:p>
        </p:txBody>
      </p:sp>
      <p:sp>
        <p:nvSpPr>
          <p:cNvPr id="324" name="Google Shape;324;p79"/>
          <p:cNvSpPr txBox="1">
            <a:spLocks noGrp="1"/>
          </p:cNvSpPr>
          <p:nvPr>
            <p:ph type="body" idx="1"/>
          </p:nvPr>
        </p:nvSpPr>
        <p:spPr>
          <a:xfrm>
            <a:off x="530352" y="2028498"/>
            <a:ext cx="7772400" cy="1979976"/>
          </a:xfrm>
          <a:prstGeom prst="rect">
            <a:avLst/>
          </a:prstGeom>
          <a:noFill/>
          <a:ln>
            <a:noFill/>
          </a:ln>
        </p:spPr>
        <p:txBody>
          <a:bodyPr spcFirstLastPara="1" wrap="square" lIns="0" tIns="45700" rIns="18275" bIns="45700" anchor="ctr" anchorCtr="0">
            <a:noAutofit/>
          </a:bodyPr>
          <a:lstStyle/>
          <a:p>
            <a:pPr marL="457200" marR="0" lvl="0" indent="-355600" algn="l" rtl="0">
              <a:lnSpc>
                <a:spcPct val="115000"/>
              </a:lnSpc>
              <a:spcBef>
                <a:spcPts val="0"/>
              </a:spcBef>
              <a:spcAft>
                <a:spcPts val="0"/>
              </a:spcAft>
              <a:buClr>
                <a:srgbClr val="FFFFFF"/>
              </a:buClr>
              <a:buSzPts val="2000"/>
              <a:buFont typeface="Roboto"/>
              <a:buAutoNum type="arabicPeriod"/>
            </a:pPr>
            <a:r>
              <a:rPr lang="en" sz="2000" dirty="0">
                <a:solidFill>
                  <a:srgbClr val="FFFFFF"/>
                </a:solidFill>
                <a:latin typeface="Calibri" panose="020F0502020204030204" pitchFamily="34" charset="0"/>
                <a:ea typeface="Roboto"/>
                <a:cs typeface="Calibri" panose="020F0502020204030204" pitchFamily="34" charset="0"/>
                <a:sym typeface="Roboto"/>
              </a:rPr>
              <a:t>Increase cohort academic performance and preparation for postsecondary education (PSE).</a:t>
            </a:r>
          </a:p>
          <a:p>
            <a:pPr marL="457200" marR="0" lvl="0" indent="-355600" algn="l" rtl="0">
              <a:lnSpc>
                <a:spcPct val="115000"/>
              </a:lnSpc>
              <a:spcBef>
                <a:spcPts val="0"/>
              </a:spcBef>
              <a:spcAft>
                <a:spcPts val="0"/>
              </a:spcAft>
              <a:buClr>
                <a:srgbClr val="FFFFFF"/>
              </a:buClr>
              <a:buSzPts val="2000"/>
              <a:buFont typeface="Roboto"/>
              <a:buAutoNum type="arabicPeriod"/>
            </a:pPr>
            <a:r>
              <a:rPr lang="en" sz="2000" dirty="0">
                <a:solidFill>
                  <a:srgbClr val="FFFFFF"/>
                </a:solidFill>
                <a:latin typeface="Calibri" panose="020F0502020204030204" pitchFamily="34" charset="0"/>
                <a:ea typeface="Roboto"/>
                <a:cs typeface="Calibri" panose="020F0502020204030204" pitchFamily="34" charset="0"/>
                <a:sym typeface="Roboto"/>
              </a:rPr>
              <a:t>Increase high school graduation and PSE participation.</a:t>
            </a:r>
          </a:p>
          <a:p>
            <a:pPr marL="457200" marR="0" lvl="0" indent="-355600" algn="l" rtl="0">
              <a:lnSpc>
                <a:spcPct val="115000"/>
              </a:lnSpc>
              <a:spcBef>
                <a:spcPts val="0"/>
              </a:spcBef>
              <a:spcAft>
                <a:spcPts val="0"/>
              </a:spcAft>
              <a:buClr>
                <a:srgbClr val="FFFFFF"/>
              </a:buClr>
              <a:buSzPts val="2000"/>
              <a:buFont typeface="Roboto"/>
              <a:buAutoNum type="arabicPeriod"/>
            </a:pPr>
            <a:r>
              <a:rPr lang="en" sz="2000" dirty="0">
                <a:solidFill>
                  <a:srgbClr val="FFFFFF"/>
                </a:solidFill>
                <a:latin typeface="Calibri" panose="020F0502020204030204" pitchFamily="34" charset="0"/>
                <a:ea typeface="Roboto"/>
                <a:cs typeface="Calibri" panose="020F0502020204030204" pitchFamily="34" charset="0"/>
                <a:sym typeface="Roboto"/>
              </a:rPr>
              <a:t>Increase student educational expectations and increase student and family knowledge of PSE options, preparation, and financing.</a:t>
            </a:r>
            <a:endParaRPr sz="2000"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97"/>
          <p:cNvSpPr txBox="1">
            <a:spLocks noGrp="1"/>
          </p:cNvSpPr>
          <p:nvPr>
            <p:ph type="title"/>
          </p:nvPr>
        </p:nvSpPr>
        <p:spPr>
          <a:xfrm>
            <a:off x="457199" y="314820"/>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Technology Standards</a:t>
            </a:r>
            <a:endParaRPr dirty="0"/>
          </a:p>
        </p:txBody>
      </p:sp>
      <p:sp>
        <p:nvSpPr>
          <p:cNvPr id="454" name="Google Shape;454;p97"/>
          <p:cNvSpPr txBox="1">
            <a:spLocks noGrp="1"/>
          </p:cNvSpPr>
          <p:nvPr>
            <p:ph type="body" idx="1"/>
          </p:nvPr>
        </p:nvSpPr>
        <p:spPr>
          <a:xfrm>
            <a:off x="457200" y="1154674"/>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ISTE</a:t>
            </a:r>
            <a:endParaRPr dirty="0"/>
          </a:p>
        </p:txBody>
      </p:sp>
      <p:sp>
        <p:nvSpPr>
          <p:cNvPr id="455" name="Google Shape;455;p97"/>
          <p:cNvSpPr txBox="1">
            <a:spLocks noGrp="1"/>
          </p:cNvSpPr>
          <p:nvPr>
            <p:ph type="body" idx="2"/>
          </p:nvPr>
        </p:nvSpPr>
        <p:spPr>
          <a:xfrm>
            <a:off x="4645027" y="1158058"/>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Digital Literacy</a:t>
            </a:r>
            <a:endParaRPr/>
          </a:p>
        </p:txBody>
      </p:sp>
      <p:sp>
        <p:nvSpPr>
          <p:cNvPr id="456" name="Google Shape;456;p97"/>
          <p:cNvSpPr txBox="1">
            <a:spLocks noGrp="1"/>
          </p:cNvSpPr>
          <p:nvPr>
            <p:ph type="body" idx="3"/>
          </p:nvPr>
        </p:nvSpPr>
        <p:spPr>
          <a:xfrm>
            <a:off x="457200" y="1649188"/>
            <a:ext cx="4040100"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SzPts val="1800"/>
              <a:buNone/>
            </a:pPr>
            <a:r>
              <a:rPr lang="en" dirty="0"/>
              <a:t>Computational Thinker</a:t>
            </a:r>
            <a:endParaRPr dirty="0"/>
          </a:p>
          <a:p>
            <a:pPr marL="285750" indent="-285750">
              <a:spcBef>
                <a:spcPts val="0"/>
              </a:spcBef>
              <a:buSzPts val="1275"/>
            </a:pPr>
            <a:r>
              <a:rPr lang="en" dirty="0"/>
              <a:t>Students collect data or identify relevant data sets, use digital tools to analyze them.</a:t>
            </a:r>
            <a:endParaRPr dirty="0"/>
          </a:p>
        </p:txBody>
      </p:sp>
      <p:sp>
        <p:nvSpPr>
          <p:cNvPr id="457" name="Google Shape;457;p97"/>
          <p:cNvSpPr txBox="1">
            <a:spLocks noGrp="1"/>
          </p:cNvSpPr>
          <p:nvPr>
            <p:ph type="body" idx="4"/>
          </p:nvPr>
        </p:nvSpPr>
        <p:spPr>
          <a:xfrm>
            <a:off x="4645027" y="1649188"/>
            <a:ext cx="4041900"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SzPts val="1800"/>
              <a:buNone/>
            </a:pPr>
            <a:r>
              <a:rPr lang="en" dirty="0"/>
              <a:t>To be literate, competent citizens, students must understand how… </a:t>
            </a:r>
            <a:endParaRPr dirty="0"/>
          </a:p>
          <a:p>
            <a:pPr marL="285750" indent="-285750">
              <a:spcBef>
                <a:spcPts val="0"/>
              </a:spcBef>
              <a:buSzPts val="1275"/>
            </a:pPr>
            <a:r>
              <a:rPr lang="en" dirty="0"/>
              <a:t>the Internet works.</a:t>
            </a:r>
            <a:endParaRPr dirty="0"/>
          </a:p>
          <a:p>
            <a:pPr marL="285750" indent="-285750">
              <a:spcBef>
                <a:spcPts val="0"/>
              </a:spcBef>
              <a:buSzPts val="1275"/>
            </a:pPr>
            <a:r>
              <a:rPr lang="en" dirty="0"/>
              <a:t>to access web resources.</a:t>
            </a:r>
            <a:endParaRPr dirty="0"/>
          </a:p>
          <a:p>
            <a:pPr marL="285750" indent="-285750">
              <a:spcBef>
                <a:spcPts val="0"/>
              </a:spcBef>
              <a:buSzPts val="1275"/>
            </a:pPr>
            <a:r>
              <a:rPr lang="en" dirty="0"/>
              <a:t>to evaluate web resources.</a:t>
            </a:r>
            <a:endParaRPr dirty="0"/>
          </a:p>
          <a:p>
            <a:pPr marL="285750" indent="-285750">
              <a:spcBef>
                <a:spcPts val="0"/>
              </a:spcBef>
              <a:buSzPts val="1275"/>
            </a:pPr>
            <a:r>
              <a:rPr lang="en" dirty="0"/>
              <a:t>to behave in a responsible manner in the online community.</a:t>
            </a:r>
            <a:endParaRPr dirty="0"/>
          </a:p>
        </p:txBody>
      </p:sp>
      <p:pic>
        <p:nvPicPr>
          <p:cNvPr id="458" name="Google Shape;458;p97"/>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9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Card Sort</a:t>
            </a:r>
            <a:endParaRPr dirty="0"/>
          </a:p>
        </p:txBody>
      </p:sp>
      <p:sp>
        <p:nvSpPr>
          <p:cNvPr id="464" name="Google Shape;464;p98"/>
          <p:cNvSpPr txBox="1">
            <a:spLocks noGrp="1"/>
          </p:cNvSpPr>
          <p:nvPr>
            <p:ph type="body" idx="3"/>
          </p:nvPr>
        </p:nvSpPr>
        <p:spPr>
          <a:xfrm>
            <a:off x="457200" y="1686933"/>
            <a:ext cx="5271247"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ct val="100000"/>
              <a:buFont typeface="Arial" panose="020B0604020202020204" pitchFamily="34" charset="0"/>
              <a:buChar char="•"/>
            </a:pPr>
            <a:r>
              <a:rPr lang="en" sz="2200" dirty="0"/>
              <a:t>Access the digital Card Sort: </a:t>
            </a:r>
            <a:r>
              <a:rPr lang="en" sz="2200" dirty="0">
                <a:hlinkClick r:id="rId3"/>
              </a:rPr>
              <a:t>https://tinyurl.com/socialmediacardsort</a:t>
            </a:r>
            <a:endParaRPr sz="2200" dirty="0"/>
          </a:p>
          <a:p>
            <a:pPr lvl="0" algn="l" rtl="0">
              <a:spcBef>
                <a:spcPts val="0"/>
              </a:spcBef>
              <a:spcAft>
                <a:spcPts val="0"/>
              </a:spcAft>
              <a:buSzPct val="100000"/>
              <a:buFont typeface="Arial" panose="020B0604020202020204" pitchFamily="34" charset="0"/>
              <a:buChar char="•"/>
            </a:pPr>
            <a:r>
              <a:rPr lang="en" sz="2200" dirty="0"/>
              <a:t>Match the social media icon to its correct name and description. </a:t>
            </a:r>
            <a:endParaRPr sz="2200" dirty="0"/>
          </a:p>
          <a:p>
            <a:pPr lvl="0" algn="l" rtl="0">
              <a:spcBef>
                <a:spcPts val="0"/>
              </a:spcBef>
              <a:spcAft>
                <a:spcPts val="0"/>
              </a:spcAft>
              <a:buSzPct val="100000"/>
              <a:buFont typeface="Arial" panose="020B0604020202020204" pitchFamily="34" charset="0"/>
              <a:buChar char="•"/>
            </a:pPr>
            <a:r>
              <a:rPr lang="en" sz="2200" dirty="0"/>
              <a:t>Are there any that you don’t know? </a:t>
            </a:r>
            <a:endParaRPr sz="2200" dirty="0"/>
          </a:p>
          <a:p>
            <a:pPr marL="0" lvl="0" indent="0" algn="l" rtl="0">
              <a:spcBef>
                <a:spcPts val="0"/>
              </a:spcBef>
              <a:spcAft>
                <a:spcPts val="0"/>
              </a:spcAft>
              <a:buNone/>
            </a:pPr>
            <a:endParaRPr dirty="0"/>
          </a:p>
        </p:txBody>
      </p:sp>
      <p:pic>
        <p:nvPicPr>
          <p:cNvPr id="465" name="Google Shape;465;p98"/>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3" name="Picture 2" descr="Card Sort strategy card">
            <a:extLst>
              <a:ext uri="{FF2B5EF4-FFF2-40B4-BE49-F238E27FC236}">
                <a16:creationId xmlns:a16="http://schemas.microsoft.com/office/drawing/2014/main" id="{606FB02F-4B92-4ED4-9F8D-174228E1B136}"/>
              </a:ext>
            </a:extLst>
          </p:cNvPr>
          <p:cNvPicPr>
            <a:picLocks noChangeAspect="1"/>
          </p:cNvPicPr>
          <p:nvPr/>
        </p:nvPicPr>
        <p:blipFill>
          <a:blip r:embed="rId5"/>
          <a:stretch>
            <a:fillRect/>
          </a:stretch>
        </p:blipFill>
        <p:spPr>
          <a:xfrm rot="540000">
            <a:off x="6064873" y="1095301"/>
            <a:ext cx="1971689" cy="2547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99"/>
          <p:cNvSpPr txBox="1">
            <a:spLocks noGrp="1"/>
          </p:cNvSpPr>
          <p:nvPr>
            <p:ph type="title"/>
          </p:nvPr>
        </p:nvSpPr>
        <p:spPr>
          <a:xfrm>
            <a:off x="457200" y="187123"/>
            <a:ext cx="8229600" cy="46932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Card Sort Remix</a:t>
            </a:r>
            <a:endParaRPr dirty="0"/>
          </a:p>
        </p:txBody>
      </p:sp>
      <p:sp>
        <p:nvSpPr>
          <p:cNvPr id="472" name="Google Shape;472;p99"/>
          <p:cNvSpPr txBox="1">
            <a:spLocks noGrp="1"/>
          </p:cNvSpPr>
          <p:nvPr>
            <p:ph type="body" idx="3"/>
          </p:nvPr>
        </p:nvSpPr>
        <p:spPr>
          <a:xfrm>
            <a:off x="342275" y="1532966"/>
            <a:ext cx="2370945" cy="2264484"/>
          </a:xfrm>
          <a:prstGeom prst="rect">
            <a:avLst/>
          </a:prstGeom>
          <a:noFill/>
          <a:ln>
            <a:noFill/>
          </a:ln>
        </p:spPr>
        <p:txBody>
          <a:bodyPr spcFirstLastPara="1" wrap="square" lIns="91425" tIns="0" rIns="91425" bIns="45700" anchor="t" anchorCtr="0">
            <a:noAutofit/>
          </a:bodyPr>
          <a:lstStyle/>
          <a:p>
            <a:pPr marL="114300" indent="0">
              <a:spcBef>
                <a:spcPts val="0"/>
              </a:spcBef>
              <a:buNone/>
            </a:pPr>
            <a:r>
              <a:rPr lang="en" sz="2000" dirty="0"/>
              <a:t>How did you do on the Card Sort? </a:t>
            </a:r>
            <a:br>
              <a:rPr lang="en" sz="2000" dirty="0"/>
            </a:br>
            <a:endParaRPr lang="en-US" sz="2000" dirty="0"/>
          </a:p>
          <a:p>
            <a:pPr marL="114300" indent="0">
              <a:spcBef>
                <a:spcPts val="0"/>
              </a:spcBef>
              <a:buNone/>
            </a:pPr>
            <a:r>
              <a:rPr lang="en-US" sz="2000" dirty="0"/>
              <a:t>What do all of these types of social media have in common? </a:t>
            </a:r>
          </a:p>
        </p:txBody>
      </p:sp>
      <p:pic>
        <p:nvPicPr>
          <p:cNvPr id="473" name="Google Shape;473;p99"/>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AA12FBBA-C31E-476A-8DAC-079791ECBE64}"/>
              </a:ext>
            </a:extLst>
          </p:cNvPr>
          <p:cNvPicPr>
            <a:picLocks noChangeAspect="1"/>
          </p:cNvPicPr>
          <p:nvPr/>
        </p:nvPicPr>
        <p:blipFill>
          <a:blip r:embed="rId4"/>
          <a:stretch>
            <a:fillRect/>
          </a:stretch>
        </p:blipFill>
        <p:spPr>
          <a:xfrm>
            <a:off x="2800684" y="611473"/>
            <a:ext cx="6161012" cy="45320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0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Collaborative Definition</a:t>
            </a:r>
            <a:endParaRPr/>
          </a:p>
        </p:txBody>
      </p:sp>
      <p:sp>
        <p:nvSpPr>
          <p:cNvPr id="479" name="Google Shape;479;p100"/>
          <p:cNvSpPr txBox="1">
            <a:spLocks noGrp="1"/>
          </p:cNvSpPr>
          <p:nvPr>
            <p:ph type="body" idx="3"/>
          </p:nvPr>
        </p:nvSpPr>
        <p:spPr>
          <a:xfrm>
            <a:off x="391114" y="1466370"/>
            <a:ext cx="4986169"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None/>
            </a:pPr>
            <a:endParaRPr dirty="0"/>
          </a:p>
          <a:p>
            <a:pPr lvl="0" algn="l" rtl="0">
              <a:spcBef>
                <a:spcPts val="0"/>
              </a:spcBef>
              <a:spcAft>
                <a:spcPts val="0"/>
              </a:spcAft>
              <a:buSzPct val="100000"/>
              <a:buFont typeface="Arial" panose="020B0604020202020204" pitchFamily="34" charset="0"/>
              <a:buChar char="•"/>
            </a:pPr>
            <a:r>
              <a:rPr lang="en" sz="2200" dirty="0"/>
              <a:t>Develop a definition for social media.</a:t>
            </a:r>
          </a:p>
          <a:p>
            <a:pPr lvl="0" algn="l" rtl="0">
              <a:spcBef>
                <a:spcPts val="0"/>
              </a:spcBef>
              <a:spcAft>
                <a:spcPts val="0"/>
              </a:spcAft>
              <a:buSzPct val="100000"/>
              <a:buFont typeface="Arial" panose="020B0604020202020204" pitchFamily="34" charset="0"/>
              <a:buChar char="•"/>
            </a:pPr>
            <a:r>
              <a:rPr lang="en" sz="2200" dirty="0"/>
              <a:t>Elect one person in your group to add your definition to this Google Doc: </a:t>
            </a:r>
            <a:endParaRPr sz="2200" dirty="0"/>
          </a:p>
          <a:p>
            <a:pPr marL="604838" lvl="1" indent="0" algn="l" rtl="0">
              <a:spcBef>
                <a:spcPts val="0"/>
              </a:spcBef>
              <a:spcAft>
                <a:spcPts val="0"/>
              </a:spcAft>
              <a:buSzPts val="1275"/>
              <a:buNone/>
            </a:pPr>
            <a:r>
              <a:rPr lang="en" sz="2200" dirty="0"/>
              <a:t>	</a:t>
            </a:r>
            <a:r>
              <a:rPr lang="en" sz="2200" dirty="0">
                <a:hlinkClick r:id="rId3"/>
              </a:rPr>
              <a:t>https://</a:t>
            </a:r>
            <a:r>
              <a:rPr lang="en" sz="2200" dirty="0" err="1">
                <a:hlinkClick r:id="rId3"/>
              </a:rPr>
              <a:t>tinyurl.com</a:t>
            </a:r>
            <a:r>
              <a:rPr lang="en" sz="2200" dirty="0">
                <a:hlinkClick r:id="rId3"/>
              </a:rPr>
              <a:t>/y5y396bm</a:t>
            </a:r>
            <a:endParaRPr sz="2200" dirty="0"/>
          </a:p>
        </p:txBody>
      </p:sp>
      <p:pic>
        <p:nvPicPr>
          <p:cNvPr id="480" name="Google Shape;480;p100"/>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1026" name="Picture 2">
            <a:extLst>
              <a:ext uri="{FF2B5EF4-FFF2-40B4-BE49-F238E27FC236}">
                <a16:creationId xmlns:a16="http://schemas.microsoft.com/office/drawing/2014/main" id="{5A408FE1-F541-4AF6-BCBF-CFE610C36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229" y="968378"/>
            <a:ext cx="2789657" cy="2789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1"/>
          <p:cNvSpPr txBox="1">
            <a:spLocks noGrp="1"/>
          </p:cNvSpPr>
          <p:nvPr>
            <p:ph type="title"/>
          </p:nvPr>
        </p:nvSpPr>
        <p:spPr>
          <a:xfrm>
            <a:off x="457200" y="3579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I Notice, I Wonder</a:t>
            </a:r>
            <a:endParaRPr dirty="0"/>
          </a:p>
        </p:txBody>
      </p:sp>
      <p:sp>
        <p:nvSpPr>
          <p:cNvPr id="486" name="Google Shape;486;p101"/>
          <p:cNvSpPr txBox="1">
            <a:spLocks noGrp="1"/>
          </p:cNvSpPr>
          <p:nvPr>
            <p:ph type="body" idx="3"/>
          </p:nvPr>
        </p:nvSpPr>
        <p:spPr>
          <a:xfrm>
            <a:off x="457200" y="1322992"/>
            <a:ext cx="4835562" cy="32559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SzPts val="1800"/>
              <a:buNone/>
            </a:pPr>
            <a:r>
              <a:rPr lang="en" sz="2000" b="1" dirty="0">
                <a:solidFill>
                  <a:schemeClr val="accent2"/>
                </a:solidFill>
              </a:rPr>
              <a:t>I Notice…</a:t>
            </a:r>
            <a:endParaRPr sz="2000" b="1" dirty="0">
              <a:solidFill>
                <a:schemeClr val="accent2"/>
              </a:solidFill>
            </a:endParaRPr>
          </a:p>
          <a:p>
            <a:pPr marL="0" lvl="1" indent="0" algn="l" rtl="0">
              <a:spcBef>
                <a:spcPts val="0"/>
              </a:spcBef>
              <a:spcAft>
                <a:spcPts val="0"/>
              </a:spcAft>
              <a:buSzPts val="1275"/>
              <a:buNone/>
            </a:pPr>
            <a:r>
              <a:rPr lang="en" sz="1800" dirty="0"/>
              <a:t>What do you notice about teens and social media as you watch the video? What stands out to you?</a:t>
            </a:r>
            <a:endParaRPr lang="en" sz="1800" i="1" dirty="0"/>
          </a:p>
          <a:p>
            <a:pPr marL="0" lvl="2" indent="0" algn="l" rtl="0">
              <a:spcBef>
                <a:spcPts val="0"/>
              </a:spcBef>
              <a:spcAft>
                <a:spcPts val="0"/>
              </a:spcAft>
              <a:buSzPts val="945"/>
              <a:buNone/>
            </a:pPr>
            <a:endParaRPr dirty="0"/>
          </a:p>
          <a:p>
            <a:pPr marL="0" indent="0">
              <a:spcBef>
                <a:spcPts val="0"/>
              </a:spcBef>
              <a:buNone/>
            </a:pPr>
            <a:r>
              <a:rPr lang="en" sz="2000" b="1" dirty="0">
                <a:solidFill>
                  <a:schemeClr val="accent2"/>
                </a:solidFill>
              </a:rPr>
              <a:t>I Wonder… </a:t>
            </a:r>
            <a:endParaRPr sz="2000" b="1" dirty="0">
              <a:solidFill>
                <a:schemeClr val="accent2"/>
              </a:solidFill>
            </a:endParaRPr>
          </a:p>
          <a:p>
            <a:pPr marL="0" lvl="0" indent="0" algn="l" rtl="0">
              <a:spcBef>
                <a:spcPts val="0"/>
              </a:spcBef>
              <a:spcAft>
                <a:spcPts val="0"/>
              </a:spcAft>
              <a:buSzPts val="1800"/>
              <a:buNone/>
            </a:pPr>
            <a:r>
              <a:rPr lang="en-US" dirty="0"/>
              <a:t>What are you wondering about after watching the video?</a:t>
            </a:r>
            <a:r>
              <a:rPr lang="en" dirty="0"/>
              <a:t> </a:t>
            </a:r>
            <a:endParaRPr dirty="0"/>
          </a:p>
        </p:txBody>
      </p:sp>
      <p:pic>
        <p:nvPicPr>
          <p:cNvPr id="487" name="Google Shape;487;p101"/>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I Notice, I Wonder strategy card">
            <a:extLst>
              <a:ext uri="{FF2B5EF4-FFF2-40B4-BE49-F238E27FC236}">
                <a16:creationId xmlns:a16="http://schemas.microsoft.com/office/drawing/2014/main" id="{1C2944D6-DD1B-475F-B322-07C0828AAAC3}"/>
              </a:ext>
            </a:extLst>
          </p:cNvPr>
          <p:cNvPicPr>
            <a:picLocks noChangeAspect="1"/>
          </p:cNvPicPr>
          <p:nvPr/>
        </p:nvPicPr>
        <p:blipFill>
          <a:blip r:embed="rId4"/>
          <a:stretch>
            <a:fillRect/>
          </a:stretch>
        </p:blipFill>
        <p:spPr>
          <a:xfrm rot="540000">
            <a:off x="5930679" y="925613"/>
            <a:ext cx="1976452" cy="2538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1"/>
          <p:cNvSpPr txBox="1">
            <a:spLocks noGrp="1"/>
          </p:cNvSpPr>
          <p:nvPr>
            <p:ph type="title"/>
          </p:nvPr>
        </p:nvSpPr>
        <p:spPr>
          <a:xfrm>
            <a:off x="457200" y="3579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I Notice, I Wonder</a:t>
            </a:r>
            <a:endParaRPr dirty="0"/>
          </a:p>
        </p:txBody>
      </p:sp>
      <p:pic>
        <p:nvPicPr>
          <p:cNvPr id="487" name="Google Shape;487;p101"/>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2" name="Online Media 1" title="How Teens Use Social Media">
            <a:hlinkClick r:id="" action="ppaction://media"/>
            <a:extLst>
              <a:ext uri="{FF2B5EF4-FFF2-40B4-BE49-F238E27FC236}">
                <a16:creationId xmlns:a16="http://schemas.microsoft.com/office/drawing/2014/main" id="{62A02FA2-6913-4BA8-AB60-C9467AAD8E25}"/>
              </a:ext>
            </a:extLst>
          </p:cNvPr>
          <p:cNvPicPr>
            <a:picLocks noRot="1" noChangeAspect="1"/>
          </p:cNvPicPr>
          <p:nvPr>
            <a:videoFile r:link="rId1"/>
          </p:nvPr>
        </p:nvPicPr>
        <p:blipFill>
          <a:blip r:embed="rId5"/>
          <a:stretch>
            <a:fillRect/>
          </a:stretch>
        </p:blipFill>
        <p:spPr>
          <a:xfrm>
            <a:off x="1907688" y="1353221"/>
            <a:ext cx="5328621" cy="2997349"/>
          </a:xfrm>
          <a:prstGeom prst="rect">
            <a:avLst/>
          </a:prstGeom>
        </p:spPr>
      </p:pic>
    </p:spTree>
    <p:extLst>
      <p:ext uri="{BB962C8B-B14F-4D97-AF65-F5344CB8AC3E}">
        <p14:creationId xmlns:p14="http://schemas.microsoft.com/office/powerpoint/2010/main" val="2029235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2"/>
          <p:cNvSpPr txBox="1">
            <a:spLocks noGrp="1"/>
          </p:cNvSpPr>
          <p:nvPr>
            <p:ph type="title"/>
          </p:nvPr>
        </p:nvSpPr>
        <p:spPr>
          <a:xfrm>
            <a:off x="457200" y="287064"/>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Four Corners</a:t>
            </a:r>
            <a:endParaRPr dirty="0"/>
          </a:p>
        </p:txBody>
      </p:sp>
      <p:sp>
        <p:nvSpPr>
          <p:cNvPr id="494" name="Google Shape;494;p102"/>
          <p:cNvSpPr txBox="1">
            <a:spLocks noGrp="1"/>
          </p:cNvSpPr>
          <p:nvPr>
            <p:ph type="body" idx="3"/>
          </p:nvPr>
        </p:nvSpPr>
        <p:spPr>
          <a:xfrm>
            <a:off x="270403" y="1370082"/>
            <a:ext cx="5990548" cy="2980488"/>
          </a:xfrm>
          <a:prstGeom prst="rect">
            <a:avLst/>
          </a:prstGeom>
          <a:noFill/>
          <a:ln>
            <a:noFill/>
          </a:ln>
        </p:spPr>
        <p:txBody>
          <a:bodyPr spcFirstLastPara="1" wrap="square" lIns="91425" tIns="0" rIns="91425" bIns="45700" anchor="t" anchorCtr="0">
            <a:noAutofit/>
          </a:bodyPr>
          <a:lstStyle/>
          <a:p>
            <a:pPr marL="571500" lvl="0" indent="-457200" algn="l" rtl="0">
              <a:spcBef>
                <a:spcPts val="0"/>
              </a:spcBef>
              <a:spcAft>
                <a:spcPts val="0"/>
              </a:spcAft>
              <a:buSzPct val="100000"/>
              <a:buFont typeface="+mj-lt"/>
              <a:buAutoNum type="arabicPeriod"/>
            </a:pPr>
            <a:r>
              <a:rPr lang="en" sz="2000" dirty="0"/>
              <a:t>Take a moment to contemplate this statement:</a:t>
            </a:r>
          </a:p>
          <a:p>
            <a:pPr marL="628650" indent="0">
              <a:spcBef>
                <a:spcPts val="0"/>
              </a:spcBef>
              <a:buSzPct val="100000"/>
              <a:buNone/>
            </a:pPr>
            <a:r>
              <a:rPr lang="en-US" sz="1600" b="1" i="1" dirty="0">
                <a:solidFill>
                  <a:schemeClr val="accent2"/>
                </a:solidFill>
              </a:rPr>
              <a:t>Social media is a positive influence on teens.</a:t>
            </a:r>
            <a:endParaRPr lang="en-US" sz="1600" b="1" dirty="0">
              <a:solidFill>
                <a:schemeClr val="accent2"/>
              </a:solidFill>
            </a:endParaRPr>
          </a:p>
          <a:p>
            <a:pPr marL="571500" lvl="0" indent="-457200" algn="l" rtl="0">
              <a:spcBef>
                <a:spcPts val="0"/>
              </a:spcBef>
              <a:spcAft>
                <a:spcPts val="0"/>
              </a:spcAft>
              <a:buSzPct val="100000"/>
              <a:buFont typeface="+mj-lt"/>
              <a:buAutoNum type="arabicPeriod" startAt="2"/>
            </a:pPr>
            <a:r>
              <a:rPr lang="en" sz="2000" dirty="0"/>
              <a:t>Move to the sign that best corresponds with how you feel about the statement.</a:t>
            </a:r>
            <a:endParaRPr sz="2000" dirty="0"/>
          </a:p>
          <a:p>
            <a:pPr marL="571500" lvl="0" indent="-457200" algn="l" rtl="0">
              <a:spcBef>
                <a:spcPts val="0"/>
              </a:spcBef>
              <a:spcAft>
                <a:spcPts val="0"/>
              </a:spcAft>
              <a:buSzPct val="100000"/>
              <a:buFont typeface="+mj-lt"/>
              <a:buAutoNum type="arabicPeriod" startAt="2"/>
            </a:pPr>
            <a:r>
              <a:rPr lang="en" sz="2000" dirty="0"/>
              <a:t>Once you are in your groups, discuss why you came to that corner. </a:t>
            </a:r>
            <a:endParaRPr sz="2000" dirty="0"/>
          </a:p>
          <a:p>
            <a:pPr marL="571500" lvl="0" indent="-457200" algn="l" rtl="0">
              <a:spcBef>
                <a:spcPts val="0"/>
              </a:spcBef>
              <a:spcAft>
                <a:spcPts val="0"/>
              </a:spcAft>
              <a:buSzPct val="100000"/>
              <a:buFont typeface="+mj-lt"/>
              <a:buAutoNum type="arabicPeriod" startAt="2"/>
            </a:pPr>
            <a:r>
              <a:rPr lang="en" sz="2000" dirty="0"/>
              <a:t>Elect a spokesperson. Share with the whole group.  </a:t>
            </a:r>
            <a:endParaRPr sz="2000" dirty="0"/>
          </a:p>
        </p:txBody>
      </p:sp>
      <p:pic>
        <p:nvPicPr>
          <p:cNvPr id="495" name="Google Shape;495;p102"/>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Four Corners strategy card">
            <a:extLst>
              <a:ext uri="{FF2B5EF4-FFF2-40B4-BE49-F238E27FC236}">
                <a16:creationId xmlns:a16="http://schemas.microsoft.com/office/drawing/2014/main" id="{89E2C1DA-9B89-4FCE-AACB-F1A806DADF6F}"/>
              </a:ext>
            </a:extLst>
          </p:cNvPr>
          <p:cNvPicPr>
            <a:picLocks noChangeAspect="1"/>
          </p:cNvPicPr>
          <p:nvPr/>
        </p:nvPicPr>
        <p:blipFill>
          <a:blip r:embed="rId4"/>
          <a:stretch>
            <a:fillRect/>
          </a:stretch>
        </p:blipFill>
        <p:spPr>
          <a:xfrm rot="540000">
            <a:off x="6554227" y="852642"/>
            <a:ext cx="1947877" cy="2514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0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Collaboration &amp; Presentation</a:t>
            </a:r>
            <a:endParaRPr dirty="0"/>
          </a:p>
        </p:txBody>
      </p:sp>
      <p:sp>
        <p:nvSpPr>
          <p:cNvPr id="502" name="Google Shape;502;p103"/>
          <p:cNvSpPr txBox="1">
            <a:spLocks noGrp="1"/>
          </p:cNvSpPr>
          <p:nvPr>
            <p:ph type="body" idx="3"/>
          </p:nvPr>
        </p:nvSpPr>
        <p:spPr>
          <a:xfrm>
            <a:off x="457200" y="1503184"/>
            <a:ext cx="7667625" cy="311225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sz="2000" dirty="0"/>
              <a:t>In your groups, create a PSA presentation titled, </a:t>
            </a:r>
          </a:p>
          <a:p>
            <a:pPr marL="114300" lvl="0" indent="0" algn="l" rtl="0">
              <a:spcBef>
                <a:spcPts val="0"/>
              </a:spcBef>
              <a:spcAft>
                <a:spcPts val="0"/>
              </a:spcAft>
              <a:buSzPts val="1800"/>
              <a:buNone/>
            </a:pPr>
            <a:r>
              <a:rPr lang="en" sz="2000" dirty="0"/>
              <a:t>“How Teens Can Use Social Media Responsibly.” </a:t>
            </a:r>
          </a:p>
          <a:p>
            <a:pPr marL="114300" lvl="0" indent="0" algn="l" rtl="0">
              <a:spcBef>
                <a:spcPts val="0"/>
              </a:spcBef>
              <a:spcAft>
                <a:spcPts val="0"/>
              </a:spcAft>
              <a:buSzPts val="1800"/>
              <a:buNone/>
            </a:pPr>
            <a:endParaRPr lang="en" sz="2000" dirty="0"/>
          </a:p>
          <a:p>
            <a:pPr marL="114300" lvl="0" indent="0" algn="l" rtl="0">
              <a:spcBef>
                <a:spcPts val="0"/>
              </a:spcBef>
              <a:spcAft>
                <a:spcPts val="0"/>
              </a:spcAft>
              <a:buSzPts val="1800"/>
              <a:buNone/>
            </a:pPr>
            <a:r>
              <a:rPr lang="en" sz="2000" dirty="0"/>
              <a:t>For the presentation, you will:</a:t>
            </a:r>
          </a:p>
          <a:p>
            <a:pPr>
              <a:spcBef>
                <a:spcPts val="0"/>
              </a:spcBef>
            </a:pPr>
            <a:r>
              <a:rPr lang="en" sz="2000" dirty="0"/>
              <a:t>Use at least one item from the Presentation </a:t>
            </a:r>
            <a:br>
              <a:rPr lang="en" sz="2000" dirty="0"/>
            </a:br>
            <a:r>
              <a:rPr lang="en" sz="2000" dirty="0"/>
              <a:t>Resources Google Doc for </a:t>
            </a:r>
            <a:r>
              <a:rPr lang="en-US" sz="2000" dirty="0"/>
              <a:t>your</a:t>
            </a:r>
            <a:r>
              <a:rPr lang="en" sz="2000" dirty="0"/>
              <a:t> evidence (</a:t>
            </a:r>
            <a:r>
              <a:rPr lang="en-US" sz="2000" dirty="0">
                <a:hlinkClick r:id="rId3"/>
              </a:rPr>
              <a:t>http://k20.ou.edu/socialmedia-and-teens</a:t>
            </a:r>
            <a:r>
              <a:rPr lang="en-US" sz="2000" dirty="0"/>
              <a:t>)</a:t>
            </a:r>
            <a:r>
              <a:rPr lang="en" sz="2000" dirty="0"/>
              <a:t>.</a:t>
            </a:r>
          </a:p>
          <a:p>
            <a:pPr>
              <a:spcBef>
                <a:spcPts val="0"/>
              </a:spcBef>
            </a:pPr>
            <a:r>
              <a:rPr lang="en-US" sz="2000" dirty="0"/>
              <a:t>Include at least one Google Workspace application of your choice.</a:t>
            </a:r>
            <a:endParaRPr lang="en" sz="2000" dirty="0"/>
          </a:p>
          <a:p>
            <a:pPr lvl="2">
              <a:spcBef>
                <a:spcPts val="0"/>
              </a:spcBef>
              <a:buFont typeface="Wingdings" panose="05000000000000000000" pitchFamily="2" charset="2"/>
              <a:buChar char="§"/>
            </a:pPr>
            <a:endParaRPr sz="2000" dirty="0"/>
          </a:p>
          <a:p>
            <a:pPr marL="604838" lvl="1" indent="0">
              <a:spcBef>
                <a:spcPts val="0"/>
              </a:spcBef>
              <a:buNone/>
            </a:pPr>
            <a:r>
              <a:rPr lang="en" sz="2000" dirty="0"/>
              <a:t> </a:t>
            </a:r>
            <a:endParaRPr sz="2000" dirty="0"/>
          </a:p>
        </p:txBody>
      </p:sp>
      <p:pic>
        <p:nvPicPr>
          <p:cNvPr id="503" name="Google Shape;503;p103"/>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5" name="Picture 2">
            <a:extLst>
              <a:ext uri="{FF2B5EF4-FFF2-40B4-BE49-F238E27FC236}">
                <a16:creationId xmlns:a16="http://schemas.microsoft.com/office/drawing/2014/main" id="{CC3CF890-492D-481E-B249-DC3A780AE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16" y="767987"/>
            <a:ext cx="2789657" cy="2789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04"/>
          <p:cNvSpPr txBox="1">
            <a:spLocks noGrp="1"/>
          </p:cNvSpPr>
          <p:nvPr>
            <p:ph type="title"/>
          </p:nvPr>
        </p:nvSpPr>
        <p:spPr>
          <a:xfrm>
            <a:off x="457199" y="465408"/>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Gallery Walk</a:t>
            </a:r>
            <a:endParaRPr dirty="0"/>
          </a:p>
        </p:txBody>
      </p:sp>
      <p:sp>
        <p:nvSpPr>
          <p:cNvPr id="509" name="Google Shape;509;p104"/>
          <p:cNvSpPr txBox="1">
            <a:spLocks noGrp="1"/>
          </p:cNvSpPr>
          <p:nvPr>
            <p:ph type="body" idx="3"/>
          </p:nvPr>
        </p:nvSpPr>
        <p:spPr>
          <a:xfrm>
            <a:off x="457199" y="1457325"/>
            <a:ext cx="5214280" cy="3220767"/>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000" dirty="0"/>
              <a:t>Elect a “docent” from your group to stay and explain your presentation </a:t>
            </a:r>
            <a:r>
              <a:rPr lang="en-US" sz="2000" dirty="0"/>
              <a:t>to</a:t>
            </a:r>
            <a:r>
              <a:rPr lang="en" sz="2000" dirty="0"/>
              <a:t> visiting groups. </a:t>
            </a:r>
          </a:p>
          <a:p>
            <a:pPr lvl="0" algn="l" rtl="0">
              <a:spcBef>
                <a:spcPts val="0"/>
              </a:spcBef>
              <a:spcAft>
                <a:spcPts val="0"/>
              </a:spcAft>
              <a:buSzPts val="1800"/>
              <a:buFont typeface="+mj-lt"/>
              <a:buAutoNum type="arabicPeriod"/>
            </a:pPr>
            <a:r>
              <a:rPr lang="en" sz="2000" dirty="0"/>
              <a:t>Rotate clockwise through the presentations with your other group members. Leave a sticky note with your feedback.</a:t>
            </a:r>
          </a:p>
          <a:p>
            <a:pPr lvl="0" algn="l" rtl="0">
              <a:spcBef>
                <a:spcPts val="0"/>
              </a:spcBef>
              <a:spcAft>
                <a:spcPts val="0"/>
              </a:spcAft>
              <a:buSzPts val="1800"/>
              <a:buFont typeface="+mj-lt"/>
              <a:buAutoNum type="arabicPeriod"/>
            </a:pPr>
            <a:r>
              <a:rPr lang="en" sz="2000" dirty="0"/>
              <a:t>When you return to your </a:t>
            </a:r>
            <a:r>
              <a:rPr lang="en-US" sz="2000" dirty="0"/>
              <a:t>own</a:t>
            </a:r>
            <a:r>
              <a:rPr lang="en" sz="2000" dirty="0"/>
              <a:t> presentation, discuss the feedback you received.</a:t>
            </a:r>
            <a:endParaRPr sz="2000" dirty="0"/>
          </a:p>
        </p:txBody>
      </p:sp>
      <p:pic>
        <p:nvPicPr>
          <p:cNvPr id="510" name="Google Shape;510;p104"/>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Gallery Walk strategy card">
            <a:extLst>
              <a:ext uri="{FF2B5EF4-FFF2-40B4-BE49-F238E27FC236}">
                <a16:creationId xmlns:a16="http://schemas.microsoft.com/office/drawing/2014/main" id="{0A2AAADE-6FFA-4859-95DA-B9B1F4D6AE5E}"/>
              </a:ext>
            </a:extLst>
          </p:cNvPr>
          <p:cNvPicPr>
            <a:picLocks noChangeAspect="1"/>
          </p:cNvPicPr>
          <p:nvPr/>
        </p:nvPicPr>
        <p:blipFill rotWithShape="1">
          <a:blip r:embed="rId4"/>
          <a:srcRect l="616" t="1629"/>
          <a:stretch/>
        </p:blipFill>
        <p:spPr>
          <a:xfrm rot="540000">
            <a:off x="6547695" y="1073881"/>
            <a:ext cx="1950084" cy="24877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Four Corners: Revisited</a:t>
            </a:r>
            <a:endParaRPr dirty="0"/>
          </a:p>
        </p:txBody>
      </p:sp>
      <p:sp>
        <p:nvSpPr>
          <p:cNvPr id="517" name="Google Shape;517;p105"/>
          <p:cNvSpPr txBox="1">
            <a:spLocks noGrp="1"/>
          </p:cNvSpPr>
          <p:nvPr>
            <p:ph type="body" idx="3"/>
          </p:nvPr>
        </p:nvSpPr>
        <p:spPr>
          <a:xfrm>
            <a:off x="408710" y="1546514"/>
            <a:ext cx="5819967"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000" dirty="0"/>
              <a:t>Now that you have created and viewed presentations related to teens’ use of social media, consider this statement again: </a:t>
            </a:r>
          </a:p>
          <a:p>
            <a:pPr marL="628650" indent="0">
              <a:spcBef>
                <a:spcPts val="0"/>
              </a:spcBef>
              <a:buSzPct val="100000"/>
              <a:buNone/>
            </a:pPr>
            <a:r>
              <a:rPr lang="en-US" sz="1600" b="1" i="1" dirty="0">
                <a:solidFill>
                  <a:schemeClr val="accent2"/>
                </a:solidFill>
              </a:rPr>
              <a:t>Social media is a positive influence on teens.</a:t>
            </a:r>
            <a:endParaRPr lang="en-US" sz="1600" b="1" dirty="0">
              <a:solidFill>
                <a:schemeClr val="accent2"/>
              </a:solidFill>
            </a:endParaRPr>
          </a:p>
          <a:p>
            <a:pPr lvl="0" algn="l" rtl="0">
              <a:spcBef>
                <a:spcPts val="0"/>
              </a:spcBef>
              <a:spcAft>
                <a:spcPts val="0"/>
              </a:spcAft>
              <a:buSzPts val="1800"/>
              <a:buFont typeface="+mj-lt"/>
              <a:buAutoNum type="arabicPeriod"/>
            </a:pPr>
            <a:r>
              <a:rPr lang="en-US" sz="2000"/>
              <a:t>Have </a:t>
            </a:r>
            <a:r>
              <a:rPr lang="en-US" sz="2000" dirty="0"/>
              <a:t>your thoughts changed?</a:t>
            </a:r>
            <a:endParaRPr sz="2000" dirty="0"/>
          </a:p>
        </p:txBody>
      </p:sp>
      <p:pic>
        <p:nvPicPr>
          <p:cNvPr id="518" name="Google Shape;518;p105"/>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2" name="Picture 1" descr="Four Corners strategy card">
            <a:extLst>
              <a:ext uri="{FF2B5EF4-FFF2-40B4-BE49-F238E27FC236}">
                <a16:creationId xmlns:a16="http://schemas.microsoft.com/office/drawing/2014/main" id="{6F7C38FA-C8CA-43B3-9DB6-ECF7F17BDB9B}"/>
              </a:ext>
            </a:extLst>
          </p:cNvPr>
          <p:cNvPicPr>
            <a:picLocks noChangeAspect="1"/>
          </p:cNvPicPr>
          <p:nvPr/>
        </p:nvPicPr>
        <p:blipFill>
          <a:blip r:embed="rId4"/>
          <a:stretch>
            <a:fillRect/>
          </a:stretch>
        </p:blipFill>
        <p:spPr>
          <a:xfrm rot="540000">
            <a:off x="6554227" y="1093644"/>
            <a:ext cx="1947877" cy="2514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0"/>
          <p:cNvSpPr txBox="1">
            <a:spLocks noGrp="1"/>
          </p:cNvSpPr>
          <p:nvPr>
            <p:ph type="title"/>
          </p:nvPr>
        </p:nvSpPr>
        <p:spPr>
          <a:prstGeom prst="rect">
            <a:avLst/>
          </a:prstGeom>
          <a:noFill/>
          <a:ln>
            <a:noFill/>
          </a:ln>
        </p:spPr>
        <p:txBody>
          <a:bodyPr spcFirstLastPara="1" wrap="square" lIns="0" tIns="0" rIns="18275" bIns="0" anchor="ctr" anchorCtr="0">
            <a:noAutofit/>
          </a:bodyPr>
          <a:lstStyle/>
          <a:p>
            <a:pPr marL="0" lvl="0" indent="0" algn="l" rtl="0">
              <a:lnSpc>
                <a:spcPct val="100000"/>
              </a:lnSpc>
              <a:spcBef>
                <a:spcPts val="0"/>
              </a:spcBef>
              <a:spcAft>
                <a:spcPts val="0"/>
              </a:spcAft>
              <a:buSzPts val="5000"/>
              <a:buNone/>
            </a:pPr>
            <a:r>
              <a:rPr lang="en" sz="4900" dirty="0"/>
              <a:t>Session Objectives</a:t>
            </a:r>
            <a:endParaRPr sz="4900" dirty="0"/>
          </a:p>
        </p:txBody>
      </p:sp>
      <p:sp>
        <p:nvSpPr>
          <p:cNvPr id="330" name="Google Shape;330;p80"/>
          <p:cNvSpPr txBox="1">
            <a:spLocks noGrp="1"/>
          </p:cNvSpPr>
          <p:nvPr>
            <p:ph type="body" idx="1"/>
          </p:nvPr>
        </p:nvSpPr>
        <p:spPr>
          <a:xfrm>
            <a:off x="530352" y="2028498"/>
            <a:ext cx="7247427" cy="1132200"/>
          </a:xfrm>
          <a:prstGeom prst="rect">
            <a:avLst/>
          </a:prstGeom>
          <a:noFill/>
          <a:ln>
            <a:noFill/>
          </a:ln>
        </p:spPr>
        <p:txBody>
          <a:bodyPr spcFirstLastPara="1" wrap="square" lIns="0" tIns="45700" rIns="18275" bIns="45700" anchor="t" anchorCtr="0">
            <a:noAutofit/>
          </a:bodyPr>
          <a:lstStyle/>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US" sz="2000" dirty="0">
                <a:solidFill>
                  <a:srgbClr val="FFFFFF"/>
                </a:solidFill>
                <a:latin typeface="Calibri" panose="020F0502020204030204" pitchFamily="34" charset="0"/>
                <a:ea typeface="Arial"/>
                <a:cs typeface="Calibri" panose="020F0502020204030204" pitchFamily="34" charset="0"/>
                <a:sym typeface="Arial"/>
              </a:rPr>
              <a:t>E</a:t>
            </a:r>
            <a:r>
              <a:rPr lang="en" sz="2000" dirty="0">
                <a:solidFill>
                  <a:srgbClr val="FFFFFF"/>
                </a:solidFill>
                <a:latin typeface="Calibri" panose="020F0502020204030204" pitchFamily="34" charset="0"/>
                <a:ea typeface="Arial"/>
                <a:cs typeface="Calibri" panose="020F0502020204030204" pitchFamily="34" charset="0"/>
                <a:sym typeface="Arial"/>
              </a:rPr>
              <a:t>xplore various Google Workspace applications using a Chromebook.</a:t>
            </a:r>
          </a:p>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 sz="2000" dirty="0">
                <a:solidFill>
                  <a:srgbClr val="FFFFFF"/>
                </a:solidFill>
                <a:latin typeface="Calibri" panose="020F0502020204030204" pitchFamily="34" charset="0"/>
                <a:ea typeface="Arial"/>
                <a:cs typeface="Calibri" panose="020F0502020204030204" pitchFamily="34" charset="0"/>
                <a:sym typeface="Arial"/>
              </a:rPr>
              <a:t>Experience and analyze an authentic activity that integrates technology. </a:t>
            </a:r>
          </a:p>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 sz="2000" dirty="0">
                <a:solidFill>
                  <a:srgbClr val="FFFFFF"/>
                </a:solidFill>
                <a:latin typeface="Calibri" panose="020F0502020204030204" pitchFamily="34" charset="0"/>
                <a:ea typeface="Arial"/>
                <a:cs typeface="Calibri" panose="020F0502020204030204" pitchFamily="34" charset="0"/>
                <a:sym typeface="Arial"/>
              </a:rPr>
              <a:t>Identify how Google Workspace and similar tools can enhance or support components of authentic teaching.</a:t>
            </a:r>
          </a:p>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 sz="2000" dirty="0">
                <a:solidFill>
                  <a:srgbClr val="FFFFFF"/>
                </a:solidFill>
                <a:latin typeface="Calibri" panose="020F0502020204030204" pitchFamily="34" charset="0"/>
                <a:ea typeface="Arial"/>
                <a:cs typeface="Calibri" panose="020F0502020204030204" pitchFamily="34" charset="0"/>
                <a:sym typeface="Arial"/>
              </a:rPr>
              <a:t>Reflect upon how you can authentically </a:t>
            </a:r>
            <a:r>
              <a:rPr lang="en" sz="2000">
                <a:solidFill>
                  <a:srgbClr val="FFFFFF"/>
                </a:solidFill>
                <a:latin typeface="Calibri" panose="020F0502020204030204" pitchFamily="34" charset="0"/>
                <a:ea typeface="Arial"/>
                <a:cs typeface="Calibri" panose="020F0502020204030204" pitchFamily="34" charset="0"/>
                <a:sym typeface="Arial"/>
              </a:rPr>
              <a:t>apply Google Workspace </a:t>
            </a:r>
            <a:r>
              <a:rPr lang="en" sz="2000" dirty="0">
                <a:solidFill>
                  <a:srgbClr val="FFFFFF"/>
                </a:solidFill>
                <a:latin typeface="Calibri" panose="020F0502020204030204" pitchFamily="34" charset="0"/>
                <a:ea typeface="Arial"/>
                <a:cs typeface="Calibri" panose="020F0502020204030204" pitchFamily="34" charset="0"/>
                <a:sym typeface="Arial"/>
              </a:rPr>
              <a:t>applications in your classroom. </a:t>
            </a:r>
            <a:endParaRPr sz="2000" dirty="0">
              <a:solidFill>
                <a:srgbClr val="FFFFFF"/>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111"/>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06"/>
          <p:cNvSpPr txBox="1">
            <a:spLocks noGrp="1"/>
          </p:cNvSpPr>
          <p:nvPr>
            <p:ph type="title"/>
          </p:nvPr>
        </p:nvSpPr>
        <p:spPr>
          <a:xfrm>
            <a:off x="271195" y="330064"/>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a:t>Authentic Lesson Reflection Tool</a:t>
            </a:r>
            <a:endParaRPr/>
          </a:p>
        </p:txBody>
      </p:sp>
      <p:pic>
        <p:nvPicPr>
          <p:cNvPr id="525" name="Google Shape;525;p106"/>
          <p:cNvPicPr preferRelativeResize="0">
            <a:picLocks noChangeAspect="1"/>
          </p:cNvPicPr>
          <p:nvPr/>
        </p:nvPicPr>
        <p:blipFill>
          <a:blip r:embed="rId3">
            <a:alphaModFix/>
          </a:blip>
          <a:stretch>
            <a:fillRect/>
          </a:stretch>
        </p:blipFill>
        <p:spPr>
          <a:xfrm>
            <a:off x="5373911" y="535478"/>
            <a:ext cx="3151694" cy="4072544"/>
          </a:xfrm>
          <a:prstGeom prst="rect">
            <a:avLst/>
          </a:prstGeom>
          <a:ln>
            <a:noFill/>
          </a:ln>
          <a:effectLst>
            <a:outerShdw blurRad="292100" dist="139700" dir="2700000" algn="tl" rotWithShape="0">
              <a:srgbClr val="333333">
                <a:alpha val="65000"/>
              </a:srgbClr>
            </a:outerShdw>
          </a:effectLst>
        </p:spPr>
      </p:pic>
      <p:pic>
        <p:nvPicPr>
          <p:cNvPr id="2" name="Picture 2">
            <a:extLst>
              <a:ext uri="{FF2B5EF4-FFF2-40B4-BE49-F238E27FC236}">
                <a16:creationId xmlns:a16="http://schemas.microsoft.com/office/drawing/2014/main" id="{CEE014F7-B1C8-4DE5-8E51-F24AB944B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86" y="4266026"/>
            <a:ext cx="2718924" cy="118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07"/>
          <p:cNvSpPr txBox="1">
            <a:spLocks noGrp="1"/>
          </p:cNvSpPr>
          <p:nvPr>
            <p:ph type="title"/>
          </p:nvPr>
        </p:nvSpPr>
        <p:spPr>
          <a:xfrm>
            <a:off x="351011" y="268495"/>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sz="3200" dirty="0"/>
              <a:t>Authentic Reflection Jigsaw</a:t>
            </a:r>
            <a:endParaRPr sz="3200" dirty="0"/>
          </a:p>
        </p:txBody>
      </p:sp>
      <p:sp>
        <p:nvSpPr>
          <p:cNvPr id="531" name="Google Shape;531;p107"/>
          <p:cNvSpPr txBox="1">
            <a:spLocks noGrp="1"/>
          </p:cNvSpPr>
          <p:nvPr>
            <p:ph type="body" idx="1"/>
          </p:nvPr>
        </p:nvSpPr>
        <p:spPr>
          <a:xfrm>
            <a:off x="457200" y="1125895"/>
            <a:ext cx="4669339" cy="3617615"/>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SzPts val="1800"/>
              <a:buNone/>
            </a:pPr>
            <a:r>
              <a:rPr lang="en-US" sz="1800" dirty="0"/>
              <a:t>With your group:</a:t>
            </a:r>
            <a:endParaRPr lang="en" sz="1800" dirty="0"/>
          </a:p>
          <a:p>
            <a:pPr marL="723900" lvl="0" indent="-482600" algn="l" rtl="0">
              <a:spcBef>
                <a:spcPts val="800"/>
              </a:spcBef>
              <a:spcAft>
                <a:spcPts val="0"/>
              </a:spcAft>
              <a:buSzPts val="1800"/>
              <a:buAutoNum type="arabicPeriod"/>
            </a:pPr>
            <a:r>
              <a:rPr lang="en" sz="1800" dirty="0"/>
              <a:t>Discuss the authenticity </a:t>
            </a:r>
            <a:r>
              <a:rPr lang="en-US" sz="1800" dirty="0"/>
              <a:t>element that you were assigned. Did the lesson demonstrate this component? If so, where?</a:t>
            </a:r>
            <a:endParaRPr lang="en" sz="1800" dirty="0"/>
          </a:p>
          <a:p>
            <a:pPr marL="723900" lvl="0" indent="-482600" algn="l" rtl="0">
              <a:spcBef>
                <a:spcPts val="800"/>
              </a:spcBef>
              <a:spcAft>
                <a:spcPts val="0"/>
              </a:spcAft>
              <a:buSzPts val="1800"/>
              <a:buAutoNum type="arabicPeriod"/>
            </a:pPr>
            <a:r>
              <a:rPr lang="en" sz="1800" dirty="0"/>
              <a:t>How could this lesson be modified to make it even more authentic? </a:t>
            </a:r>
          </a:p>
          <a:p>
            <a:pPr marL="723900" lvl="0" indent="-482600" algn="l" rtl="0">
              <a:spcBef>
                <a:spcPts val="800"/>
              </a:spcBef>
              <a:spcAft>
                <a:spcPts val="0"/>
              </a:spcAft>
              <a:buSzPts val="1800"/>
              <a:buAutoNum type="arabicPeriod"/>
            </a:pPr>
            <a:r>
              <a:rPr lang="en" sz="1800" dirty="0"/>
              <a:t>Could this lesson have been completed without the use of technology? </a:t>
            </a:r>
            <a:r>
              <a:rPr lang="en-US" sz="1800" dirty="0"/>
              <a:t>How did technology contribute to this lesson?</a:t>
            </a:r>
            <a:endParaRPr sz="1800" dirty="0"/>
          </a:p>
        </p:txBody>
      </p:sp>
      <p:pic>
        <p:nvPicPr>
          <p:cNvPr id="4" name="Picture 3" descr="Jigsaw strategy card">
            <a:extLst>
              <a:ext uri="{FF2B5EF4-FFF2-40B4-BE49-F238E27FC236}">
                <a16:creationId xmlns:a16="http://schemas.microsoft.com/office/drawing/2014/main" id="{C48E15A2-AB51-440B-827F-58C0C89DC95B}"/>
              </a:ext>
            </a:extLst>
          </p:cNvPr>
          <p:cNvPicPr>
            <a:picLocks noChangeAspect="1"/>
          </p:cNvPicPr>
          <p:nvPr/>
        </p:nvPicPr>
        <p:blipFill>
          <a:blip r:embed="rId3"/>
          <a:stretch>
            <a:fillRect/>
          </a:stretch>
        </p:blipFill>
        <p:spPr>
          <a:xfrm rot="540000">
            <a:off x="6546513" y="834211"/>
            <a:ext cx="1952639" cy="2552719"/>
          </a:xfrm>
          <a:prstGeom prst="rect">
            <a:avLst/>
          </a:prstGeom>
        </p:spPr>
      </p:pic>
      <p:pic>
        <p:nvPicPr>
          <p:cNvPr id="2" name="Picture 2">
            <a:extLst>
              <a:ext uri="{FF2B5EF4-FFF2-40B4-BE49-F238E27FC236}">
                <a16:creationId xmlns:a16="http://schemas.microsoft.com/office/drawing/2014/main" id="{27A5DDB3-20E5-4F52-B453-4BB3A381F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86" y="4266026"/>
            <a:ext cx="2718924" cy="118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108"/>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09"/>
          <p:cNvSpPr txBox="1">
            <a:spLocks noGrp="1"/>
          </p:cNvSpPr>
          <p:nvPr>
            <p:ph type="title"/>
          </p:nvPr>
        </p:nvSpPr>
        <p:spPr>
          <a:xfrm>
            <a:off x="510294" y="282641"/>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How Can I Incorporate This in My Class? </a:t>
            </a:r>
            <a:endParaRPr dirty="0"/>
          </a:p>
        </p:txBody>
      </p:sp>
      <p:sp>
        <p:nvSpPr>
          <p:cNvPr id="542" name="Google Shape;542;p109"/>
          <p:cNvSpPr txBox="1">
            <a:spLocks noGrp="1"/>
          </p:cNvSpPr>
          <p:nvPr>
            <p:ph type="body" idx="3"/>
          </p:nvPr>
        </p:nvSpPr>
        <p:spPr>
          <a:xfrm>
            <a:off x="457200" y="1527933"/>
            <a:ext cx="4233134" cy="3242217"/>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ct val="100000"/>
              <a:buFont typeface="Arial" panose="020B0604020202020204" pitchFamily="34" charset="0"/>
              <a:buChar char="•"/>
            </a:pPr>
            <a:r>
              <a:rPr lang="en" sz="2200" dirty="0"/>
              <a:t>Think about a lesson that you will be completing with your students </a:t>
            </a:r>
            <a:r>
              <a:rPr lang="en-US" sz="2200" dirty="0"/>
              <a:t>soon</a:t>
            </a:r>
            <a:r>
              <a:rPr lang="en" sz="2200" dirty="0"/>
              <a:t>. </a:t>
            </a:r>
          </a:p>
          <a:p>
            <a:pPr lvl="0" algn="l" rtl="0">
              <a:spcBef>
                <a:spcPts val="0"/>
              </a:spcBef>
              <a:spcAft>
                <a:spcPts val="0"/>
              </a:spcAft>
              <a:buSzPct val="100000"/>
              <a:buFont typeface="Arial" panose="020B0604020202020204" pitchFamily="34" charset="0"/>
              <a:buChar char="•"/>
            </a:pPr>
            <a:r>
              <a:rPr lang="en" sz="2200" dirty="0"/>
              <a:t>Brainstorm one way you can embed or incorporate Google Workspace and/or content from today’s session.</a:t>
            </a:r>
          </a:p>
          <a:p>
            <a:pPr lvl="0" algn="l" rtl="0">
              <a:spcBef>
                <a:spcPts val="0"/>
              </a:spcBef>
              <a:spcAft>
                <a:spcPts val="0"/>
              </a:spcAft>
              <a:buSzPct val="100000"/>
              <a:buFont typeface="Arial" panose="020B0604020202020204" pitchFamily="34" charset="0"/>
              <a:buChar char="•"/>
            </a:pPr>
            <a:r>
              <a:rPr lang="en" sz="2200" dirty="0"/>
              <a:t>Share </a:t>
            </a:r>
            <a:r>
              <a:rPr lang="en-US" sz="2200" dirty="0"/>
              <a:t>your thoughts</a:t>
            </a:r>
            <a:r>
              <a:rPr lang="en" sz="2200" dirty="0"/>
              <a:t> with a new Elbow Part</a:t>
            </a:r>
            <a:r>
              <a:rPr lang="en-US" sz="2200" dirty="0" err="1"/>
              <a:t>ner</a:t>
            </a:r>
            <a:r>
              <a:rPr lang="en-US" sz="2200" dirty="0"/>
              <a:t>. </a:t>
            </a:r>
            <a:endParaRPr lang="en" sz="2200" dirty="0"/>
          </a:p>
          <a:p>
            <a:pPr lvl="0" algn="l" rtl="0">
              <a:spcBef>
                <a:spcPts val="0"/>
              </a:spcBef>
              <a:spcAft>
                <a:spcPts val="0"/>
              </a:spcAft>
              <a:buSzPts val="1800"/>
              <a:buFont typeface="Arial" panose="020B0604020202020204" pitchFamily="34" charset="0"/>
              <a:buChar char="•"/>
            </a:pPr>
            <a:endParaRPr dirty="0"/>
          </a:p>
          <a:p>
            <a:pPr marL="0" lvl="0" indent="0" algn="l" rtl="0">
              <a:spcBef>
                <a:spcPts val="0"/>
              </a:spcBef>
              <a:spcAft>
                <a:spcPts val="0"/>
              </a:spcAft>
              <a:buNone/>
            </a:pPr>
            <a:endParaRPr dirty="0"/>
          </a:p>
        </p:txBody>
      </p:sp>
      <p:pic>
        <p:nvPicPr>
          <p:cNvPr id="543" name="Google Shape;543;p109"/>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A group of people sitting at a desk&#10;&#10;Description automatically generated">
            <a:extLst>
              <a:ext uri="{FF2B5EF4-FFF2-40B4-BE49-F238E27FC236}">
                <a16:creationId xmlns:a16="http://schemas.microsoft.com/office/drawing/2014/main" id="{5440D817-8982-4C27-AF30-A62F291CB5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298141" y="1668375"/>
            <a:ext cx="3388659" cy="2253740"/>
          </a:xfrm>
          <a:prstGeom prst="rect">
            <a:avLst/>
          </a:prstGeom>
        </p:spPr>
      </p:pic>
      <p:sp>
        <p:nvSpPr>
          <p:cNvPr id="4" name="TextBox 3">
            <a:extLst>
              <a:ext uri="{FF2B5EF4-FFF2-40B4-BE49-F238E27FC236}">
                <a16:creationId xmlns:a16="http://schemas.microsoft.com/office/drawing/2014/main" id="{4B429584-C793-491A-BCD9-A4A8D51BDC81}"/>
              </a:ext>
            </a:extLst>
          </p:cNvPr>
          <p:cNvSpPr txBox="1"/>
          <p:nvPr/>
        </p:nvSpPr>
        <p:spPr>
          <a:xfrm>
            <a:off x="5212601" y="3937623"/>
            <a:ext cx="2774952" cy="369332"/>
          </a:xfrm>
          <a:prstGeom prst="rect">
            <a:avLst/>
          </a:prstGeom>
          <a:noFill/>
        </p:spPr>
        <p:txBody>
          <a:bodyPr wrap="square" rtlCol="0">
            <a:spAutoFit/>
          </a:bodyPr>
          <a:lstStyle/>
          <a:p>
            <a:r>
              <a:rPr lang="en-US" sz="900" dirty="0">
                <a:hlinkClick r:id="rId5" tooltip="https://ww2.kqed.org/mindshift/2012/07/19/whats-the-best-way-to-practice-project-based-learning/"/>
              </a:rPr>
              <a:t>This Photo</a:t>
            </a:r>
            <a:r>
              <a:rPr lang="en-US" sz="900" dirty="0"/>
              <a:t> by Unknown Author is licensed under </a:t>
            </a:r>
            <a:r>
              <a:rPr lang="en-US" sz="900" dirty="0">
                <a:hlinkClick r:id="rId6" tooltip="https://creativecommons.org/licenses/by-nc-sa/3.0/"/>
              </a:rPr>
              <a:t>CC BY-SA-NC</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E5B7-6C7F-4037-80F6-7F53AAFB72FD}"/>
              </a:ext>
            </a:extLst>
          </p:cNvPr>
          <p:cNvSpPr>
            <a:spLocks noGrp="1"/>
          </p:cNvSpPr>
          <p:nvPr>
            <p:ph type="title"/>
          </p:nvPr>
        </p:nvSpPr>
        <p:spPr>
          <a:xfrm>
            <a:off x="280219" y="215400"/>
            <a:ext cx="8229600" cy="857400"/>
          </a:xfrm>
        </p:spPr>
        <p:txBody>
          <a:bodyPr/>
          <a:lstStyle/>
          <a:p>
            <a:r>
              <a:rPr lang="en-US" dirty="0"/>
              <a:t>Rapid Feedback Form</a:t>
            </a:r>
          </a:p>
        </p:txBody>
      </p:sp>
      <p:pic>
        <p:nvPicPr>
          <p:cNvPr id="2050" name="Picture 2">
            <a:extLst>
              <a:ext uri="{FF2B5EF4-FFF2-40B4-BE49-F238E27FC236}">
                <a16:creationId xmlns:a16="http://schemas.microsoft.com/office/drawing/2014/main" id="{F5D5F21B-6AA1-489F-96A1-5AE86A8EF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680" y="1191134"/>
            <a:ext cx="5932640" cy="359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89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81"/>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How Much Do You Know About Google Workspace?</a:t>
            </a:r>
            <a:endParaRPr dirty="0"/>
          </a:p>
        </p:txBody>
      </p:sp>
      <p:sp>
        <p:nvSpPr>
          <p:cNvPr id="341" name="Google Shape;341;p82"/>
          <p:cNvSpPr txBox="1">
            <a:spLocks noGrp="1"/>
          </p:cNvSpPr>
          <p:nvPr>
            <p:ph type="body" idx="3"/>
          </p:nvPr>
        </p:nvSpPr>
        <p:spPr>
          <a:xfrm>
            <a:off x="457199" y="1581150"/>
            <a:ext cx="7966213"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200" dirty="0"/>
              <a:t>Take a look at the statements on the handout. </a:t>
            </a:r>
            <a:endParaRPr sz="2200" dirty="0"/>
          </a:p>
          <a:p>
            <a:pPr lvl="0" algn="l" rtl="0">
              <a:spcBef>
                <a:spcPts val="0"/>
              </a:spcBef>
              <a:spcAft>
                <a:spcPts val="0"/>
              </a:spcAft>
              <a:buSzPts val="1800"/>
              <a:buFont typeface="+mj-lt"/>
              <a:buAutoNum type="arabicPeriod"/>
            </a:pPr>
            <a:r>
              <a:rPr lang="en" sz="2200" dirty="0"/>
              <a:t>Give yourself 1 point for each task that you can do. </a:t>
            </a:r>
            <a:br>
              <a:rPr lang="en" sz="2200" dirty="0"/>
            </a:br>
            <a:r>
              <a:rPr lang="en" sz="2200" dirty="0"/>
              <a:t>If you don’t know how to do the task, then don’t award a point. </a:t>
            </a:r>
            <a:endParaRPr sz="2200" dirty="0"/>
          </a:p>
          <a:p>
            <a:pPr lvl="0" algn="l" rtl="0">
              <a:spcBef>
                <a:spcPts val="0"/>
              </a:spcBef>
              <a:spcAft>
                <a:spcPts val="0"/>
              </a:spcAft>
              <a:buSzPts val="1800"/>
              <a:buFont typeface="+mj-lt"/>
              <a:buAutoNum type="arabicPeriod"/>
            </a:pPr>
            <a:r>
              <a:rPr lang="en" sz="2200" dirty="0"/>
              <a:t>At the bottom of the handout, add your points to find the total. </a:t>
            </a:r>
            <a:endParaRPr lang="en-US" sz="2200" dirty="0"/>
          </a:p>
          <a:p>
            <a:pPr marL="604838" lvl="1" indent="0" algn="l" rtl="0">
              <a:spcBef>
                <a:spcPts val="0"/>
              </a:spcBef>
              <a:spcAft>
                <a:spcPts val="0"/>
              </a:spcAft>
              <a:buSzPts val="1275"/>
              <a:buNone/>
            </a:pPr>
            <a:r>
              <a:rPr lang="en-US" sz="1800" b="1" dirty="0">
                <a:solidFill>
                  <a:schemeClr val="accent2"/>
                </a:solidFill>
              </a:rPr>
              <a:t>Maximum = 5</a:t>
            </a:r>
          </a:p>
          <a:p>
            <a:pPr marL="604838" lvl="1" indent="0" algn="l" rtl="0">
              <a:spcBef>
                <a:spcPts val="0"/>
              </a:spcBef>
              <a:spcAft>
                <a:spcPts val="0"/>
              </a:spcAft>
              <a:buSzPts val="1275"/>
              <a:buNone/>
            </a:pPr>
            <a:r>
              <a:rPr lang="en-US" sz="1800" b="1" dirty="0">
                <a:solidFill>
                  <a:schemeClr val="accent2"/>
                </a:solidFill>
              </a:rPr>
              <a:t>Minimum = 0</a:t>
            </a:r>
          </a:p>
        </p:txBody>
      </p:sp>
      <p:pic>
        <p:nvPicPr>
          <p:cNvPr id="342" name="Google Shape;342;p82"/>
          <p:cNvPicPr preferRelativeResize="0"/>
          <p:nvPr/>
        </p:nvPicPr>
        <p:blipFill rotWithShape="1">
          <a:blip r:embed="rId3">
            <a:alphaModFix/>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8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Give Me Five!</a:t>
            </a:r>
            <a:endParaRPr dirty="0"/>
          </a:p>
        </p:txBody>
      </p:sp>
      <p:sp>
        <p:nvSpPr>
          <p:cNvPr id="349" name="Google Shape;349;p83"/>
          <p:cNvSpPr txBox="1">
            <a:spLocks noGrp="1"/>
          </p:cNvSpPr>
          <p:nvPr>
            <p:ph type="body" idx="3"/>
          </p:nvPr>
        </p:nvSpPr>
        <p:spPr>
          <a:xfrm>
            <a:off x="457199" y="1528142"/>
            <a:ext cx="4606788" cy="2564606"/>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200" dirty="0"/>
              <a:t>Use your point total from t</a:t>
            </a:r>
            <a:r>
              <a:rPr lang="en-US" sz="2200" dirty="0"/>
              <a:t>he</a:t>
            </a:r>
            <a:r>
              <a:rPr lang="en" sz="2200" dirty="0"/>
              <a:t> handout to find someone whose number combined with yours equals 5. </a:t>
            </a:r>
            <a:endParaRPr sz="2200" dirty="0"/>
          </a:p>
          <a:p>
            <a:pPr lvl="1">
              <a:spcBef>
                <a:spcPts val="0"/>
              </a:spcBef>
              <a:buFont typeface="Arial" panose="020B0604020202020204" pitchFamily="34" charset="0"/>
              <a:buChar char="•"/>
            </a:pPr>
            <a:r>
              <a:rPr lang="en" sz="1800" dirty="0"/>
              <a:t>Example: You scored 5 points; find a partner who </a:t>
            </a:r>
            <a:r>
              <a:rPr lang="en-US" sz="1800" dirty="0"/>
              <a:t>scored 0.</a:t>
            </a:r>
            <a:endParaRPr sz="1800" dirty="0"/>
          </a:p>
          <a:p>
            <a:pPr lvl="1">
              <a:spcBef>
                <a:spcPts val="0"/>
              </a:spcBef>
              <a:buFont typeface="Arial" panose="020B0604020202020204" pitchFamily="34" charset="0"/>
              <a:buChar char="•"/>
            </a:pPr>
            <a:r>
              <a:rPr lang="en" sz="1800" dirty="0"/>
              <a:t>Example: You scored 2 points; find a partner who scored 3.</a:t>
            </a:r>
            <a:endParaRPr sz="1800" dirty="0"/>
          </a:p>
          <a:p>
            <a:pPr lvl="0" algn="l" rtl="0">
              <a:spcBef>
                <a:spcPts val="0"/>
              </a:spcBef>
              <a:spcAft>
                <a:spcPts val="0"/>
              </a:spcAft>
              <a:buSzPts val="1800"/>
              <a:buFont typeface="+mj-lt"/>
              <a:buAutoNum type="arabicPeriod"/>
            </a:pPr>
            <a:r>
              <a:rPr lang="en" sz="2200" dirty="0"/>
              <a:t>Get your partner and find a seat.  </a:t>
            </a:r>
            <a:endParaRPr sz="2200" dirty="0"/>
          </a:p>
        </p:txBody>
      </p:sp>
      <p:pic>
        <p:nvPicPr>
          <p:cNvPr id="350" name="Google Shape;350;p83"/>
          <p:cNvPicPr preferRelativeResize="0"/>
          <p:nvPr/>
        </p:nvPicPr>
        <p:blipFill rotWithShape="1">
          <a:blip r:embed="rId3">
            <a:alphaModFix/>
          </a:blip>
          <a:srcRect/>
          <a:stretch/>
        </p:blipFill>
        <p:spPr>
          <a:xfrm>
            <a:off x="3266281" y="4350297"/>
            <a:ext cx="2611434" cy="1137364"/>
          </a:xfrm>
          <a:prstGeom prst="rect">
            <a:avLst/>
          </a:prstGeom>
          <a:noFill/>
          <a:ln>
            <a:noFill/>
          </a:ln>
        </p:spPr>
      </p:pic>
      <p:pic>
        <p:nvPicPr>
          <p:cNvPr id="3" name="Picture 2" descr="Give Me Five strategy card">
            <a:extLst>
              <a:ext uri="{FF2B5EF4-FFF2-40B4-BE49-F238E27FC236}">
                <a16:creationId xmlns:a16="http://schemas.microsoft.com/office/drawing/2014/main" id="{5CC1F938-62C8-41A8-9C5E-18A1254F65D1}"/>
              </a:ext>
            </a:extLst>
          </p:cNvPr>
          <p:cNvPicPr>
            <a:picLocks noChangeAspect="1"/>
          </p:cNvPicPr>
          <p:nvPr/>
        </p:nvPicPr>
        <p:blipFill>
          <a:blip r:embed="rId4"/>
          <a:stretch>
            <a:fillRect/>
          </a:stretch>
        </p:blipFill>
        <p:spPr>
          <a:xfrm rot="540000">
            <a:off x="5957879" y="1056225"/>
            <a:ext cx="1985977" cy="2562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84"/>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Task Cards</a:t>
            </a:r>
            <a:endParaRPr/>
          </a:p>
        </p:txBody>
      </p:sp>
      <p:sp>
        <p:nvSpPr>
          <p:cNvPr id="362" name="Google Shape;362;p85"/>
          <p:cNvSpPr txBox="1">
            <a:spLocks noGrp="1"/>
          </p:cNvSpPr>
          <p:nvPr>
            <p:ph type="body" idx="3"/>
          </p:nvPr>
        </p:nvSpPr>
        <p:spPr>
          <a:xfrm>
            <a:off x="457200" y="1659725"/>
            <a:ext cx="7932900" cy="3110400"/>
          </a:xfrm>
          <a:prstGeom prst="rect">
            <a:avLst/>
          </a:prstGeom>
          <a:noFill/>
          <a:ln>
            <a:noFill/>
          </a:ln>
        </p:spPr>
        <p:txBody>
          <a:bodyPr spcFirstLastPara="1" wrap="square" lIns="91425" tIns="0" rIns="91425" bIns="45700" anchor="t" anchorCtr="0">
            <a:noAutofit/>
          </a:bodyPr>
          <a:lstStyle/>
          <a:p>
            <a:pPr marL="114300" indent="0">
              <a:spcBef>
                <a:spcPts val="0"/>
              </a:spcBef>
              <a:buSzPct val="100000"/>
              <a:buNone/>
            </a:pPr>
            <a:r>
              <a:rPr lang="en-US" sz="2400" dirty="0"/>
              <a:t>Each card is associated with a different aspect of Google Workspace.</a:t>
            </a:r>
          </a:p>
          <a:p>
            <a:pPr marL="571500" lvl="0" indent="-457200" algn="l" rtl="0">
              <a:spcBef>
                <a:spcPts val="0"/>
              </a:spcBef>
              <a:spcAft>
                <a:spcPts val="0"/>
              </a:spcAft>
              <a:buSzPct val="100000"/>
              <a:buFont typeface="+mj-lt"/>
              <a:buAutoNum type="arabicPeriod"/>
            </a:pPr>
            <a:r>
              <a:rPr lang="en" sz="2400" dirty="0"/>
              <a:t>With your partner, work through the tasks on the cards. </a:t>
            </a:r>
            <a:endParaRPr sz="2400" dirty="0"/>
          </a:p>
          <a:p>
            <a:pPr marL="571500" lvl="0" indent="-457200" algn="l" rtl="0">
              <a:spcBef>
                <a:spcPts val="0"/>
              </a:spcBef>
              <a:spcAft>
                <a:spcPts val="0"/>
              </a:spcAft>
              <a:buSzPct val="100000"/>
              <a:buFont typeface="+mj-lt"/>
              <a:buAutoNum type="arabicPeriod"/>
            </a:pPr>
            <a:r>
              <a:rPr lang="en" sz="2400" dirty="0"/>
              <a:t>Use the Note Catcher handout to jot down any helpful or pertinent information for your personal use. </a:t>
            </a:r>
            <a:endParaRPr sz="2400" dirty="0"/>
          </a:p>
        </p:txBody>
      </p:sp>
      <p:pic>
        <p:nvPicPr>
          <p:cNvPr id="363" name="Google Shape;363;p85"/>
          <p:cNvPicPr preferRelativeResize="0"/>
          <p:nvPr/>
        </p:nvPicPr>
        <p:blipFill rotWithShape="1">
          <a:blip r:embed="rId3">
            <a:alphaModFix/>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367"/>
        <p:cNvGrpSpPr/>
        <p:nvPr/>
      </p:nvGrpSpPr>
      <p:grpSpPr>
        <a:xfrm>
          <a:off x="0" y="0"/>
          <a:ext cx="0" cy="0"/>
          <a:chOff x="0" y="0"/>
          <a:chExt cx="0" cy="0"/>
        </a:xfrm>
      </p:grpSpPr>
      <p:sp>
        <p:nvSpPr>
          <p:cNvPr id="368" name="Google Shape;368;p86"/>
          <p:cNvSpPr txBox="1">
            <a:spLocks noGrp="1"/>
          </p:cNvSpPr>
          <p:nvPr>
            <p:ph type="title"/>
          </p:nvPr>
        </p:nvSpPr>
        <p:spPr>
          <a:xfrm>
            <a:off x="1363938" y="158264"/>
            <a:ext cx="7323037"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77A2E9"/>
                  </a:solidFill>
                </a:ln>
              </a:rPr>
              <a:t>Docs</a:t>
            </a:r>
            <a:r>
              <a:rPr lang="en" dirty="0"/>
              <a:t> </a:t>
            </a:r>
            <a:endParaRPr dirty="0"/>
          </a:p>
        </p:txBody>
      </p:sp>
      <p:sp>
        <p:nvSpPr>
          <p:cNvPr id="369" name="Google Shape;369;p86"/>
          <p:cNvSpPr txBox="1">
            <a:spLocks noGrp="1"/>
          </p:cNvSpPr>
          <p:nvPr>
            <p:ph type="body" idx="1"/>
          </p:nvPr>
        </p:nvSpPr>
        <p:spPr>
          <a:xfrm>
            <a:off x="45350" y="679175"/>
            <a:ext cx="8907300" cy="3725700"/>
          </a:xfrm>
          <a:prstGeom prst="rect">
            <a:avLst/>
          </a:prstGeom>
        </p:spPr>
        <p:txBody>
          <a:bodyPr spcFirstLastPara="1" wrap="square" lIns="91425" tIns="91425" rIns="91425" bIns="91425" anchor="t" anchorCtr="0">
            <a:noAutofit/>
          </a:bodyPr>
          <a:lstStyle/>
          <a:p>
            <a:pPr marL="0" lvl="0" indent="0" algn="l" rtl="0">
              <a:lnSpc>
                <a:spcPct val="130000"/>
              </a:lnSpc>
              <a:spcBef>
                <a:spcPts val="600"/>
              </a:spcBef>
              <a:spcAft>
                <a:spcPts val="0"/>
              </a:spcAft>
              <a:buNone/>
            </a:pPr>
            <a:endParaRPr sz="1600" dirty="0"/>
          </a:p>
          <a:p>
            <a:pPr marL="482600" lvl="0" indent="-342900" algn="l" rtl="0">
              <a:spcBef>
                <a:spcPts val="600"/>
              </a:spcBef>
              <a:spcAft>
                <a:spcPts val="600"/>
              </a:spcAft>
              <a:buSzPts val="1400"/>
              <a:buFont typeface="+mj-lt"/>
              <a:buAutoNum type="arabicPeriod"/>
            </a:pPr>
            <a:r>
              <a:rPr lang="en" sz="1600" dirty="0">
                <a:latin typeface="Arial"/>
                <a:ea typeface="Arial"/>
                <a:cs typeface="Arial"/>
                <a:sym typeface="Arial"/>
              </a:rPr>
              <a:t>Select </a:t>
            </a:r>
            <a:r>
              <a:rPr lang="en" sz="1600" b="1" dirty="0">
                <a:latin typeface="Arial"/>
                <a:ea typeface="Arial"/>
                <a:cs typeface="Arial"/>
                <a:sym typeface="Arial"/>
              </a:rPr>
              <a:t>New</a:t>
            </a:r>
            <a:r>
              <a:rPr lang="en" sz="1600" dirty="0">
                <a:latin typeface="Arial"/>
                <a:ea typeface="Arial"/>
                <a:cs typeface="Arial"/>
                <a:sym typeface="Arial"/>
              </a:rPr>
              <a:t> &gt; </a:t>
            </a:r>
            <a:r>
              <a:rPr lang="en" sz="1600" b="1" dirty="0">
                <a:latin typeface="Arial"/>
                <a:ea typeface="Arial"/>
                <a:cs typeface="Arial"/>
                <a:sym typeface="Arial"/>
              </a:rPr>
              <a:t>Google Docs </a:t>
            </a:r>
            <a:r>
              <a:rPr lang="en" sz="1600" dirty="0">
                <a:latin typeface="Arial"/>
                <a:ea typeface="Arial"/>
                <a:cs typeface="Arial"/>
                <a:sym typeface="Arial"/>
              </a:rPr>
              <a:t>and enter a title.</a:t>
            </a:r>
            <a:endParaRPr sz="1600" dirty="0">
              <a:latin typeface="Arial"/>
              <a:ea typeface="Arial"/>
              <a:cs typeface="Arial"/>
              <a:sym typeface="Arial"/>
            </a:endParaRPr>
          </a:p>
          <a:p>
            <a:pPr marL="482600" indent="-342900">
              <a:spcAft>
                <a:spcPts val="600"/>
              </a:spcAft>
              <a:buSzPts val="1400"/>
              <a:buFont typeface="+mj-lt"/>
              <a:buAutoNum type="arabicPeriod"/>
            </a:pPr>
            <a:r>
              <a:rPr lang="en" sz="1600" dirty="0">
                <a:latin typeface="Arial"/>
                <a:ea typeface="Arial"/>
                <a:cs typeface="Arial"/>
                <a:sym typeface="Arial"/>
              </a:rPr>
              <a:t>Share the document with everyone in your group.</a:t>
            </a:r>
            <a:br>
              <a:rPr lang="en" sz="1600" dirty="0">
                <a:latin typeface="Arial"/>
                <a:ea typeface="Arial"/>
                <a:cs typeface="Arial"/>
                <a:sym typeface="Arial"/>
              </a:rPr>
            </a:br>
            <a:r>
              <a:rPr lang="en" sz="1600" dirty="0">
                <a:latin typeface="Arial"/>
                <a:ea typeface="Arial"/>
                <a:cs typeface="Arial"/>
                <a:sym typeface="Arial"/>
              </a:rPr>
              <a:t>	</a:t>
            </a:r>
            <a:r>
              <a:rPr lang="en" sz="1400" i="1" dirty="0">
                <a:solidFill>
                  <a:srgbClr val="0000FF"/>
                </a:solidFill>
                <a:latin typeface="Arial"/>
                <a:ea typeface="Arial"/>
                <a:cs typeface="Arial"/>
                <a:sym typeface="Arial"/>
              </a:rPr>
              <a:t>Hint: To find a shared document, go to </a:t>
            </a:r>
            <a:r>
              <a:rPr lang="en" sz="1400" b="1" i="1" dirty="0">
                <a:solidFill>
                  <a:srgbClr val="0000FF"/>
                </a:solidFill>
                <a:latin typeface="Arial"/>
                <a:ea typeface="Arial"/>
                <a:cs typeface="Arial"/>
                <a:sym typeface="Arial"/>
              </a:rPr>
              <a:t>Drive</a:t>
            </a:r>
            <a:r>
              <a:rPr lang="en" sz="1400" i="1" dirty="0">
                <a:solidFill>
                  <a:srgbClr val="0000FF"/>
                </a:solidFill>
                <a:latin typeface="Arial"/>
                <a:ea typeface="Arial"/>
                <a:cs typeface="Arial"/>
                <a:sym typeface="Arial"/>
              </a:rPr>
              <a:t> &gt; </a:t>
            </a:r>
            <a:r>
              <a:rPr lang="en" sz="1400" b="1" i="1" dirty="0">
                <a:solidFill>
                  <a:srgbClr val="0000FF"/>
                </a:solidFill>
                <a:latin typeface="Arial"/>
                <a:ea typeface="Arial"/>
                <a:cs typeface="Arial"/>
                <a:sym typeface="Arial"/>
              </a:rPr>
              <a:t>Shared with me</a:t>
            </a:r>
            <a:r>
              <a:rPr lang="en" sz="1400" i="1" dirty="0">
                <a:solidFill>
                  <a:srgbClr val="0000FF"/>
                </a:solidFill>
                <a:latin typeface="Arial"/>
                <a:ea typeface="Arial"/>
                <a:cs typeface="Arial"/>
                <a:sym typeface="Arial"/>
              </a:rPr>
              <a:t>.</a:t>
            </a:r>
          </a:p>
          <a:p>
            <a:pPr marL="482600" lvl="0" indent="-342900" algn="l" rtl="0">
              <a:spcBef>
                <a:spcPts val="600"/>
              </a:spcBef>
              <a:spcAft>
                <a:spcPts val="600"/>
              </a:spcAft>
              <a:buSzPts val="1400"/>
              <a:buFont typeface="+mj-lt"/>
              <a:buAutoNum type="arabicPeriod"/>
            </a:pPr>
            <a:r>
              <a:rPr lang="en" sz="1600" dirty="0">
                <a:latin typeface="Arial"/>
                <a:ea typeface="Arial"/>
                <a:cs typeface="Arial"/>
                <a:sym typeface="Arial"/>
              </a:rPr>
              <a:t>Insert a table with information about animal traits (e.g., fur, feathers, and scales).</a:t>
            </a:r>
            <a:endParaRPr sz="1600" dirty="0">
              <a:latin typeface="Arial"/>
              <a:ea typeface="Arial"/>
              <a:cs typeface="Arial"/>
              <a:sym typeface="Arial"/>
            </a:endParaRPr>
          </a:p>
          <a:p>
            <a:pPr marL="482600" lvl="0" indent="-342900" algn="l" rtl="0">
              <a:spcBef>
                <a:spcPts val="0"/>
              </a:spcBef>
              <a:buSzPts val="1400"/>
              <a:buFont typeface="+mj-lt"/>
              <a:buAutoNum type="arabicPeriod"/>
            </a:pPr>
            <a:r>
              <a:rPr lang="en" sz="1600" dirty="0">
                <a:latin typeface="Arial"/>
                <a:ea typeface="Arial"/>
                <a:cs typeface="Arial"/>
                <a:sym typeface="Arial"/>
              </a:rPr>
              <a:t>Have group members edit the table at the same time.</a:t>
            </a:r>
            <a:endParaRPr sz="1600" dirty="0">
              <a:latin typeface="Arial"/>
              <a:ea typeface="Arial"/>
              <a:cs typeface="Arial"/>
              <a:sym typeface="Arial"/>
            </a:endParaRPr>
          </a:p>
          <a:p>
            <a:pPr marL="939800" lvl="1" indent="-342900" algn="l" rtl="0">
              <a:spcBef>
                <a:spcPts val="0"/>
              </a:spcBef>
              <a:buSzPts val="1400"/>
              <a:buFont typeface="+mj-lt"/>
              <a:buAutoNum type="alphaLcParenR"/>
            </a:pPr>
            <a:r>
              <a:rPr lang="en" sz="1600" dirty="0">
                <a:latin typeface="Arial"/>
                <a:ea typeface="Arial"/>
                <a:cs typeface="Arial"/>
                <a:sym typeface="Arial"/>
              </a:rPr>
              <a:t>Add bullets or numbers.</a:t>
            </a:r>
            <a:endParaRPr sz="1600" dirty="0">
              <a:latin typeface="Arial"/>
              <a:ea typeface="Arial"/>
              <a:cs typeface="Arial"/>
              <a:sym typeface="Arial"/>
            </a:endParaRPr>
          </a:p>
          <a:p>
            <a:pPr marL="939800" lvl="1" indent="-342900" algn="l" rtl="0">
              <a:spcBef>
                <a:spcPts val="0"/>
              </a:spcBef>
              <a:spcAft>
                <a:spcPts val="600"/>
              </a:spcAft>
              <a:buSzPts val="1400"/>
              <a:buFont typeface="+mj-lt"/>
              <a:buAutoNum type="alphaLcParenR"/>
            </a:pPr>
            <a:r>
              <a:rPr lang="en" sz="1600" dirty="0">
                <a:latin typeface="Arial"/>
                <a:ea typeface="Arial"/>
                <a:cs typeface="Arial"/>
                <a:sym typeface="Arial"/>
              </a:rPr>
              <a:t>Insert an image with a link to a webpage.</a:t>
            </a:r>
            <a:endParaRPr sz="1600" dirty="0">
              <a:latin typeface="Arial"/>
              <a:ea typeface="Arial"/>
              <a:cs typeface="Arial"/>
              <a:sym typeface="Arial"/>
            </a:endParaRPr>
          </a:p>
          <a:p>
            <a:pPr marL="482600" lvl="0" indent="-342900" algn="l" rtl="0">
              <a:spcBef>
                <a:spcPts val="0"/>
              </a:spcBef>
              <a:spcAft>
                <a:spcPts val="600"/>
              </a:spcAft>
              <a:buSzPts val="1400"/>
              <a:buFont typeface="+mj-lt"/>
              <a:buAutoNum type="arabicPeriod"/>
            </a:pPr>
            <a:r>
              <a:rPr lang="en" sz="1600" dirty="0">
                <a:latin typeface="Arial"/>
                <a:ea typeface="Arial"/>
                <a:cs typeface="Arial"/>
                <a:sym typeface="Arial"/>
              </a:rPr>
              <a:t>View revision history.</a:t>
            </a:r>
            <a:endParaRPr sz="1600" dirty="0">
              <a:latin typeface="Arial"/>
              <a:ea typeface="Arial"/>
              <a:cs typeface="Arial"/>
              <a:sym typeface="Arial"/>
            </a:endParaRPr>
          </a:p>
          <a:p>
            <a:pPr marL="482600" lvl="0" indent="-342900" algn="l" rtl="0">
              <a:spcBef>
                <a:spcPts val="0"/>
              </a:spcBef>
              <a:spcAft>
                <a:spcPts val="600"/>
              </a:spcAft>
              <a:buSzPts val="1400"/>
              <a:buFont typeface="+mj-lt"/>
              <a:buAutoNum type="arabicPeriod"/>
            </a:pPr>
            <a:r>
              <a:rPr lang="en" sz="1600" dirty="0">
                <a:latin typeface="Arial"/>
                <a:ea typeface="Arial"/>
                <a:cs typeface="Arial"/>
                <a:sym typeface="Arial"/>
              </a:rPr>
              <a:t>Make a comment. </a:t>
            </a:r>
            <a:endParaRPr sz="1600" dirty="0">
              <a:latin typeface="Arial"/>
              <a:ea typeface="Arial"/>
              <a:cs typeface="Arial"/>
              <a:sym typeface="Arial"/>
            </a:endParaRPr>
          </a:p>
          <a:p>
            <a:pPr marL="482600" lvl="0" indent="-342900" algn="l" rtl="0">
              <a:spcBef>
                <a:spcPts val="0"/>
              </a:spcBef>
              <a:spcAft>
                <a:spcPts val="600"/>
              </a:spcAft>
              <a:buSzPts val="1400"/>
              <a:buFont typeface="+mj-lt"/>
              <a:buAutoNum type="arabicPeriod"/>
            </a:pPr>
            <a:r>
              <a:rPr lang="en" sz="1600" dirty="0">
                <a:latin typeface="Arial"/>
                <a:ea typeface="Arial"/>
                <a:cs typeface="Arial"/>
                <a:sym typeface="Arial"/>
              </a:rPr>
              <a:t>From your own document, select</a:t>
            </a:r>
            <a:r>
              <a:rPr lang="en" sz="1600" dirty="0">
                <a:solidFill>
                  <a:srgbClr val="0000FF"/>
                </a:solidFill>
                <a:latin typeface="Arial"/>
                <a:ea typeface="Arial"/>
                <a:cs typeface="Arial"/>
                <a:sym typeface="Arial"/>
              </a:rPr>
              <a:t> </a:t>
            </a:r>
            <a:r>
              <a:rPr lang="en" sz="1600" b="1" dirty="0">
                <a:solidFill>
                  <a:schemeClr val="tx1"/>
                </a:solidFill>
                <a:latin typeface="Arial"/>
                <a:ea typeface="Arial"/>
                <a:cs typeface="Arial"/>
                <a:sym typeface="Arial"/>
              </a:rPr>
              <a:t>Add-ons</a:t>
            </a:r>
            <a:r>
              <a:rPr lang="en" sz="1600" dirty="0">
                <a:solidFill>
                  <a:schemeClr val="tx1"/>
                </a:solidFill>
                <a:latin typeface="Arial"/>
                <a:ea typeface="Arial"/>
                <a:cs typeface="Arial"/>
                <a:sym typeface="Arial"/>
              </a:rPr>
              <a:t> &gt; </a:t>
            </a:r>
            <a:r>
              <a:rPr lang="en" sz="1600" b="1" dirty="0">
                <a:solidFill>
                  <a:schemeClr val="tx1"/>
                </a:solidFill>
                <a:latin typeface="Arial"/>
                <a:ea typeface="Arial"/>
                <a:cs typeface="Arial"/>
                <a:sym typeface="Arial"/>
              </a:rPr>
              <a:t>Get Add-ons</a:t>
            </a:r>
            <a:r>
              <a:rPr lang="en" sz="1600" dirty="0">
                <a:solidFill>
                  <a:schemeClr val="tx1"/>
                </a:solidFill>
                <a:latin typeface="Arial"/>
                <a:ea typeface="Arial"/>
                <a:cs typeface="Arial"/>
                <a:sym typeface="Arial"/>
              </a:rPr>
              <a:t>. Search for and install the Highlight Tool. </a:t>
            </a:r>
          </a:p>
          <a:p>
            <a:pPr marL="482600" lvl="0" indent="-342900" algn="l" rtl="0">
              <a:spcBef>
                <a:spcPts val="0"/>
              </a:spcBef>
              <a:spcAft>
                <a:spcPts val="600"/>
              </a:spcAft>
              <a:buSzPts val="1400"/>
              <a:buFont typeface="+mj-lt"/>
              <a:buAutoNum type="arabicPeriod"/>
            </a:pPr>
            <a:r>
              <a:rPr lang="en" sz="1600" dirty="0">
                <a:solidFill>
                  <a:srgbClr val="000000"/>
                </a:solidFill>
                <a:latin typeface="Arial"/>
                <a:ea typeface="Arial"/>
                <a:cs typeface="Arial"/>
                <a:sym typeface="Arial"/>
              </a:rPr>
              <a:t>Explore how to use the Highlight Tool.</a:t>
            </a:r>
            <a:endParaRPr sz="1600" dirty="0">
              <a:solidFill>
                <a:srgbClr val="000000"/>
              </a:solidFill>
              <a:latin typeface="Arial"/>
              <a:ea typeface="Arial"/>
              <a:cs typeface="Arial"/>
              <a:sym typeface="Arial"/>
            </a:endParaRPr>
          </a:p>
          <a:p>
            <a:pPr marL="0" lvl="0" indent="0" algn="l" rtl="0">
              <a:lnSpc>
                <a:spcPct val="130000"/>
              </a:lnSpc>
              <a:spcBef>
                <a:spcPts val="600"/>
              </a:spcBef>
              <a:spcAft>
                <a:spcPts val="0"/>
              </a:spcAft>
              <a:buNone/>
            </a:pPr>
            <a:endParaRPr sz="2400" dirty="0">
              <a:solidFill>
                <a:srgbClr val="0000FF"/>
              </a:solidFill>
            </a:endParaRPr>
          </a:p>
        </p:txBody>
      </p:sp>
      <p:pic>
        <p:nvPicPr>
          <p:cNvPr id="3" name="Picture 2" descr="A picture containing drawing&#10;&#10;Description automatically generated">
            <a:extLst>
              <a:ext uri="{FF2B5EF4-FFF2-40B4-BE49-F238E27FC236}">
                <a16:creationId xmlns:a16="http://schemas.microsoft.com/office/drawing/2014/main" id="{A2EB4E00-142F-4D14-B001-56B797713EF0}"/>
              </a:ext>
            </a:extLst>
          </p:cNvPr>
          <p:cNvPicPr>
            <a:picLocks noChangeAspect="1"/>
          </p:cNvPicPr>
          <p:nvPr/>
        </p:nvPicPr>
        <p:blipFill>
          <a:blip r:embed="rId3"/>
          <a:stretch>
            <a:fillRect/>
          </a:stretch>
        </p:blipFill>
        <p:spPr>
          <a:xfrm>
            <a:off x="457025" y="244107"/>
            <a:ext cx="495238" cy="685714"/>
          </a:xfrm>
          <a:prstGeom prst="rect">
            <a:avLst/>
          </a:prstGeom>
          <a:effectLst>
            <a:glow rad="101600">
              <a:schemeClr val="bg1">
                <a:alpha val="60000"/>
              </a:schemeClr>
            </a:glow>
          </a:effectLst>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6420</TotalTime>
  <Words>1903</Words>
  <Application>Microsoft Office PowerPoint</Application>
  <PresentationFormat>On-screen Show (16:9)</PresentationFormat>
  <Paragraphs>190</Paragraphs>
  <Slides>35</Slides>
  <Notes>35</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35</vt:i4>
      </vt:variant>
    </vt:vector>
  </HeadingPairs>
  <TitlesOfParts>
    <vt:vector size="51" baseType="lpstr">
      <vt:lpstr>Times New Roman</vt:lpstr>
      <vt:lpstr>Calibri</vt:lpstr>
      <vt:lpstr>Roboto</vt:lpstr>
      <vt:lpstr>Arial</vt:lpstr>
      <vt:lpstr>Raleway</vt:lpstr>
      <vt:lpstr>Constantia</vt:lpstr>
      <vt:lpstr>Noto Sans Symbols</vt:lpstr>
      <vt:lpstr>Open Sans</vt:lpstr>
      <vt:lpstr>Georgia</vt:lpstr>
      <vt:lpstr>Wingdings</vt:lpstr>
      <vt:lpstr>Lato</vt:lpstr>
      <vt:lpstr>LEARN theme</vt:lpstr>
      <vt:lpstr>LEARN theme</vt:lpstr>
      <vt:lpstr>Paper Plane</vt:lpstr>
      <vt:lpstr>LEARN theme</vt:lpstr>
      <vt:lpstr>LEARN theme</vt:lpstr>
      <vt:lpstr>Authenticity and Chromebooks</vt:lpstr>
      <vt:lpstr>GEAR UP for the FUTURE Goals</vt:lpstr>
      <vt:lpstr>Session Objectives</vt:lpstr>
      <vt:lpstr>PowerPoint Presentation</vt:lpstr>
      <vt:lpstr>How Much Do You Know About Google Workspace?</vt:lpstr>
      <vt:lpstr>Give Me Five!</vt:lpstr>
      <vt:lpstr>PowerPoint Presentation</vt:lpstr>
      <vt:lpstr>Task Cards</vt:lpstr>
      <vt:lpstr>Docs </vt:lpstr>
      <vt:lpstr>Slides</vt:lpstr>
      <vt:lpstr>Sheets</vt:lpstr>
      <vt:lpstr>Drawings</vt:lpstr>
      <vt:lpstr>Forms </vt:lpstr>
      <vt:lpstr>Explore </vt:lpstr>
      <vt:lpstr>3-2-1</vt:lpstr>
      <vt:lpstr>PowerPoint Presentation</vt:lpstr>
      <vt:lpstr>Social Media: Can It Be a Positive Influence on Teens?</vt:lpstr>
      <vt:lpstr>Essential Questions</vt:lpstr>
      <vt:lpstr>Standards</vt:lpstr>
      <vt:lpstr>Technology Standards</vt:lpstr>
      <vt:lpstr>Card Sort</vt:lpstr>
      <vt:lpstr>Card Sort Remix</vt:lpstr>
      <vt:lpstr>Collaborative Definition</vt:lpstr>
      <vt:lpstr>I Notice, I Wonder</vt:lpstr>
      <vt:lpstr>I Notice, I Wonder</vt:lpstr>
      <vt:lpstr>Four Corners</vt:lpstr>
      <vt:lpstr>Collaboration &amp; Presentation</vt:lpstr>
      <vt:lpstr>Gallery Walk</vt:lpstr>
      <vt:lpstr>Four Corners: Revisited</vt:lpstr>
      <vt:lpstr>PowerPoint Presentation</vt:lpstr>
      <vt:lpstr>Authentic Lesson Reflection Tool</vt:lpstr>
      <vt:lpstr>Authentic Reflection Jigsaw</vt:lpstr>
      <vt:lpstr>PowerPoint Presentation</vt:lpstr>
      <vt:lpstr>How Can I Incorporate This in My Class? </vt:lpstr>
      <vt:lpstr>Rapid 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 and Chromebooks</dc:title>
  <dc:creator>K20 Center</dc:creator>
  <cp:lastModifiedBy>jordnaru@outlook.com</cp:lastModifiedBy>
  <cp:revision>82</cp:revision>
  <dcterms:modified xsi:type="dcterms:W3CDTF">2021-10-19T21:01:26Z</dcterms:modified>
</cp:coreProperties>
</file>