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6CB"/>
          </a:solidFill>
        </a:fill>
      </a:tcStyle>
    </a:wholeTbl>
    <a:band2H>
      <a:tcTxStyle/>
      <a:tcStyle>
        <a:tcBdr/>
        <a:fill>
          <a:solidFill>
            <a:srgbClr val="F8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2"/>
          </a:solidFill>
        </a:fill>
      </a:tcStyle>
    </a:wholeTbl>
    <a:band2H>
      <a:tcTxStyle/>
      <a:tcStyle>
        <a:tcBdr/>
        <a:fill>
          <a:solidFill>
            <a:srgbClr val="EFEF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ACB"/>
          </a:solidFill>
        </a:fill>
      </a:tcStyle>
    </a:wholeTbl>
    <a:band2H>
      <a:tcTxStyle/>
      <a:tcStyle>
        <a:tcBdr/>
        <a:fill>
          <a:solidFill>
            <a:srgbClr val="EC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QR Code and </a:t>
            </a:r>
            <a:r>
              <a:rPr lang="en-US" dirty="0" err="1"/>
              <a:t>TinyURL</a:t>
            </a:r>
            <a:r>
              <a:rPr lang="en-US" dirty="0"/>
              <a:t> on this slide.  Put URL into CHAT for participants. </a:t>
            </a:r>
          </a:p>
        </p:txBody>
      </p:sp>
    </p:spTree>
    <p:extLst>
      <p:ext uri="{BB962C8B-B14F-4D97-AF65-F5344CB8AC3E}">
        <p14:creationId xmlns:p14="http://schemas.microsoft.com/office/powerpoint/2010/main" val="150635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How am I feeling? What am I thinking? Strategies. https://learn.k20center.ou.edu/strategy/187</a:t>
            </a:r>
          </a:p>
          <a:p>
            <a:endParaRPr lang="en-US" dirty="0"/>
          </a:p>
          <a:p>
            <a:r>
              <a:rPr lang="en-US" dirty="0"/>
              <a:t>NOTE TO PRODUCER:  Drop the Padlet information in the CHAT for participants. </a:t>
            </a:r>
          </a:p>
        </p:txBody>
      </p:sp>
    </p:spTree>
    <p:extLst>
      <p:ext uri="{BB962C8B-B14F-4D97-AF65-F5344CB8AC3E}">
        <p14:creationId xmlns:p14="http://schemas.microsoft.com/office/powerpoint/2010/main" val="354778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5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Honeycomb Harvest. Strategies. https://learn.k20center.ou.edu/strategy/61</a:t>
            </a:r>
          </a:p>
        </p:txBody>
      </p:sp>
    </p:spTree>
    <p:extLst>
      <p:ext uri="{BB962C8B-B14F-4D97-AF65-F5344CB8AC3E}">
        <p14:creationId xmlns:p14="http://schemas.microsoft.com/office/powerpoint/2010/main" val="260463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PRODUCER: Zoom  poll needed here. </a:t>
            </a:r>
          </a:p>
        </p:txBody>
      </p:sp>
    </p:spTree>
    <p:extLst>
      <p:ext uri="{BB962C8B-B14F-4D97-AF65-F5344CB8AC3E}">
        <p14:creationId xmlns:p14="http://schemas.microsoft.com/office/powerpoint/2010/main" val="11640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T-Chart. Strategies. https://learn.k20center.ou.edu/strategy/86</a:t>
            </a:r>
          </a:p>
          <a:p>
            <a:endParaRPr lang="en-US" dirty="0"/>
          </a:p>
          <a:p>
            <a:r>
              <a:rPr lang="en-US" dirty="0"/>
              <a:t>Link to T-Chart: </a:t>
            </a:r>
          </a:p>
        </p:txBody>
      </p:sp>
    </p:spTree>
    <p:extLst>
      <p:ext uri="{BB962C8B-B14F-4D97-AF65-F5344CB8AC3E}">
        <p14:creationId xmlns:p14="http://schemas.microsoft.com/office/powerpoint/2010/main" val="408210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PRODUCER:  Drop the link/QR Code into CHAT for evaluation. </a:t>
            </a:r>
          </a:p>
        </p:txBody>
      </p:sp>
    </p:spTree>
    <p:extLst>
      <p:ext uri="{BB962C8B-B14F-4D97-AF65-F5344CB8AC3E}">
        <p14:creationId xmlns:p14="http://schemas.microsoft.com/office/powerpoint/2010/main" val="343496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391435"/>
            <a:ext cx="4040188" cy="494515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Google Shape;51;p24"/>
          <p:cNvSpPr txBox="1">
            <a:spLocks noGrp="1"/>
          </p:cNvSpPr>
          <p:nvPr>
            <p:ph type="body" sz="quarter" idx="13"/>
          </p:nvPr>
        </p:nvSpPr>
        <p:spPr>
          <a:xfrm>
            <a:off x="4645026" y="1394820"/>
            <a:ext cx="4041776" cy="491132"/>
          </a:xfrm>
          <a:prstGeom prst="rect">
            <a:avLst/>
          </a:prstGeom>
        </p:spPr>
        <p:txBody>
          <a:bodyPr lIns="0" tIns="0" rIns="0" bIns="0" anchor="ctr"/>
          <a:lstStyle/>
          <a:p>
            <a: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pPr>
            <a:endParaRPr/>
          </a:p>
        </p:txBody>
      </p:sp>
      <p:sp>
        <p:nvSpPr>
          <p:cNvPr id="108" name="Google Shape;52;p24"/>
          <p:cNvSpPr txBox="1">
            <a:spLocks noGrp="1"/>
          </p:cNvSpPr>
          <p:nvPr>
            <p:ph type="body" sz="half" idx="14"/>
          </p:nvPr>
        </p:nvSpPr>
        <p:spPr>
          <a:xfrm>
            <a:off x="457200" y="1974760"/>
            <a:ext cx="4040188" cy="2795481"/>
          </a:xfrm>
          <a:prstGeom prst="rect">
            <a:avLst/>
          </a:prstGeom>
        </p:spPr>
        <p:txBody>
          <a:bodyPr lIns="0" tIns="0" rIns="0" bIns="0"/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109" name="Google Shape;53;p24" descr="Google Shape;53;p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54;p24"/>
          <p:cNvSpPr txBox="1">
            <a:spLocks noGrp="1"/>
          </p:cNvSpPr>
          <p:nvPr>
            <p:ph type="body" sz="half" idx="15"/>
          </p:nvPr>
        </p:nvSpPr>
        <p:spPr>
          <a:xfrm>
            <a:off x="4649787" y="1974760"/>
            <a:ext cx="4040189" cy="2795482"/>
          </a:xfrm>
          <a:prstGeom prst="rect">
            <a:avLst/>
          </a:prstGeom>
        </p:spPr>
        <p:txBody>
          <a:bodyPr lIns="0" tIns="0" rIns="0" bIns="0"/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81400" y="1330012"/>
            <a:ext cx="5111750" cy="325755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100"/>
            </a:lvl1pPr>
            <a:lvl2pPr marL="949542" indent="-368993">
              <a:spcBef>
                <a:spcPts val="400"/>
              </a:spcBef>
              <a:buClrTx/>
              <a:buSzPts val="2100"/>
              <a:buFontTx/>
              <a:defRPr sz="2100"/>
            </a:lvl2pPr>
            <a:lvl3pPr marL="1423035" indent="-360045">
              <a:spcBef>
                <a:spcPts val="400"/>
              </a:spcBef>
              <a:buClrTx/>
              <a:buSzPts val="2100"/>
              <a:buFontTx/>
              <a:defRPr sz="2100"/>
            </a:lvl3pPr>
            <a:lvl4pPr marL="1945004" indent="-406716">
              <a:spcBef>
                <a:spcPts val="400"/>
              </a:spcBef>
              <a:buClrTx/>
              <a:buSzPts val="2100"/>
              <a:buFontTx/>
              <a:defRPr sz="2100"/>
            </a:lvl4pPr>
            <a:lvl5pPr marL="2460966" indent="-459287">
              <a:spcBef>
                <a:spcPts val="400"/>
              </a:spcBef>
              <a:buClrTx/>
              <a:buSzPts val="2100"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Google Shape;57;p25"/>
          <p:cNvSpPr txBox="1">
            <a:spLocks noGrp="1"/>
          </p:cNvSpPr>
          <p:nvPr>
            <p:ph type="body" sz="half" idx="13"/>
          </p:nvPr>
        </p:nvSpPr>
        <p:spPr>
          <a:xfrm>
            <a:off x="450850" y="1330012"/>
            <a:ext cx="3124200" cy="3257551"/>
          </a:xfrm>
          <a:prstGeom prst="rect">
            <a:avLst/>
          </a:prstGeom>
        </p:spPr>
        <p:txBody>
          <a:bodyPr lIns="0" tIns="0" rIns="0" bIns="0"/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120" name="Google Shape;58;p25" descr="Google Shape;58;p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61;p26" descr="Google Shape;61;p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Google Shape;62;p26"/>
          <p:cNvSpPr>
            <a:spLocks noGrp="1"/>
          </p:cNvSpPr>
          <p:nvPr>
            <p:ph type="media" idx="13"/>
          </p:nvPr>
        </p:nvSpPr>
        <p:spPr>
          <a:xfrm>
            <a:off x="457200" y="1343695"/>
            <a:ext cx="6125827" cy="34083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65;p27" descr="Google Shape;65;p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68;p28" descr="Google Shape;68;p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71;p29" descr="Google Shape;71;p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hite B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73;p30" descr="Google Shape;73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644651" y="1007597"/>
            <a:ext cx="7851649" cy="1371601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44651" y="2400300"/>
            <a:ext cx="7854697" cy="1314450"/>
          </a:xfrm>
          <a:prstGeom prst="rect">
            <a:avLst/>
          </a:prstGeom>
        </p:spPr>
        <p:txBody>
          <a:bodyPr lIns="0" tIns="0" rIns="0" bIns="0"/>
          <a:lstStyle>
            <a:lvl1pPr marL="393700" marR="34289" indent="-330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93700" marR="34289" indent="194944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93700" marR="34289" indent="679291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93700" marR="34289" indent="1144587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93700" marR="34289" indent="1601788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2" name="Google Shape;81;p15" descr="Google Shape;81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Text"/>
          <p:cNvSpPr txBox="1">
            <a:spLocks noGrp="1"/>
          </p:cNvSpPr>
          <p:nvPr>
            <p:ph type="title"/>
          </p:nvPr>
        </p:nvSpPr>
        <p:spPr>
          <a:xfrm>
            <a:off x="530351" y="987552"/>
            <a:ext cx="7772401" cy="1021843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51" y="2028498"/>
            <a:ext cx="7772401" cy="1132285"/>
          </a:xfrm>
          <a:prstGeom prst="rect">
            <a:avLst/>
          </a:prstGeo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marL="0" indent="685800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2pPr>
            <a:lvl3pPr marL="0" indent="1143000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3pPr>
            <a:lvl4pPr marL="0" indent="1600200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4pPr>
            <a:lvl5pPr marL="0" indent="2057400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2" name="Google Shape;85;p17" descr="Google Shape;85;p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09351"/>
            <a:ext cx="8229600" cy="3434100"/>
          </a:xfrm>
          <a:prstGeom prst="rect">
            <a:avLst/>
          </a:prstGeom>
        </p:spPr>
        <p:txBody>
          <a:bodyPr/>
          <a:lstStyle>
            <a:lvl2pPr marL="1021079" indent="-462279">
              <a:buChar char="•"/>
            </a:lvl2pPr>
            <a:lvl3pPr marL="1549773" indent="-514723">
              <a:buChar char="•"/>
            </a:lvl3pPr>
            <a:lvl4pPr marL="2066289" indent="-561339">
              <a:buChar char="•"/>
            </a:lvl4pPr>
            <a:lvl5pPr marL="2600325" indent="-628650"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" name="Google Shape;12;p18" descr="Google Shape;12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15;p19" descr="Google Shape;15;p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305059"/>
            <a:ext cx="5020615" cy="3620866"/>
          </a:xfrm>
          <a:prstGeom prst="rect">
            <a:avLst/>
          </a:prstGeom>
        </p:spPr>
        <p:txBody>
          <a:bodyPr lIns="91399" tIns="91399" rIns="91399" bIns="91399"/>
          <a:lstStyle>
            <a:lvl5pPr marL="2570321" indent="-568642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Google Shape;18;p19"/>
          <p:cNvSpPr>
            <a:spLocks noGrp="1"/>
          </p:cNvSpPr>
          <p:nvPr>
            <p:ph type="pic" sz="quarter" idx="13"/>
          </p:nvPr>
        </p:nvSpPr>
        <p:spPr>
          <a:xfrm>
            <a:off x="5911850" y="1663336"/>
            <a:ext cx="1828800" cy="18280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20;p20" descr="Google Shape;20;p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</p:spPr>
        <p:txBody>
          <a:bodyPr lIns="91399" tIns="91399" rIns="91399" bIns="91399"/>
          <a:lstStyle>
            <a:lvl5pPr marL="2570321" indent="-568642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Google Shape;23;p20"/>
          <p:cNvSpPr>
            <a:spLocks noGrp="1"/>
          </p:cNvSpPr>
          <p:nvPr>
            <p:ph type="pic" sz="quarter" idx="13"/>
          </p:nvPr>
        </p:nvSpPr>
        <p:spPr>
          <a:xfrm>
            <a:off x="4692301" y="1305059"/>
            <a:ext cx="3994151" cy="1420813"/>
          </a:xfrm>
          <a:prstGeom prst="rect">
            <a:avLst/>
          </a:prstGeom>
          <a:ln w="9525">
            <a:solidFill>
              <a:srgbClr val="BCD4E9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25;p21"/>
          <p:cNvSpPr/>
          <p:nvPr/>
        </p:nvSpPr>
        <p:spPr>
          <a:xfrm>
            <a:off x="1721475" y="1313643"/>
            <a:ext cx="5701049" cy="3206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75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2025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2" name="Google Shape;26;p21" descr="Google Shape;26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74750" y="1534731"/>
            <a:ext cx="3994500" cy="2376155"/>
          </a:xfrm>
          <a:prstGeom prst="rect">
            <a:avLst/>
          </a:prstGeom>
        </p:spPr>
        <p:txBody>
          <a:bodyPr lIns="91399" tIns="91399" rIns="91399" bIns="91399"/>
          <a:lstStyle>
            <a:lvl1pPr marL="228600" indent="0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1pPr>
            <a:lvl2pPr>
              <a:buClrTx/>
              <a:buFontTx/>
              <a:defRPr b="1">
                <a:solidFill>
                  <a:srgbClr val="FFFFFF"/>
                </a:solidFill>
              </a:defRPr>
            </a:lvl2pPr>
            <a:lvl3pPr>
              <a:buClrTx/>
              <a:buFontTx/>
              <a:defRPr b="1">
                <a:solidFill>
                  <a:srgbClr val="FFFFFF"/>
                </a:solidFill>
              </a:defRPr>
            </a:lvl3pPr>
            <a:lvl4pPr>
              <a:buClrTx/>
              <a:buFontTx/>
              <a:defRPr b="1">
                <a:solidFill>
                  <a:srgbClr val="FFFFFF"/>
                </a:solidFill>
              </a:defRPr>
            </a:lvl4pPr>
            <a:lvl5pPr marL="2570321" indent="-568642">
              <a:buClrTx/>
              <a:buFontTx/>
              <a:defRPr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Google Shape;29;p21"/>
          <p:cNvSpPr txBox="1">
            <a:spLocks noGrp="1"/>
          </p:cNvSpPr>
          <p:nvPr>
            <p:ph type="body" sz="quarter" idx="13"/>
          </p:nvPr>
        </p:nvSpPr>
        <p:spPr>
          <a:xfrm>
            <a:off x="3017948" y="3943349"/>
            <a:ext cx="3108102" cy="521327"/>
          </a:xfrm>
          <a:prstGeom prst="rect">
            <a:avLst/>
          </a:prstGeom>
        </p:spPr>
        <p:txBody>
          <a:bodyPr lIns="91399" tIns="91399" rIns="91399" bIns="91399"/>
          <a:lstStyle/>
          <a:p>
            <a:pPr marL="228600" indent="0">
              <a:spcBef>
                <a:spcPts val="300"/>
              </a:spcBef>
              <a:buClrTx/>
              <a:buSzTx/>
              <a:buFontTx/>
              <a:buNone/>
              <a:defRPr sz="1600" b="1" i="1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6" name="Google Shape;30;p21" descr="Google Shape;30;p21"/>
          <p:cNvPicPr>
            <a:picLocks noChangeAspect="1"/>
          </p:cNvPicPr>
          <p:nvPr/>
        </p:nvPicPr>
        <p:blipFill>
          <a:blip r:embed="rId3"/>
          <a:srcRect l="34179" t="21571" r="32617" b="56088"/>
          <a:stretch>
            <a:fillRect/>
          </a:stretch>
        </p:blipFill>
        <p:spPr>
          <a:xfrm>
            <a:off x="1828288" y="1352281"/>
            <a:ext cx="639651" cy="53662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644651" y="1007597"/>
            <a:ext cx="7851649" cy="1371601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44651" y="2400300"/>
            <a:ext cx="7854697" cy="1314450"/>
          </a:xfrm>
          <a:prstGeom prst="rect">
            <a:avLst/>
          </a:prstGeom>
        </p:spPr>
        <p:txBody>
          <a:bodyPr lIns="0" tIns="0" rIns="0" bIns="0"/>
          <a:lstStyle>
            <a:lvl1pPr marL="393700" marR="34289" indent="-330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93700" marR="34289" indent="194944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93700" marR="34289" indent="679291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93700" marR="34289" indent="1144587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93700" marR="34289" indent="1601788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Google Shape;34;p14" descr="Google Shape;34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09351"/>
            <a:ext cx="8229600" cy="3434100"/>
          </a:xfrm>
          <a:prstGeom prst="rect">
            <a:avLst/>
          </a:prstGeom>
        </p:spPr>
        <p:txBody>
          <a:bodyPr/>
          <a:lstStyle>
            <a:lvl1pPr>
              <a:buFontTx/>
              <a:buAutoNum type="arabicPeriod"/>
            </a:lvl1pPr>
            <a:lvl2pPr marL="1021079" indent="-462279">
              <a:buFontTx/>
              <a:buAutoNum type="alphaLcParenR"/>
            </a:lvl2pPr>
            <a:lvl3pPr marL="1549773" indent="-514723">
              <a:buFontTx/>
              <a:buAutoNum type="romanLcPeriod"/>
            </a:lvl3pPr>
            <a:lvl4pPr marL="2066289" indent="-561339">
              <a:buFontTx/>
              <a:buAutoNum type="arabicPeriod"/>
            </a:lvl4pPr>
            <a:lvl5pPr marL="2600325" indent="-628650">
              <a:buFontTx/>
              <a:buAutoNum type="arabicPeriod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5" name="Google Shape;37;p22" descr="Google Shape;37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530351" y="987552"/>
            <a:ext cx="7772401" cy="1021843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51" y="2028498"/>
            <a:ext cx="7772401" cy="1132285"/>
          </a:xfrm>
          <a:prstGeom prst="rect">
            <a:avLst/>
          </a:prstGeo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marL="0" indent="685800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2pPr>
            <a:lvl3pPr marL="0" indent="1143000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3pPr>
            <a:lvl4pPr marL="0" indent="1600200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4pPr>
            <a:lvl5pPr marL="0" indent="2057400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6" name="Google Shape;42;p16" descr="Google Shape;42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457200" y="302953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317937"/>
            <a:ext cx="4038600" cy="3448258"/>
          </a:xfrm>
          <a:prstGeom prst="rect">
            <a:avLst/>
          </a:prstGeom>
        </p:spPr>
        <p:txBody>
          <a:bodyPr/>
          <a:lstStyle>
            <a:lvl1pPr indent="-381000">
              <a:spcBef>
                <a:spcPts val="400"/>
              </a:spcBef>
              <a:buSzPts val="2400"/>
              <a:defRPr sz="2400"/>
            </a:lvl1pPr>
            <a:lvl2pPr marL="985519" indent="-426719">
              <a:spcBef>
                <a:spcPts val="400"/>
              </a:spcBef>
              <a:buSzPts val="2400"/>
              <a:buChar char="•"/>
              <a:defRPr sz="2400"/>
            </a:lvl2pPr>
            <a:lvl3pPr marL="1485900" indent="-457200">
              <a:spcBef>
                <a:spcPts val="400"/>
              </a:spcBef>
              <a:buSzPts val="2400"/>
              <a:buChar char="•"/>
              <a:defRPr sz="2400"/>
            </a:lvl3pPr>
            <a:lvl4pPr marL="2023110" indent="-518160">
              <a:spcBef>
                <a:spcPts val="400"/>
              </a:spcBef>
              <a:buSzPts val="2400"/>
              <a:buChar char="•"/>
              <a:defRPr sz="2400"/>
            </a:lvl4pPr>
            <a:lvl5pPr marL="2551967" indent="-580292">
              <a:spcBef>
                <a:spcPts val="400"/>
              </a:spcBef>
              <a:buSzPts val="2400"/>
              <a:buChar char="•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6" name="Google Shape;46;p23" descr="Google Shape;46;p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Google Shape;47;p23"/>
          <p:cNvSpPr txBox="1">
            <a:spLocks noGrp="1"/>
          </p:cNvSpPr>
          <p:nvPr>
            <p:ph type="body" sz="half" idx="13"/>
          </p:nvPr>
        </p:nvSpPr>
        <p:spPr>
          <a:xfrm>
            <a:off x="4648200" y="1317937"/>
            <a:ext cx="4038600" cy="3448258"/>
          </a:xfrm>
          <a:prstGeom prst="rect">
            <a:avLst/>
          </a:prstGeom>
        </p:spPr>
        <p:txBody>
          <a:bodyPr/>
          <a:lstStyle/>
          <a:p>
            <a:pPr indent="-381000">
              <a:spcBef>
                <a:spcPts val="400"/>
              </a:spcBef>
              <a:buSzPts val="2400"/>
              <a:defRPr sz="2400"/>
            </a:pPr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;p12" descr="Google Shape;9;p1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16452" y="1028700"/>
            <a:ext cx="1911097" cy="31227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937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059180" marR="0" indent="-47053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90579" marR="0" indent="-51758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41842" marR="0" indent="-50355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99042" marR="0" indent="-50355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040378" marR="0" indent="-59435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538220" marR="0" indent="-6273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4013200" marR="0" indent="-660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587240" marR="0" indent="-76771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143;gacaf835b7c_0_106"/>
          <p:cNvSpPr txBox="1">
            <a:spLocks noGrp="1"/>
          </p:cNvSpPr>
          <p:nvPr>
            <p:ph type="body" idx="1"/>
          </p:nvPr>
        </p:nvSpPr>
        <p:spPr>
          <a:xfrm>
            <a:off x="527809" y="1962022"/>
            <a:ext cx="3528737" cy="1843860"/>
          </a:xfrm>
          <a:prstGeom prst="rect">
            <a:avLst/>
          </a:prstGeom>
        </p:spPr>
        <p:txBody>
          <a:bodyPr anchor="ctr"/>
          <a:lstStyle/>
          <a:p>
            <a:r>
              <a:rPr dirty="0"/>
              <a:t>Cognitive Presence</a:t>
            </a:r>
          </a:p>
          <a:p>
            <a:pPr>
              <a:spcBef>
                <a:spcPts val="0"/>
              </a:spcBef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</a:pPr>
            <a:r>
              <a:rPr dirty="0"/>
              <a:t>Social Presence</a:t>
            </a:r>
          </a:p>
        </p:txBody>
      </p:sp>
      <p:sp>
        <p:nvSpPr>
          <p:cNvPr id="229" name="Google Shape;144;gacaf835b7c_0_10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6218979" cy="1785300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Three Presences that Make Up a Community of Inquiry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149;gacaf835b7c_0_111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524703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32" name="Google Shape;150;gacaf835b7c_0_111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Read the statement and decide which presence is represented:</a:t>
            </a:r>
          </a:p>
          <a:p>
            <a:pPr marL="0" indent="0">
              <a:buSzTx/>
              <a:buNone/>
            </a:pPr>
            <a:endParaRPr dirty="0"/>
          </a:p>
          <a:p>
            <a:pPr>
              <a:buFontTx/>
              <a:buAutoNum type="arabicPeriod"/>
            </a:pPr>
            <a:r>
              <a:rPr dirty="0"/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Social Presence</a:t>
            </a:r>
          </a:p>
        </p:txBody>
      </p:sp>
      <p:pic>
        <p:nvPicPr>
          <p:cNvPr id="233" name="Google Shape;151;gacaf835b7c_0_111" descr="Google Shape;151;gacaf835b7c_0_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626" y="735946"/>
            <a:ext cx="3089241" cy="3191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156;gacaf835b7c_0_142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010748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36" name="Google Shape;157;gacaf835b7c_0_142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t>Participants are kept on task and engaged in productive dialogue.</a:t>
            </a:r>
          </a:p>
          <a:p>
            <a:pPr marL="0" indent="0">
              <a:buSzTx/>
              <a:buNone/>
            </a:pPr>
            <a:endParaRPr/>
          </a:p>
          <a:p>
            <a:pPr>
              <a:buFontTx/>
              <a:buAutoNum type="arabicPeriod"/>
            </a:pPr>
            <a:r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Social Presence</a:t>
            </a:r>
          </a:p>
        </p:txBody>
      </p:sp>
      <p:pic>
        <p:nvPicPr>
          <p:cNvPr id="237" name="Google Shape;158;gacaf835b7c_0_142" descr="Google Shape;158;gacaf835b7c_0_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97" y="629696"/>
            <a:ext cx="3188095" cy="3294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163;gacaf835b7c_0_148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262996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40" name="Google Shape;164;gacaf835b7c_0_148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rPr dirty="0"/>
              <a:t>I feel comfortable disagreeing with course participants while still maintaining a sense of trust.</a:t>
            </a:r>
          </a:p>
          <a:p>
            <a:pPr marL="0" indent="0">
              <a:buSzTx/>
              <a:buNone/>
            </a:pPr>
            <a:endParaRPr dirty="0"/>
          </a:p>
          <a:p>
            <a:pPr>
              <a:buFontTx/>
              <a:buAutoNum type="arabicPeriod"/>
            </a:pPr>
            <a:r>
              <a:rPr dirty="0"/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Social Presence</a:t>
            </a:r>
          </a:p>
        </p:txBody>
      </p:sp>
      <p:pic>
        <p:nvPicPr>
          <p:cNvPr id="241" name="Google Shape;165;gacaf835b7c_0_148" descr="Google Shape;165;gacaf835b7c_0_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240" y="735946"/>
            <a:ext cx="2906602" cy="3003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170;gacaf835b7c_0_156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540469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44" name="Google Shape;171;gacaf835b7c_0_156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rPr dirty="0"/>
              <a:t>It is clear how to participate in learning activities</a:t>
            </a:r>
            <a:r>
              <a:rPr lang="en-US" dirty="0"/>
              <a:t>. T</a:t>
            </a:r>
            <a:r>
              <a:rPr dirty="0"/>
              <a:t>imeframes and due dates are communicated.</a:t>
            </a:r>
          </a:p>
          <a:p>
            <a:pPr marL="0" indent="0">
              <a:buSzTx/>
              <a:buNone/>
            </a:pPr>
            <a:endParaRPr dirty="0"/>
          </a:p>
          <a:p>
            <a:pPr>
              <a:buFontTx/>
              <a:buAutoNum type="arabicPeriod"/>
            </a:pPr>
            <a:r>
              <a:rPr dirty="0"/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Social Presence</a:t>
            </a:r>
          </a:p>
        </p:txBody>
      </p:sp>
      <p:pic>
        <p:nvPicPr>
          <p:cNvPr id="245" name="Google Shape;172;gacaf835b7c_0_156" descr="Google Shape;172;gacaf835b7c_0_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381" y="795630"/>
            <a:ext cx="2940960" cy="3038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177;gacaf835b7c_0_162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303986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48" name="Google Shape;178;gacaf835b7c_0_162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rPr dirty="0"/>
              <a:t>Combining new information helps me answer questions raised in course activities.</a:t>
            </a:r>
          </a:p>
          <a:p>
            <a:pPr marL="0" indent="0">
              <a:buSzTx/>
              <a:buNone/>
            </a:pPr>
            <a:endParaRPr dirty="0"/>
          </a:p>
          <a:p>
            <a:pPr>
              <a:buFontTx/>
              <a:buAutoNum type="arabicPeriod"/>
            </a:pPr>
            <a:r>
              <a:rPr dirty="0"/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Social Presence</a:t>
            </a:r>
          </a:p>
        </p:txBody>
      </p:sp>
      <p:pic>
        <p:nvPicPr>
          <p:cNvPr id="249" name="Google Shape;179;gacaf835b7c_0_162" descr="Google Shape;179;gacaf835b7c_0_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944" y="908941"/>
            <a:ext cx="2840288" cy="2934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184;gacaf835b7c_0_168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499479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52" name="Google Shape;185;gacaf835b7c_0_168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t>I feel like my point of view is acknowledged by other course participants.</a:t>
            </a:r>
          </a:p>
          <a:p>
            <a:pPr marL="0" indent="0">
              <a:buSzTx/>
              <a:buNone/>
            </a:pPr>
            <a:endParaRPr/>
          </a:p>
          <a:p>
            <a:pPr>
              <a:buFontTx/>
              <a:buAutoNum type="arabicPeriod"/>
            </a:pPr>
            <a:r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Social Presence</a:t>
            </a:r>
          </a:p>
        </p:txBody>
      </p:sp>
      <p:pic>
        <p:nvPicPr>
          <p:cNvPr id="253" name="Google Shape;186;gacaf835b7c_0_168" descr="Google Shape;186;gacaf835b7c_0_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550" y="841527"/>
            <a:ext cx="2780175" cy="2872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191;gacaf835b7c_0_174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351283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56" name="Google Shape;192;gacaf835b7c_0_174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rPr dirty="0"/>
              <a:t>I feel encouraged to explore new concepts.</a:t>
            </a:r>
          </a:p>
          <a:p>
            <a:pPr marL="0" indent="0">
              <a:buSzTx/>
              <a:buNone/>
            </a:pPr>
            <a:endParaRPr dirty="0"/>
          </a:p>
          <a:p>
            <a:pPr>
              <a:buFontTx/>
              <a:buAutoNum type="arabicPeriod"/>
            </a:pPr>
            <a:r>
              <a:rPr dirty="0"/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Social Presence</a:t>
            </a:r>
          </a:p>
        </p:txBody>
      </p:sp>
      <p:pic>
        <p:nvPicPr>
          <p:cNvPr id="257" name="Google Shape;193;gacaf835b7c_0_174" descr="Google Shape;193;gacaf835b7c_0_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326" y="830935"/>
            <a:ext cx="2834846" cy="2929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198;gacaf835b7c_0_190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101852" cy="857401"/>
          </a:xfrm>
          <a:prstGeom prst="rect">
            <a:avLst/>
          </a:prstGeom>
        </p:spPr>
        <p:txBody>
          <a:bodyPr/>
          <a:lstStyle>
            <a:lvl1pPr defTabSz="841247">
              <a:defRPr sz="3312"/>
            </a:lvl1pPr>
          </a:lstStyle>
          <a:p>
            <a:r>
              <a:rPr b="1" dirty="0"/>
              <a:t>Community of Inquiry</a:t>
            </a:r>
          </a:p>
        </p:txBody>
      </p:sp>
      <p:sp>
        <p:nvSpPr>
          <p:cNvPr id="260" name="Google Shape;199;gacaf835b7c_0_190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4101853" cy="3146904"/>
          </a:xfrm>
          <a:prstGeom prst="rect">
            <a:avLst/>
          </a:prstGeom>
        </p:spPr>
        <p:txBody>
          <a:bodyPr/>
          <a:lstStyle/>
          <a:p>
            <a:pPr marL="425195" indent="-366140" defTabSz="850391">
              <a:spcBef>
                <a:spcPts val="400"/>
              </a:spcBef>
              <a:buSzPts val="2400"/>
              <a:defRPr sz="2418"/>
            </a:pPr>
            <a:r>
              <a:rPr dirty="0"/>
              <a:t>The experience of living alongside students in a classroom</a:t>
            </a:r>
            <a:r>
              <a:rPr lang="en-US" dirty="0"/>
              <a:t>.</a:t>
            </a:r>
            <a:endParaRPr dirty="0"/>
          </a:p>
          <a:p>
            <a:pPr marL="425195" indent="-366140" defTabSz="850391">
              <a:spcBef>
                <a:spcPts val="0"/>
              </a:spcBef>
              <a:buSzPts val="2400"/>
              <a:defRPr sz="2418"/>
            </a:pPr>
            <a:r>
              <a:rPr dirty="0"/>
              <a:t>The concept of developing a community of learners</a:t>
            </a:r>
            <a:r>
              <a:rPr lang="en-US" dirty="0"/>
              <a:t>.</a:t>
            </a:r>
            <a:endParaRPr dirty="0"/>
          </a:p>
          <a:p>
            <a:pPr marL="425195" indent="-366140" defTabSz="850391">
              <a:spcBef>
                <a:spcPts val="0"/>
              </a:spcBef>
              <a:buSzPts val="2400"/>
              <a:defRPr sz="2418"/>
            </a:pPr>
            <a:r>
              <a:rPr dirty="0"/>
              <a:t>The idea that interaction alone does not develop engaged students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261" name="Google Shape;200;gacaf835b7c_0_190" descr="Google Shape;200;gacaf835b7c_0_1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209" y="659130"/>
            <a:ext cx="3311327" cy="3363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05;gacaf835b7c_0_197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3836343" cy="857401"/>
          </a:xfrm>
          <a:prstGeom prst="rect">
            <a:avLst/>
          </a:prstGeom>
        </p:spPr>
        <p:txBody>
          <a:bodyPr/>
          <a:lstStyle>
            <a:lvl1pPr defTabSz="786384">
              <a:defRPr sz="3096"/>
            </a:lvl1pPr>
          </a:lstStyle>
          <a:p>
            <a:pPr algn="just"/>
            <a:r>
              <a:rPr b="1" dirty="0"/>
              <a:t>Community of Inquiry</a:t>
            </a:r>
          </a:p>
        </p:txBody>
      </p:sp>
      <p:pic>
        <p:nvPicPr>
          <p:cNvPr id="264" name="Google Shape;206;gacaf835b7c_0_197" descr="Google Shape;206;gacaf835b7c_0_1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482" y="777560"/>
            <a:ext cx="3464371" cy="351829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Google Shape;207;gacaf835b7c_0_197"/>
          <p:cNvSpPr txBox="1"/>
          <p:nvPr/>
        </p:nvSpPr>
        <p:spPr>
          <a:xfrm>
            <a:off x="226824" y="1416724"/>
            <a:ext cx="2431502" cy="311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>
                <a:solidFill>
                  <a:srgbClr val="434343"/>
                </a:solidFill>
              </a:defRPr>
            </a:pPr>
            <a:r>
              <a:rPr dirty="0"/>
              <a:t>The ability of participants to identify with the community (i.e. course of study), communicate purposefully in a trusting environment, and develop interpersonal relationships by way of projecting their individual personalities.</a:t>
            </a:r>
          </a:p>
          <a:p>
            <a:pPr>
              <a:lnSpc>
                <a:spcPct val="115000"/>
              </a:lnSpc>
              <a:spcBef>
                <a:spcPts val="1600"/>
              </a:spcBef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6" name="Google Shape;208;gacaf835b7c_0_197"/>
          <p:cNvSpPr txBox="1"/>
          <p:nvPr/>
        </p:nvSpPr>
        <p:spPr>
          <a:xfrm>
            <a:off x="6515399" y="752599"/>
            <a:ext cx="2809801" cy="1747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>
                <a:solidFill>
                  <a:srgbClr val="434343"/>
                </a:solidFill>
              </a:defRPr>
            </a:pPr>
            <a:r>
              <a:t>The extent to which learners </a:t>
            </a:r>
            <a:br/>
            <a:r>
              <a:t>are able to construct and </a:t>
            </a:r>
            <a:br/>
            <a:r>
              <a:t>confirm meaning through sustained reflection and discourse.</a:t>
            </a:r>
          </a:p>
        </p:txBody>
      </p:sp>
      <p:sp>
        <p:nvSpPr>
          <p:cNvPr id="267" name="Google Shape;209;gacaf835b7c_0_197"/>
          <p:cNvSpPr txBox="1"/>
          <p:nvPr/>
        </p:nvSpPr>
        <p:spPr>
          <a:xfrm>
            <a:off x="6111784" y="2468080"/>
            <a:ext cx="2599791" cy="1897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lnSpc>
                <a:spcPct val="115000"/>
              </a:lnSpc>
              <a:spcBef>
                <a:spcPts val="1600"/>
              </a:spcBef>
              <a:defRPr>
                <a:solidFill>
                  <a:srgbClr val="434343"/>
                </a:solidFill>
              </a:defRPr>
            </a:pPr>
            <a:r>
              <a:rPr dirty="0"/>
              <a:t>The design, facilitation, and direction of cognitive and social processes for the purpose of realizing personally meaningful and educationally worthwhile learning outcomes. </a:t>
            </a:r>
            <a:br>
              <a:rPr dirty="0"/>
            </a:br>
            <a:endParaRPr dirty="0"/>
          </a:p>
        </p:txBody>
      </p:sp>
      <p:sp>
        <p:nvSpPr>
          <p:cNvPr id="268" name="Google Shape;210;gacaf835b7c_0_197"/>
          <p:cNvSpPr/>
          <p:nvPr/>
        </p:nvSpPr>
        <p:spPr>
          <a:xfrm>
            <a:off x="2616449" y="2324849"/>
            <a:ext cx="216014" cy="1"/>
          </a:xfrm>
          <a:prstGeom prst="line">
            <a:avLst/>
          </a:prstGeom>
          <a:ln>
            <a:solidFill>
              <a:srgbClr val="666666"/>
            </a:solidFill>
            <a:tailEnd type="diamon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69" name="Google Shape;211;gacaf835b7c_0_197"/>
          <p:cNvSpPr/>
          <p:nvPr/>
        </p:nvSpPr>
        <p:spPr>
          <a:xfrm flipH="1">
            <a:off x="2614950" y="1547749"/>
            <a:ext cx="1" cy="2215202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70" name="Google Shape;212;gacaf835b7c_0_197"/>
          <p:cNvSpPr/>
          <p:nvPr/>
        </p:nvSpPr>
        <p:spPr>
          <a:xfrm>
            <a:off x="6342000" y="852200"/>
            <a:ext cx="21001" cy="14346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71" name="Google Shape;213;gacaf835b7c_0_197"/>
          <p:cNvSpPr/>
          <p:nvPr/>
        </p:nvSpPr>
        <p:spPr>
          <a:xfrm flipH="1">
            <a:off x="6080512" y="1672619"/>
            <a:ext cx="279013" cy="1"/>
          </a:xfrm>
          <a:prstGeom prst="line">
            <a:avLst/>
          </a:prstGeom>
          <a:ln>
            <a:solidFill>
              <a:srgbClr val="595959"/>
            </a:solidFill>
            <a:tailEnd type="diamon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72" name="Google Shape;214;gacaf835b7c_0_197"/>
          <p:cNvSpPr/>
          <p:nvPr/>
        </p:nvSpPr>
        <p:spPr>
          <a:xfrm>
            <a:off x="6050654" y="2703759"/>
            <a:ext cx="1" cy="142650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73" name="Google Shape;215;gacaf835b7c_0_197"/>
          <p:cNvSpPr/>
          <p:nvPr/>
        </p:nvSpPr>
        <p:spPr>
          <a:xfrm flipH="1">
            <a:off x="5436683" y="3375006"/>
            <a:ext cx="589815" cy="6760"/>
          </a:xfrm>
          <a:prstGeom prst="line">
            <a:avLst/>
          </a:prstGeom>
          <a:ln>
            <a:solidFill>
              <a:srgbClr val="595959"/>
            </a:solidFill>
            <a:tailEnd type="diamond"/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94;p2"/>
          <p:cNvSpPr txBox="1">
            <a:spLocks noGrp="1"/>
          </p:cNvSpPr>
          <p:nvPr>
            <p:ph type="title"/>
          </p:nvPr>
        </p:nvSpPr>
        <p:spPr>
          <a:xfrm>
            <a:off x="644652" y="1007597"/>
            <a:ext cx="7851648" cy="1371601"/>
          </a:xfrm>
          <a:prstGeom prst="rect">
            <a:avLst/>
          </a:prstGeom>
        </p:spPr>
        <p:txBody>
          <a:bodyPr/>
          <a:lstStyle>
            <a:lvl1pPr defTabSz="777240">
              <a:defRPr sz="4250"/>
            </a:lvl1pPr>
          </a:lstStyle>
          <a:p>
            <a:r>
              <a:t>Fostering a Classroom Community in a Virtual Platform</a:t>
            </a:r>
          </a:p>
        </p:txBody>
      </p:sp>
      <p:sp>
        <p:nvSpPr>
          <p:cNvPr id="204" name="Google Shape;95;p2"/>
          <p:cNvSpPr txBox="1">
            <a:spLocks noGrp="1"/>
          </p:cNvSpPr>
          <p:nvPr>
            <p:ph type="body" sz="half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</a:lvl1pPr>
          </a:lstStyle>
          <a:p>
            <a:r>
              <a:t>Developing a Community of Inquiry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20;gacaf835b7c_0_245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3657600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Social Presence</a:t>
            </a:r>
          </a:p>
        </p:txBody>
      </p:sp>
      <p:sp>
        <p:nvSpPr>
          <p:cNvPr id="276" name="Google Shape;221;gacaf835b7c_0_245"/>
          <p:cNvSpPr txBox="1">
            <a:spLocks noGrp="1"/>
          </p:cNvSpPr>
          <p:nvPr>
            <p:ph type="body" sz="half" idx="1"/>
          </p:nvPr>
        </p:nvSpPr>
        <p:spPr>
          <a:xfrm>
            <a:off x="2574749" y="1694641"/>
            <a:ext cx="4295608" cy="22163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defTabSz="905255">
              <a:spcBef>
                <a:spcPts val="400"/>
              </a:spcBef>
              <a:defRPr sz="1979"/>
            </a:lvl1pPr>
          </a:lstStyle>
          <a:p>
            <a:r>
              <a:rPr dirty="0"/>
              <a:t>The ability of participants to identify with the group or course of study, communicate purposefully in a trusting environment, and develop personal affective relationships progressively by way of projecting their individual personalities.</a:t>
            </a:r>
          </a:p>
        </p:txBody>
      </p:sp>
      <p:sp>
        <p:nvSpPr>
          <p:cNvPr id="277" name="Google Shape;222;gacaf835b7c_0_245"/>
          <p:cNvSpPr txBox="1">
            <a:spLocks noGrp="1"/>
          </p:cNvSpPr>
          <p:nvPr>
            <p:ph type="body" idx="13"/>
          </p:nvPr>
        </p:nvSpPr>
        <p:spPr>
          <a:xfrm>
            <a:off x="3017948" y="3943349"/>
            <a:ext cx="3108001" cy="5214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6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~ </a:t>
            </a:r>
            <a:r>
              <a:rPr dirty="0"/>
              <a:t>D. Randy Garrison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27;gacaf835b7c_0_251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3172022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Social Presence</a:t>
            </a:r>
          </a:p>
        </p:txBody>
      </p:sp>
      <p:pic>
        <p:nvPicPr>
          <p:cNvPr id="280" name="Google Shape;228;gacaf835b7c_0_251" descr="Google Shape;228;gacaf835b7c_0_2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337" y="42231"/>
            <a:ext cx="4065357" cy="4128655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Google Shape;229;gacaf835b7c_0_251"/>
          <p:cNvSpPr txBox="1">
            <a:spLocks noGrp="1"/>
          </p:cNvSpPr>
          <p:nvPr>
            <p:ph type="body" sz="half" idx="1"/>
          </p:nvPr>
        </p:nvSpPr>
        <p:spPr>
          <a:xfrm>
            <a:off x="457199" y="1305050"/>
            <a:ext cx="3864602" cy="3397579"/>
          </a:xfrm>
          <a:prstGeom prst="rect">
            <a:avLst/>
          </a:prstGeom>
        </p:spPr>
        <p:txBody>
          <a:bodyPr/>
          <a:lstStyle/>
          <a:p>
            <a:pPr indent="-368300">
              <a:buSzPts val="2200"/>
              <a:defRPr sz="2200"/>
            </a:pPr>
            <a:r>
              <a:rPr dirty="0"/>
              <a:t>Affective</a:t>
            </a:r>
          </a:p>
          <a:p>
            <a:pPr marL="920750" lvl="1" indent="-285750">
              <a:spcBef>
                <a:spcPts val="0"/>
              </a:spcBef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  <a:defRPr sz="1400"/>
            </a:pPr>
            <a:r>
              <a:rPr dirty="0"/>
              <a:t>Expressing emotion, humor, emojis (with textual discourse)</a:t>
            </a:r>
            <a:r>
              <a:rPr lang="en-US" dirty="0"/>
              <a:t>.</a:t>
            </a:r>
            <a:endParaRPr dirty="0"/>
          </a:p>
          <a:p>
            <a:pPr indent="-368300">
              <a:spcBef>
                <a:spcPts val="0"/>
              </a:spcBef>
              <a:buSzPts val="2200"/>
              <a:defRPr sz="2200"/>
            </a:pPr>
            <a:r>
              <a:rPr dirty="0"/>
              <a:t>Cohesive</a:t>
            </a:r>
          </a:p>
          <a:p>
            <a:pPr marL="920750" lvl="1" indent="-285750">
              <a:spcBef>
                <a:spcPts val="0"/>
              </a:spcBef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  <a:defRPr sz="1400"/>
            </a:pPr>
            <a:r>
              <a:rPr dirty="0"/>
              <a:t>Learners provide additional readings, resources to help other students or the whole class.</a:t>
            </a:r>
          </a:p>
          <a:p>
            <a:pPr indent="-368300">
              <a:spcBef>
                <a:spcPts val="0"/>
              </a:spcBef>
              <a:buSzPts val="2200"/>
              <a:defRPr sz="2200"/>
            </a:pPr>
            <a:r>
              <a:rPr dirty="0"/>
              <a:t>Interactive</a:t>
            </a:r>
          </a:p>
          <a:p>
            <a:pPr marL="920750" lvl="1" indent="-285750">
              <a:spcBef>
                <a:spcPts val="0"/>
              </a:spcBef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  <a:defRPr sz="1400"/>
            </a:pPr>
            <a:r>
              <a:rPr dirty="0"/>
              <a:t>Refers to other learners-complements or disagrees with other learners, disagrees with other learners, asks questions of other learners and/or the teacher.</a:t>
            </a:r>
          </a:p>
        </p:txBody>
      </p:sp>
      <p:sp>
        <p:nvSpPr>
          <p:cNvPr id="282" name="Google Shape;230;gacaf835b7c_0_251"/>
          <p:cNvSpPr/>
          <p:nvPr/>
        </p:nvSpPr>
        <p:spPr>
          <a:xfrm>
            <a:off x="4861501" y="384824"/>
            <a:ext cx="2591389" cy="2619633"/>
          </a:xfrm>
          <a:prstGeom prst="ellipse">
            <a:avLst/>
          </a:prstGeom>
          <a:ln w="28575">
            <a:solidFill>
              <a:srgbClr val="004F9A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35;gacaf835b7c_0_259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310292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85" name="Google Shape;236;gacaf835b7c_0_259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Read the statement and decide which presence is represented:</a:t>
            </a:r>
          </a:p>
          <a:p>
            <a:pPr marL="0" indent="0">
              <a:buSzTx/>
              <a:buNone/>
            </a:pPr>
            <a:endParaRPr/>
          </a:p>
          <a:p>
            <a:pPr>
              <a:buFontTx/>
              <a:buAutoNum type="arabicPeriod"/>
            </a:pPr>
            <a:r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Social Presence</a:t>
            </a:r>
          </a:p>
        </p:txBody>
      </p:sp>
      <p:pic>
        <p:nvPicPr>
          <p:cNvPr id="286" name="Google Shape;237;gacaf835b7c_0_259" descr="Google Shape;237;gacaf835b7c_0_2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473" y="682654"/>
            <a:ext cx="3046697" cy="3147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42;gacaf835b7c_0_265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089575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89" name="Google Shape;243;gacaf835b7c_0_265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rPr dirty="0"/>
              <a:t>Participants are kept on task and engaged in productive dialogue.</a:t>
            </a:r>
          </a:p>
          <a:p>
            <a:pPr marL="0" indent="0">
              <a:buSzTx/>
              <a:buNone/>
            </a:pPr>
            <a:endParaRPr dirty="0"/>
          </a:p>
          <a:p>
            <a:pPr>
              <a:buFontTx/>
              <a:buAutoNum type="arabicPeriod"/>
            </a:pPr>
            <a:r>
              <a:rPr dirty="0"/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Social Presence</a:t>
            </a:r>
          </a:p>
        </p:txBody>
      </p:sp>
      <p:pic>
        <p:nvPicPr>
          <p:cNvPr id="290" name="Google Shape;244;gacaf835b7c_0_265" descr="Google Shape;244;gacaf835b7c_0_2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735" y="604983"/>
            <a:ext cx="2913436" cy="3010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49;gacaf835b7c_0_271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259843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93" name="Google Shape;250;gacaf835b7c_0_271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rPr dirty="0"/>
              <a:t>I feel comfortable disagreeing with course participants while still maintaining a sense of trust.</a:t>
            </a:r>
          </a:p>
          <a:p>
            <a:pPr marL="0" indent="0">
              <a:buSzTx/>
              <a:buNone/>
            </a:pPr>
            <a:endParaRPr dirty="0"/>
          </a:p>
          <a:p>
            <a:pPr>
              <a:buFontTx/>
              <a:buAutoNum type="arabicPeriod"/>
            </a:pPr>
            <a:r>
              <a:rPr dirty="0"/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Social Presence</a:t>
            </a:r>
          </a:p>
        </p:txBody>
      </p:sp>
      <p:pic>
        <p:nvPicPr>
          <p:cNvPr id="294" name="Google Shape;251;gacaf835b7c_0_271" descr="Google Shape;251;gacaf835b7c_0_2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136" y="1102783"/>
            <a:ext cx="2663998" cy="2752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56;gacaf835b7c_0_277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748574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97" name="Google Shape;257;gacaf835b7c_0_277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rPr dirty="0"/>
              <a:t>It is clear how to participate in learning activities</a:t>
            </a:r>
            <a:r>
              <a:rPr lang="en-US" dirty="0"/>
              <a:t>. T</a:t>
            </a:r>
            <a:r>
              <a:rPr dirty="0"/>
              <a:t>imeframes and due dates are communicated.</a:t>
            </a:r>
          </a:p>
          <a:p>
            <a:pPr marL="0" indent="0">
              <a:buSzTx/>
              <a:buNone/>
            </a:pPr>
            <a:endParaRPr dirty="0"/>
          </a:p>
          <a:p>
            <a:pPr>
              <a:buFontTx/>
              <a:buAutoNum type="arabicPeriod"/>
            </a:pPr>
            <a:r>
              <a:rPr dirty="0"/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Social Presence</a:t>
            </a:r>
          </a:p>
        </p:txBody>
      </p:sp>
      <p:pic>
        <p:nvPicPr>
          <p:cNvPr id="298" name="Google Shape;258;gacaf835b7c_0_277" descr="Google Shape;258;gacaf835b7c_0_2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273" y="661471"/>
            <a:ext cx="3145789" cy="3250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263;gacaf835b7c_0_283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565694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301" name="Google Shape;264;gacaf835b7c_0_283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t>Combining new information helps me answer questions raised in course activities.</a:t>
            </a:r>
          </a:p>
          <a:p>
            <a:pPr marL="0" indent="0">
              <a:buSzTx/>
              <a:buNone/>
            </a:pPr>
            <a:endParaRPr/>
          </a:p>
          <a:p>
            <a:pPr>
              <a:buFontTx/>
              <a:buAutoNum type="arabicPeriod"/>
            </a:pPr>
            <a:r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Social Presence</a:t>
            </a:r>
          </a:p>
        </p:txBody>
      </p:sp>
      <p:pic>
        <p:nvPicPr>
          <p:cNvPr id="302" name="Google Shape;265;gacaf835b7c_0_283" descr="Google Shape;265;gacaf835b7c_0_2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188" y="735946"/>
            <a:ext cx="3012612" cy="3112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270;gacaf835b7c_0_289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212546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305" name="Google Shape;271;gacaf835b7c_0_289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t>I feel like my point of view is acknowledged by other course participants.</a:t>
            </a:r>
          </a:p>
          <a:p>
            <a:pPr marL="0" indent="0">
              <a:buSzTx/>
              <a:buNone/>
            </a:pPr>
            <a:endParaRPr/>
          </a:p>
          <a:p>
            <a:pPr>
              <a:buFontTx/>
              <a:buAutoNum type="arabicPeriod"/>
            </a:pPr>
            <a:r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Social Presence</a:t>
            </a:r>
          </a:p>
        </p:txBody>
      </p:sp>
      <p:pic>
        <p:nvPicPr>
          <p:cNvPr id="306" name="Google Shape;272;gacaf835b7c_0_289" descr="Google Shape;272;gacaf835b7c_0_2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842" y="905074"/>
            <a:ext cx="2923687" cy="3020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277;gacaf835b7c_0_295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288221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309" name="Google Shape;278;gacaf835b7c_0_295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t>I feel encouraged to explore new concepts.</a:t>
            </a:r>
          </a:p>
          <a:p>
            <a:pPr marL="0" indent="0">
              <a:buSzTx/>
              <a:buNone/>
            </a:pPr>
            <a:endParaRPr/>
          </a:p>
          <a:p>
            <a:pPr>
              <a:buFontTx/>
              <a:buAutoNum type="arabicPeriod"/>
            </a:pPr>
            <a:r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Social Presence</a:t>
            </a:r>
          </a:p>
        </p:txBody>
      </p:sp>
      <p:pic>
        <p:nvPicPr>
          <p:cNvPr id="310" name="Google Shape;279;gacaf835b7c_0_295" descr="Google Shape;279;gacaf835b7c_0_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613" y="922728"/>
            <a:ext cx="2947606" cy="30455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284;gacaf835b7c_0_301"/>
          <p:cNvSpPr txBox="1">
            <a:spLocks noGrp="1"/>
          </p:cNvSpPr>
          <p:nvPr>
            <p:ph type="title"/>
          </p:nvPr>
        </p:nvSpPr>
        <p:spPr>
          <a:xfrm>
            <a:off x="457199" y="307249"/>
            <a:ext cx="2325200" cy="1522202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b="1" dirty="0"/>
              <a:t>Modified Four Corners</a:t>
            </a:r>
          </a:p>
        </p:txBody>
      </p:sp>
      <p:sp>
        <p:nvSpPr>
          <p:cNvPr id="313" name="Google Shape;285;gacaf835b7c_0_301"/>
          <p:cNvSpPr txBox="1">
            <a:spLocks noGrp="1"/>
          </p:cNvSpPr>
          <p:nvPr>
            <p:ph type="body" sz="quarter" idx="1"/>
          </p:nvPr>
        </p:nvSpPr>
        <p:spPr>
          <a:xfrm>
            <a:off x="457200" y="1930899"/>
            <a:ext cx="2325300" cy="152220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800"/>
            </a:lvl1pPr>
          </a:lstStyle>
          <a:p>
            <a:r>
              <a:t>Choose one image out of the four that best represents Social Presence.</a:t>
            </a:r>
          </a:p>
        </p:txBody>
      </p:sp>
      <p:pic>
        <p:nvPicPr>
          <p:cNvPr id="314" name="Google Shape;286;gacaf835b7c_0_301" descr="Google Shape;286;gacaf835b7c_0_3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399" y="425524"/>
            <a:ext cx="2808937" cy="1982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Google Shape;287;gacaf835b7c_0_301" descr="Google Shape;287;gacaf835b7c_0_3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025" y="425526"/>
            <a:ext cx="2831401" cy="1887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Google Shape;288;gacaf835b7c_0_301" descr="Google Shape;288;gacaf835b7c_0_3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025" y="2654125"/>
            <a:ext cx="2831402" cy="20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Google Shape;289;gacaf835b7c_0_301" descr="Google Shape;289;gacaf835b7c_0_301"/>
          <p:cNvPicPr>
            <a:picLocks noChangeAspect="1"/>
          </p:cNvPicPr>
          <p:nvPr/>
        </p:nvPicPr>
        <p:blipFill>
          <a:blip r:embed="rId6"/>
          <a:srcRect b="9804"/>
          <a:stretch>
            <a:fillRect/>
          </a:stretch>
        </p:blipFill>
        <p:spPr>
          <a:xfrm>
            <a:off x="2782399" y="2633900"/>
            <a:ext cx="2831401" cy="2084199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Google Shape;290;gacaf835b7c_0_301"/>
          <p:cNvSpPr/>
          <p:nvPr/>
        </p:nvSpPr>
        <p:spPr>
          <a:xfrm>
            <a:off x="5858624" y="425525"/>
            <a:ext cx="17101" cy="4554901"/>
          </a:xfrm>
          <a:prstGeom prst="line">
            <a:avLst/>
          </a:prstGeom>
          <a:ln w="38100">
            <a:solidFill>
              <a:srgbClr val="424242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9" name="Google Shape;291;gacaf835b7c_0_301"/>
          <p:cNvSpPr/>
          <p:nvPr/>
        </p:nvSpPr>
        <p:spPr>
          <a:xfrm>
            <a:off x="2732874" y="2509449"/>
            <a:ext cx="6333902" cy="22801"/>
          </a:xfrm>
          <a:prstGeom prst="line">
            <a:avLst/>
          </a:prstGeom>
          <a:ln w="38100">
            <a:solidFill>
              <a:srgbClr val="424242"/>
            </a:solidFill>
          </a:ln>
        </p:spPr>
        <p:txBody>
          <a:bodyPr lIns="0" tIns="0" rIns="0" bIns="0"/>
          <a:lstStyle/>
          <a:p>
            <a:endParaRPr/>
          </a:p>
        </p:txBody>
      </p:sp>
      <p:grpSp>
        <p:nvGrpSpPr>
          <p:cNvPr id="322" name="Google Shape;292;gacaf835b7c_0_301"/>
          <p:cNvGrpSpPr/>
          <p:nvPr/>
        </p:nvGrpSpPr>
        <p:grpSpPr>
          <a:xfrm>
            <a:off x="2782399" y="1900174"/>
            <a:ext cx="513301" cy="538451"/>
            <a:chOff x="0" y="0"/>
            <a:chExt cx="513300" cy="538449"/>
          </a:xfrm>
        </p:grpSpPr>
        <p:sp>
          <p:nvSpPr>
            <p:cNvPr id="320" name="Rectangle"/>
            <p:cNvSpPr/>
            <p:nvPr/>
          </p:nvSpPr>
          <p:spPr>
            <a:xfrm>
              <a:off x="0" y="30725"/>
              <a:ext cx="513301" cy="477001"/>
            </a:xfrm>
            <a:prstGeom prst="rect">
              <a:avLst/>
            </a:pr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1" name="1"/>
            <p:cNvSpPr txBox="1"/>
            <p:nvPr/>
          </p:nvSpPr>
          <p:spPr>
            <a:xfrm>
              <a:off x="0" y="0"/>
              <a:ext cx="513301" cy="538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4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25" name="Google Shape;293;gacaf835b7c_0_301"/>
          <p:cNvGrpSpPr/>
          <p:nvPr/>
        </p:nvGrpSpPr>
        <p:grpSpPr>
          <a:xfrm>
            <a:off x="6143025" y="1805399"/>
            <a:ext cx="513301" cy="538451"/>
            <a:chOff x="0" y="0"/>
            <a:chExt cx="513300" cy="538449"/>
          </a:xfrm>
        </p:grpSpPr>
        <p:sp>
          <p:nvSpPr>
            <p:cNvPr id="323" name="Rectangle"/>
            <p:cNvSpPr/>
            <p:nvPr/>
          </p:nvSpPr>
          <p:spPr>
            <a:xfrm>
              <a:off x="0" y="30725"/>
              <a:ext cx="513301" cy="477001"/>
            </a:xfrm>
            <a:prstGeom prst="rect">
              <a:avLst/>
            </a:pr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4" name="2"/>
            <p:cNvSpPr txBox="1"/>
            <p:nvPr/>
          </p:nvSpPr>
          <p:spPr>
            <a:xfrm>
              <a:off x="0" y="0"/>
              <a:ext cx="513301" cy="538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4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28" name="Google Shape;294;gacaf835b7c_0_301"/>
          <p:cNvGrpSpPr/>
          <p:nvPr/>
        </p:nvGrpSpPr>
        <p:grpSpPr>
          <a:xfrm>
            <a:off x="2782399" y="4210375"/>
            <a:ext cx="513301" cy="538451"/>
            <a:chOff x="0" y="0"/>
            <a:chExt cx="513300" cy="538449"/>
          </a:xfrm>
        </p:grpSpPr>
        <p:sp>
          <p:nvSpPr>
            <p:cNvPr id="326" name="Rectangle"/>
            <p:cNvSpPr/>
            <p:nvPr/>
          </p:nvSpPr>
          <p:spPr>
            <a:xfrm>
              <a:off x="0" y="30725"/>
              <a:ext cx="513301" cy="477001"/>
            </a:xfrm>
            <a:prstGeom prst="rect">
              <a:avLst/>
            </a:pr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7" name="3"/>
            <p:cNvSpPr txBox="1"/>
            <p:nvPr/>
          </p:nvSpPr>
          <p:spPr>
            <a:xfrm>
              <a:off x="0" y="0"/>
              <a:ext cx="513301" cy="538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4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31" name="Google Shape;295;gacaf835b7c_0_301"/>
          <p:cNvGrpSpPr/>
          <p:nvPr/>
        </p:nvGrpSpPr>
        <p:grpSpPr>
          <a:xfrm>
            <a:off x="6052725" y="4210375"/>
            <a:ext cx="513301" cy="538451"/>
            <a:chOff x="0" y="0"/>
            <a:chExt cx="513300" cy="538449"/>
          </a:xfrm>
        </p:grpSpPr>
        <p:sp>
          <p:nvSpPr>
            <p:cNvPr id="329" name="Rectangle"/>
            <p:cNvSpPr/>
            <p:nvPr/>
          </p:nvSpPr>
          <p:spPr>
            <a:xfrm>
              <a:off x="0" y="30725"/>
              <a:ext cx="513301" cy="477001"/>
            </a:xfrm>
            <a:prstGeom prst="rect">
              <a:avLst/>
            </a:pr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4"/>
            <p:cNvSpPr txBox="1"/>
            <p:nvPr/>
          </p:nvSpPr>
          <p:spPr>
            <a:xfrm>
              <a:off x="0" y="0"/>
              <a:ext cx="513301" cy="538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4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100;gacaf835b7c_0_12"/>
          <p:cNvSpPr txBox="1">
            <a:spLocks noGrp="1"/>
          </p:cNvSpPr>
          <p:nvPr>
            <p:ph type="title"/>
          </p:nvPr>
        </p:nvSpPr>
        <p:spPr>
          <a:xfrm>
            <a:off x="445350" y="328674"/>
            <a:ext cx="8030699" cy="1226702"/>
          </a:xfrm>
          <a:prstGeom prst="rect">
            <a:avLst/>
          </a:prstGeom>
        </p:spPr>
        <p:txBody>
          <a:bodyPr anchor="t"/>
          <a:lstStyle>
            <a:lvl1pPr defTabSz="832104">
              <a:defRPr sz="4550"/>
            </a:lvl1pPr>
          </a:lstStyle>
          <a:p>
            <a:r>
              <a:t>GEAR Up for the FUTURE Goals</a:t>
            </a:r>
          </a:p>
        </p:txBody>
      </p:sp>
      <p:sp>
        <p:nvSpPr>
          <p:cNvPr id="207" name="Google Shape;101;gacaf835b7c_0_12"/>
          <p:cNvSpPr txBox="1">
            <a:spLocks noGrp="1"/>
          </p:cNvSpPr>
          <p:nvPr>
            <p:ph type="body" idx="1"/>
          </p:nvPr>
        </p:nvSpPr>
        <p:spPr>
          <a:xfrm>
            <a:off x="533400" y="1123250"/>
            <a:ext cx="7854599" cy="3506101"/>
          </a:xfrm>
          <a:prstGeom prst="rect">
            <a:avLst/>
          </a:prstGeom>
        </p:spPr>
        <p:txBody>
          <a:bodyPr/>
          <a:lstStyle/>
          <a:p>
            <a:pPr marL="457200" marR="0" indent="-3810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2400"/>
              <a:buAutoNum type="arabicPeriod"/>
              <a:defRPr sz="2400"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Increase cohort academic performance and preparation for postsecondary education (PSE).</a:t>
            </a:r>
          </a:p>
          <a:p>
            <a:pPr marL="457200" marR="0" indent="-3810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2400"/>
              <a:buAutoNum type="arabicPeriod"/>
              <a:defRPr sz="2400"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Increase high school graduation and PSE participation.</a:t>
            </a:r>
          </a:p>
          <a:p>
            <a:pPr marL="457200" marR="0" indent="-3810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2400"/>
              <a:buAutoNum type="arabicPeriod"/>
              <a:defRPr sz="2400"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Increase student educational expectations and increase student and family knowledge of PSE options, preparation, and financing.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00;gacaf835b7c_0_330"/>
          <p:cNvSpPr txBox="1"/>
          <p:nvPr/>
        </p:nvSpPr>
        <p:spPr>
          <a:xfrm>
            <a:off x="1533499" y="1128423"/>
            <a:ext cx="6813602" cy="2154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What are some barriers that you </a:t>
            </a:r>
            <a:r>
              <a:rPr lang="en-US" dirty="0"/>
              <a:t>face</a:t>
            </a:r>
            <a:r>
              <a:rPr dirty="0"/>
              <a:t> with regard to Social Presence while establishing a Community of Inquiry?</a:t>
            </a:r>
          </a:p>
        </p:txBody>
      </p:sp>
      <p:pic>
        <p:nvPicPr>
          <p:cNvPr id="334" name="Google Shape;301;gacaf835b7c_0_330" descr="Google Shape;301;gacaf835b7c_0_3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7700">
            <a:off x="420520" y="2800641"/>
            <a:ext cx="2088612" cy="1952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06;gacaf835b7c_0_338"/>
          <p:cNvSpPr txBox="1"/>
          <p:nvPr/>
        </p:nvSpPr>
        <p:spPr>
          <a:xfrm>
            <a:off x="1107806" y="837170"/>
            <a:ext cx="5678100" cy="2316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35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What are some strategies and solutions that could help with the barriers you are facing?</a:t>
            </a:r>
          </a:p>
        </p:txBody>
      </p:sp>
      <p:pic>
        <p:nvPicPr>
          <p:cNvPr id="337" name="Google Shape;307;gacaf835b7c_0_338" descr="Google Shape;307;gacaf835b7c_0_3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5137">
            <a:off x="6336968" y="774068"/>
            <a:ext cx="2418370" cy="2261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12;gad4e4e9cf0_0_5"/>
          <p:cNvSpPr txBox="1">
            <a:spLocks noGrp="1"/>
          </p:cNvSpPr>
          <p:nvPr>
            <p:ph type="title"/>
          </p:nvPr>
        </p:nvSpPr>
        <p:spPr>
          <a:xfrm>
            <a:off x="457200" y="2143046"/>
            <a:ext cx="8229600" cy="8574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t>Questions &amp; Answers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18;gad4e4e9cf0_0_0"/>
          <p:cNvSpPr txBox="1">
            <a:spLocks noGrp="1"/>
          </p:cNvSpPr>
          <p:nvPr>
            <p:ph type="body" sz="half" idx="1"/>
          </p:nvPr>
        </p:nvSpPr>
        <p:spPr>
          <a:xfrm>
            <a:off x="644700" y="1228172"/>
            <a:ext cx="6821849" cy="26060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/>
          </a:lstStyle>
          <a:p>
            <a:r>
              <a:rPr sz="4000" dirty="0"/>
              <a:t>How does Social Presence in a virtual platform contribute to fostering a classroom community?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106;gacaf835b7c_0_17"/>
          <p:cNvSpPr txBox="1">
            <a:spLocks noGrp="1"/>
          </p:cNvSpPr>
          <p:nvPr>
            <p:ph type="title"/>
          </p:nvPr>
        </p:nvSpPr>
        <p:spPr>
          <a:xfrm>
            <a:off x="457200" y="176048"/>
            <a:ext cx="7900922" cy="1371600"/>
          </a:xfrm>
          <a:prstGeom prst="rect">
            <a:avLst/>
          </a:prstGeom>
        </p:spPr>
        <p:txBody>
          <a:bodyPr/>
          <a:lstStyle/>
          <a:p>
            <a:r>
              <a:rPr dirty="0"/>
              <a:t>GEAR UP OKC Goals</a:t>
            </a:r>
          </a:p>
        </p:txBody>
      </p:sp>
      <p:sp>
        <p:nvSpPr>
          <p:cNvPr id="210" name="Google Shape;107;gacaf835b7c_0_17"/>
          <p:cNvSpPr txBox="1">
            <a:spLocks noGrp="1"/>
          </p:cNvSpPr>
          <p:nvPr>
            <p:ph type="body" sz="half" idx="1"/>
          </p:nvPr>
        </p:nvSpPr>
        <p:spPr>
          <a:xfrm>
            <a:off x="503523" y="1525395"/>
            <a:ext cx="7854599" cy="3078136"/>
          </a:xfrm>
          <a:prstGeom prst="rect">
            <a:avLst/>
          </a:prstGeom>
        </p:spPr>
        <p:txBody>
          <a:bodyPr lIns="45699" tIns="45699" rIns="45699" bIns="45699">
            <a:noAutofit/>
          </a:bodyPr>
          <a:lstStyle/>
          <a:p>
            <a:pPr marL="406908" marR="30517" indent="-327786" defTabSz="813816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900"/>
              <a:buAutoNum type="arabicPeriod"/>
              <a:defRPr sz="1958"/>
            </a:pPr>
            <a:r>
              <a:rPr sz="2400" dirty="0"/>
              <a:t>Increase students’ engagement in learning.</a:t>
            </a:r>
          </a:p>
          <a:p>
            <a:pPr marL="406908" marR="30517" indent="-327786" defTabSz="813816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900"/>
              <a:buAutoNum type="arabicPeriod"/>
              <a:defRPr sz="1958"/>
            </a:pPr>
            <a:r>
              <a:rPr sz="2400" dirty="0"/>
              <a:t>Increase students’ academic preparation for PSE upon graduation.</a:t>
            </a:r>
          </a:p>
          <a:p>
            <a:pPr marL="406908" marR="30517" indent="-327786" defTabSz="813816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900"/>
              <a:buAutoNum type="arabicPeriod"/>
              <a:defRPr sz="1958"/>
            </a:pPr>
            <a:r>
              <a:rPr sz="2400" dirty="0"/>
              <a:t>Increase schools’ high school graduation and PSE enrollment rates.</a:t>
            </a:r>
          </a:p>
          <a:p>
            <a:pPr marL="406908" marR="30517" indent="-327786" defTabSz="813816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900"/>
              <a:buAutoNum type="arabicPeriod"/>
              <a:defRPr sz="1958"/>
            </a:pPr>
            <a:r>
              <a:rPr sz="2400" dirty="0"/>
              <a:t>Increase students’ and their families’ knowledge of PSE options, preparation, and financing.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112;gacaf835b7c_0_22"/>
          <p:cNvSpPr txBox="1">
            <a:spLocks noGrp="1"/>
          </p:cNvSpPr>
          <p:nvPr>
            <p:ph type="title"/>
          </p:nvPr>
        </p:nvSpPr>
        <p:spPr>
          <a:xfrm>
            <a:off x="339900" y="495300"/>
            <a:ext cx="8464200" cy="905399"/>
          </a:xfrm>
          <a:prstGeom prst="rect">
            <a:avLst/>
          </a:prstGeom>
        </p:spPr>
        <p:txBody>
          <a:bodyPr/>
          <a:lstStyle>
            <a:lvl1pPr defTabSz="868680">
              <a:defRPr sz="4750"/>
            </a:lvl1pPr>
          </a:lstStyle>
          <a:p>
            <a:r>
              <a:t>GEAR UP for MY SUCCESS Goals</a:t>
            </a:r>
          </a:p>
        </p:txBody>
      </p:sp>
      <p:sp>
        <p:nvSpPr>
          <p:cNvPr id="213" name="Google Shape;113;gacaf835b7c_0_22"/>
          <p:cNvSpPr txBox="1">
            <a:spLocks noGrp="1"/>
          </p:cNvSpPr>
          <p:nvPr>
            <p:ph type="body" idx="1"/>
          </p:nvPr>
        </p:nvSpPr>
        <p:spPr>
          <a:xfrm>
            <a:off x="519075" y="1827222"/>
            <a:ext cx="7854599" cy="2650501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443484" marR="33260" indent="-369570" defTabSz="886968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2300"/>
              <a:buAutoNum type="arabicPeriod"/>
              <a:defRPr sz="2328"/>
            </a:pPr>
            <a:r>
              <a:rPr dirty="0"/>
              <a:t>Increase cohort academic performance and preparation for PSE.</a:t>
            </a:r>
          </a:p>
          <a:p>
            <a:pPr marL="443484" marR="33260" indent="-369570" defTabSz="886968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2300"/>
              <a:buAutoNum type="arabicPeriod"/>
              <a:defRPr sz="2328"/>
            </a:pPr>
            <a:r>
              <a:rPr dirty="0"/>
              <a:t>Increase high school graduation and PSE participation.</a:t>
            </a:r>
          </a:p>
          <a:p>
            <a:pPr marL="443484" marR="33260" indent="-369570" defTabSz="886968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2300"/>
              <a:buAutoNum type="arabicPeriod"/>
              <a:defRPr sz="2328"/>
            </a:pPr>
            <a:r>
              <a:rPr dirty="0"/>
              <a:t>Increase student educational expectations and increase student and family knowledge of PSE options, preparation, and financing.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118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rPr dirty="0"/>
              <a:t>Directions: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Name yourself using the format First Name, District.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FontTx/>
              <a:buAutoNum type="alphaLcPeriod"/>
              <a:defRPr sz="2000"/>
            </a:pPr>
            <a:r>
              <a:rPr dirty="0"/>
              <a:t>Example: Stephanie, Norman PS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Choose an animal that best represents you as an educator.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FontTx/>
              <a:buAutoNum type="alphaLcPeriod"/>
              <a:defRPr sz="2000"/>
            </a:pPr>
            <a:r>
              <a:rPr dirty="0"/>
              <a:t>Enter this in the chat and explain your choice.</a:t>
            </a:r>
          </a:p>
        </p:txBody>
      </p:sp>
      <p:sp>
        <p:nvSpPr>
          <p:cNvPr id="216" name="Google Shape;119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Icebreaker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124;gacaf835b7c_0_0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213718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</a:lvl1pPr>
          </a:lstStyle>
          <a:p>
            <a:r>
              <a:rPr dirty="0"/>
              <a:t>Are you currently teaching or working in a virtual or blended environment?</a:t>
            </a:r>
          </a:p>
        </p:txBody>
      </p:sp>
      <p:sp>
        <p:nvSpPr>
          <p:cNvPr id="219" name="Google Shape;125;gacaf835b7c_0_0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How am I Feeling? What am I Thinking?</a:t>
            </a:r>
          </a:p>
        </p:txBody>
      </p:sp>
      <p:pic>
        <p:nvPicPr>
          <p:cNvPr id="220" name="Google Shape;126;gacaf835b7c_0_0" descr="Google Shape;126;gacaf835b7c_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7322">
            <a:off x="5891600" y="1737949"/>
            <a:ext cx="2603626" cy="1987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131;gacaf835b7c_0_180"/>
          <p:cNvSpPr txBox="1">
            <a:spLocks noGrp="1"/>
          </p:cNvSpPr>
          <p:nvPr>
            <p:ph type="title"/>
          </p:nvPr>
        </p:nvSpPr>
        <p:spPr>
          <a:xfrm>
            <a:off x="530351" y="987552"/>
            <a:ext cx="7772401" cy="10218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Essential Question</a:t>
            </a:r>
          </a:p>
        </p:txBody>
      </p:sp>
      <p:sp>
        <p:nvSpPr>
          <p:cNvPr id="223" name="Google Shape;132;gacaf835b7c_0_180"/>
          <p:cNvSpPr txBox="1">
            <a:spLocks noGrp="1"/>
          </p:cNvSpPr>
          <p:nvPr>
            <p:ph type="body" sz="quarter" idx="1"/>
          </p:nvPr>
        </p:nvSpPr>
        <p:spPr>
          <a:xfrm>
            <a:off x="530351" y="2028498"/>
            <a:ext cx="7772401" cy="1132201"/>
          </a:xfrm>
          <a:prstGeom prst="rect">
            <a:avLst/>
          </a:prstGeom>
        </p:spPr>
        <p:txBody>
          <a:bodyPr/>
          <a:lstStyle/>
          <a:p>
            <a:pPr marL="0" indent="55561">
              <a:spcBef>
                <a:spcPts val="0"/>
              </a:spcBef>
              <a:buSzTx/>
              <a:buNone/>
            </a:pPr>
            <a:r>
              <a:rPr dirty="0"/>
              <a:t>How do you develop a </a:t>
            </a:r>
            <a:r>
              <a:rPr i="1" dirty="0"/>
              <a:t>Community of Inquiry</a:t>
            </a:r>
            <a:r>
              <a:rPr dirty="0"/>
              <a:t> (</a:t>
            </a:r>
            <a:r>
              <a:rPr dirty="0" err="1"/>
              <a:t>CoI</a:t>
            </a:r>
            <a:r>
              <a:rPr dirty="0"/>
              <a:t>) in a virtual classroom?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137;gacaf835b7c_0_185"/>
          <p:cNvSpPr txBox="1">
            <a:spLocks noGrp="1"/>
          </p:cNvSpPr>
          <p:nvPr>
            <p:ph type="title"/>
          </p:nvPr>
        </p:nvSpPr>
        <p:spPr>
          <a:xfrm>
            <a:off x="502108" y="486220"/>
            <a:ext cx="5496216" cy="10218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Learning Objectives</a:t>
            </a:r>
          </a:p>
        </p:txBody>
      </p:sp>
      <p:sp>
        <p:nvSpPr>
          <p:cNvPr id="226" name="Google Shape;138;gacaf835b7c_0_185"/>
          <p:cNvSpPr txBox="1">
            <a:spLocks noGrp="1"/>
          </p:cNvSpPr>
          <p:nvPr>
            <p:ph type="body" sz="half" idx="1"/>
          </p:nvPr>
        </p:nvSpPr>
        <p:spPr>
          <a:xfrm>
            <a:off x="502108" y="1508021"/>
            <a:ext cx="7772401" cy="26288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0462" indent="33860" defTabSz="722376">
              <a:spcBef>
                <a:spcPts val="0"/>
              </a:spcBef>
              <a:buSzTx/>
              <a:buNone/>
              <a:defRPr sz="2054"/>
            </a:pPr>
            <a:r>
              <a:rPr sz="2400" dirty="0"/>
              <a:t>By the end of this session, you will:</a:t>
            </a:r>
          </a:p>
          <a:p>
            <a:pPr marL="361188" indent="-311022" defTabSz="722376">
              <a:spcBef>
                <a:spcPts val="0"/>
              </a:spcBef>
              <a:buSzPts val="2000"/>
              <a:defRPr sz="2054"/>
            </a:pPr>
            <a:r>
              <a:rPr sz="2400" dirty="0"/>
              <a:t>Explore research regarding the importance of building community as it pertains to learning.</a:t>
            </a:r>
          </a:p>
          <a:p>
            <a:pPr marL="361188" indent="-311022" defTabSz="722376">
              <a:spcBef>
                <a:spcPts val="0"/>
              </a:spcBef>
              <a:buSzPts val="2000"/>
              <a:defRPr sz="2054"/>
            </a:pPr>
            <a:r>
              <a:rPr sz="2400" dirty="0"/>
              <a:t>Analyze interactive strategies to determine their potential effectiveness in addressing challenges to building a classroom community in a virtual environment.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EB90AA-F678-4A05-B8DC-F7E991F00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763138-362A-4070-96C7-342B244E65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24BBD4-6DB5-49EF-82C4-D95031991E7C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06b737b-b789-4524-96b5-d3d460658ae2"/>
    <ds:schemaRef ds:uri="966e68ee-ec3c-4f12-bd4f-fedbbec8de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1010</Words>
  <Application>Microsoft Office PowerPoint</Application>
  <PresentationFormat>On-screen Show (16:9)</PresentationFormat>
  <Paragraphs>155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Montserrat</vt:lpstr>
      <vt:lpstr>Roboto</vt:lpstr>
      <vt:lpstr>Wingdings</vt:lpstr>
      <vt:lpstr>LEARN theme</vt:lpstr>
      <vt:lpstr>PowerPoint Presentation</vt:lpstr>
      <vt:lpstr>Fostering a Classroom Community in a Virtual Platform</vt:lpstr>
      <vt:lpstr>GEAR Up for the FUTURE Goals</vt:lpstr>
      <vt:lpstr>GEAR UP OKC Goals</vt:lpstr>
      <vt:lpstr>GEAR UP for MY SUCCESS Goals</vt:lpstr>
      <vt:lpstr>Icebreaker</vt:lpstr>
      <vt:lpstr>How am I Feeling? What am I Thinking?</vt:lpstr>
      <vt:lpstr>Essential Question</vt:lpstr>
      <vt:lpstr>Learning Objectives</vt:lpstr>
      <vt:lpstr>Three Presences that Make Up a Community of Inquiry</vt:lpstr>
      <vt:lpstr>Honeycomb Harvest</vt:lpstr>
      <vt:lpstr>Honeycomb Harvest</vt:lpstr>
      <vt:lpstr>Honeycomb Harvest</vt:lpstr>
      <vt:lpstr>Honeycomb Harvest</vt:lpstr>
      <vt:lpstr>Honeycomb Harvest</vt:lpstr>
      <vt:lpstr>Honeycomb Harvest</vt:lpstr>
      <vt:lpstr>Honeycomb Harvest</vt:lpstr>
      <vt:lpstr>Community of Inquiry</vt:lpstr>
      <vt:lpstr>Community of Inquiry</vt:lpstr>
      <vt:lpstr>Social Presence</vt:lpstr>
      <vt:lpstr>Social Presence</vt:lpstr>
      <vt:lpstr>Honeycomb Harvest</vt:lpstr>
      <vt:lpstr>Honeycomb Harvest</vt:lpstr>
      <vt:lpstr>Honeycomb Harvest</vt:lpstr>
      <vt:lpstr>Honeycomb Harvest</vt:lpstr>
      <vt:lpstr>Honeycomb Harvest</vt:lpstr>
      <vt:lpstr>Honeycomb Harvest</vt:lpstr>
      <vt:lpstr>Honeycomb Harvest</vt:lpstr>
      <vt:lpstr>Modified Four Corners</vt:lpstr>
      <vt:lpstr>PowerPoint Presentation</vt:lpstr>
      <vt:lpstr>PowerPoint Presentation</vt:lpstr>
      <vt:lpstr>Questions &amp; 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2</cp:revision>
  <dcterms:modified xsi:type="dcterms:W3CDTF">2022-03-08T20:36:29Z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