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ExtraBold"/>
      <p:bold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A7B127-049B-4D08-A19D-3F16205EC43D}">
  <a:tblStyle styleId="{93A7B127-049B-4D08-A19D-3F16205EC4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ExtraBol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swald-regular.fntdata"/><Relationship Id="rId30" Type="http://schemas.openxmlformats.org/officeDocument/2006/relationships/font" Target="fonts/MontserratExtraBold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Oswal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@jcraice?utm_source=unsplash&amp;utm_medium=referral&amp;utm_content=creditCopyText" TargetMode="External"/><Relationship Id="rId3" Type="http://schemas.openxmlformats.org/officeDocument/2006/relationships/hyperlink" Target="https://unsplash.com/@jcraice?utm_source=unsplash&amp;utm_medium=referral&amp;utm_content=creditCopyText" TargetMode="External"/><Relationship Id="rId4" Type="http://schemas.openxmlformats.org/officeDocument/2006/relationships/hyperlink" Target="https://unsplash.com/s/photos/migration?utm_source=unsplash&amp;utm_medium=referral&amp;utm_content=creditCopyText" TargetMode="External"/><Relationship Id="rId5" Type="http://schemas.openxmlformats.org/officeDocument/2006/relationships/hyperlink" Target="https://unsplash.com/s/photos/migration?utm_source=unsplash&amp;utm_medium=referral&amp;utm_content=creditCopyText" TargetMode="External"/><Relationship Id="rId6" Type="http://schemas.openxmlformats.org/officeDocument/2006/relationships/hyperlink" Target="https://www.nationalgeographic.com/animals/2007/02/frog-antifreeze-blood-winter-adaptation/" TargetMode="External"/><Relationship Id="rId7" Type="http://schemas.openxmlformats.org/officeDocument/2006/relationships/hyperlink" Target="https://flic.kr/p/dzMRB3" TargetMode="External"/><Relationship Id="rId8" Type="http://schemas.openxmlformats.org/officeDocument/2006/relationships/hyperlink" Target="https://www.thoughtco.com/types-of-diapause-1968243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DWkYRh6OXy8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gssphenomena.com/ourvoice/2020/3/27/virtualscienceeducationselfiesandlight/" TargetMode="External"/><Relationship Id="rId3" Type="http://schemas.openxmlformats.org/officeDocument/2006/relationships/hyperlink" Target="https://docs.google.com/document/d/1Ja5JQH8wmnrtpWc9Z_sCG7rda0-9wyqYuJehuPVCmZ0/edit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5126779a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5126779a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41b15ba8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41b15ba8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49577254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49577254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41b15ba8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41b15ba8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49577254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49577254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5126779a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5126779a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(birds) Photo by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Julia Craice</a:t>
            </a:r>
            <a:r>
              <a:rPr lang="en">
                <a:solidFill>
                  <a:schemeClr val="dk1"/>
                </a:solidFill>
              </a:rPr>
              <a:t> on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Unsplash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(frog) Photo by Heather Shaffery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	https://www.nationalgeographic.com/animals/2007/02/frog-antifreeze-blood-winter-adaptation/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(spider) Photo by Andrey Zharkikh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https://flic.kr/p/dzMRB3</a:t>
            </a:r>
            <a:r>
              <a:rPr lang="en"/>
              <a:t> (CC 2.0, w/attribution)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	https://www.thoughtco.com/types-of-diapause-1968243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9577254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49577254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1b15ba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41b15ba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https://www.youtube.com/watch?v=DWkYRh6OXy8</a:t>
            </a:r>
            <a:r>
              <a:rPr lang="en"/>
              <a:t> (bottom picture, screenshot)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https://pictures.dealer.com/l/lakenormancdjcllc/0413/951c33afbcbf85301c54477c7e5ff8bcx.jpg (top picture)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49577254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49577254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1b15ba8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41b15ba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https://live.staticflickr.com/7400/10903525885_7e8656577a_b.jpg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49577254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49577254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41b15ba8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41b15ba8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Resource-</a:t>
            </a:r>
            <a:r>
              <a:rPr lang="en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https://www.ngssphenomena.com/ourvoice/2020/3/27/virtualscienceeducationselfiesandlight/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phenomena and phenomena protocol-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https://docs.google.com/document/d/1Ja5JQH8wmnrtpWc9Z_sCG7rda0-9wyqYuJehuPVCmZ0/edit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9577254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49577254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8439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000"/>
              <a:buFont typeface="Montserrat SemiBold"/>
              <a:buNone/>
              <a:defRPr sz="3000">
                <a:solidFill>
                  <a:srgbClr val="CCCCC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1A2B58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" name="Google Shape;6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C2FEFF"/>
              </a:buClr>
              <a:buSzPts val="1500"/>
              <a:buFont typeface="Calibri"/>
              <a:buChar char="●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C2FEFF"/>
              </a:buClr>
              <a:buSzPts val="1400"/>
              <a:buFont typeface="Calibri"/>
              <a:buChar char="○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311700" y="1468825"/>
            <a:ext cx="3975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4856700" y="1468825"/>
            <a:ext cx="3975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" name="Google Shape;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75" name="Google Shape;7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311700" y="631800"/>
            <a:ext cx="54528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2400"/>
              <a:buFont typeface="Montserrat"/>
              <a:buNone/>
              <a:defRPr sz="2400"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311700" y="1473875"/>
            <a:ext cx="5696100" cy="30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9" name="Google Shape;7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2" name="Google Shape;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">
  <p:cSld name="MAIN_POIN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5" name="Google Shape;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/>
        </p:txBody>
      </p:sp>
      <p:pic>
        <p:nvPicPr>
          <p:cNvPr id="88" name="Google Shape;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te on Whova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 txBox="1"/>
          <p:nvPr/>
        </p:nvSpPr>
        <p:spPr>
          <a:xfrm>
            <a:off x="311700" y="13475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Rate This Session on Whova!</a:t>
            </a:r>
            <a:endParaRPr b="0" sz="2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2" name="Google Shape;92;p24"/>
          <p:cNvSpPr txBox="1"/>
          <p:nvPr/>
        </p:nvSpPr>
        <p:spPr>
          <a:xfrm>
            <a:off x="4359850" y="830947"/>
            <a:ext cx="41187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Download </a:t>
            </a:r>
            <a:r>
              <a:rPr b="1"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Whova </a:t>
            </a: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the App Store (Apple) or on Google Play (Android).</a:t>
            </a:r>
            <a:b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“</a:t>
            </a:r>
            <a:r>
              <a:rPr b="1"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 at the bottom of the app and find your session.</a:t>
            </a:r>
            <a:b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“</a:t>
            </a:r>
            <a:r>
              <a:rPr b="1"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b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 the survey!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50" y="975100"/>
            <a:ext cx="1806440" cy="3832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4"/>
          <p:cNvCxnSpPr/>
          <p:nvPr/>
        </p:nvCxnSpPr>
        <p:spPr>
          <a:xfrm rot="10800000">
            <a:off x="2521150" y="2480638"/>
            <a:ext cx="1838700" cy="214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D9D9D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5" name="Google Shape;9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4476" y="3643700"/>
            <a:ext cx="1164250" cy="116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 txBox="1"/>
          <p:nvPr/>
        </p:nvSpPr>
        <p:spPr>
          <a:xfrm>
            <a:off x="311700" y="657589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Follow us on social media</a:t>
            </a:r>
            <a:endParaRPr b="0" sz="2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99" name="Google Shape;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709" y="1595339"/>
            <a:ext cx="5622731" cy="11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1757575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facebook.com/</a:t>
            </a:r>
            <a:b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3244771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twitter.com/</a:t>
            </a:r>
            <a:b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4708392" y="2632118"/>
            <a:ext cx="12507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instagram.com/</a:t>
            </a:r>
            <a:b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6267815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youtube.com/</a:t>
            </a:r>
            <a:b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1675" y="3245114"/>
            <a:ext cx="630475" cy="6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8513" y="3245116"/>
            <a:ext cx="630475" cy="6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0092" y="3245116"/>
            <a:ext cx="630475" cy="63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2830" y="3245116"/>
            <a:ext cx="630475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235875" y="4659288"/>
            <a:ext cx="13563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k20center.ou.edu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Montserrat"/>
              <a:buNone/>
              <a:defRPr b="1" sz="3000">
                <a:solidFill>
                  <a:srgbClr val="12274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274C"/>
              </a:buClr>
              <a:buSzPts val="3000"/>
              <a:buFont typeface="Oswald"/>
              <a:buNone/>
              <a:defRPr sz="3000">
                <a:solidFill>
                  <a:srgbClr val="12274C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F9A"/>
              </a:buClr>
              <a:buSzPts val="1500"/>
              <a:buFont typeface="Calibri"/>
              <a:buChar char="●"/>
              <a:defRPr b="1" sz="1800">
                <a:solidFill>
                  <a:srgbClr val="12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1A2B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TsnLmgWXw-E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Phenomena Virtually</a:t>
            </a:r>
            <a:endParaRPr/>
          </a:p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311700" y="1106000"/>
            <a:ext cx="8520600" cy="3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Navigation: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"/>
              <a:t>Even-numbered slides show a phenomenon for life science, physical science, or earth science (</a:t>
            </a:r>
            <a:r>
              <a:rPr lang="en">
                <a:solidFill>
                  <a:schemeClr val="accent2"/>
                </a:solidFill>
              </a:rPr>
              <a:t>MS: </a:t>
            </a:r>
            <a:r>
              <a:rPr b="0" lang="en">
                <a:solidFill>
                  <a:schemeClr val="accent2"/>
                </a:solidFill>
              </a:rPr>
              <a:t>2-6</a:t>
            </a:r>
            <a:r>
              <a:rPr b="0" lang="en"/>
              <a:t>; </a:t>
            </a:r>
            <a:r>
              <a:rPr lang="en">
                <a:solidFill>
                  <a:schemeClr val="dk1"/>
                </a:solidFill>
              </a:rPr>
              <a:t>HS: </a:t>
            </a:r>
            <a:r>
              <a:rPr b="0" lang="en">
                <a:solidFill>
                  <a:schemeClr val="dk1"/>
                </a:solidFill>
              </a:rPr>
              <a:t>8-12</a:t>
            </a:r>
            <a:r>
              <a:rPr b="0" lang="en"/>
              <a:t>).</a:t>
            </a:r>
            <a:endParaRPr b="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"/>
              <a:t>Odd-numbered </a:t>
            </a:r>
            <a:r>
              <a:rPr b="0" lang="en"/>
              <a:t>“virtual engagement” slides are for your ideas (</a:t>
            </a:r>
            <a:r>
              <a:rPr lang="en">
                <a:solidFill>
                  <a:schemeClr val="accent3"/>
                </a:solidFill>
              </a:rPr>
              <a:t>MS: </a:t>
            </a:r>
            <a:r>
              <a:rPr b="0" lang="en">
                <a:solidFill>
                  <a:schemeClr val="accent3"/>
                </a:solidFill>
              </a:rPr>
              <a:t>3-7</a:t>
            </a:r>
            <a:r>
              <a:rPr b="0" lang="en"/>
              <a:t>; </a:t>
            </a:r>
            <a:r>
              <a:rPr lang="en">
                <a:solidFill>
                  <a:schemeClr val="dk1"/>
                </a:solidFill>
              </a:rPr>
              <a:t>HS:</a:t>
            </a:r>
            <a:r>
              <a:rPr b="0" lang="en">
                <a:solidFill>
                  <a:schemeClr val="dk1"/>
                </a:solidFill>
              </a:rPr>
              <a:t> 9-13</a:t>
            </a:r>
            <a:r>
              <a:rPr b="0" lang="en"/>
              <a:t>).</a:t>
            </a:r>
            <a:endParaRPr b="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Instructions: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"/>
              <a:t>Pick one of the </a:t>
            </a:r>
            <a:r>
              <a:rPr lang="en">
                <a:solidFill>
                  <a:schemeClr val="accent2"/>
                </a:solidFill>
              </a:rPr>
              <a:t>Middle School</a:t>
            </a:r>
            <a:r>
              <a:rPr b="0" lang="en"/>
              <a:t> or </a:t>
            </a:r>
            <a:r>
              <a:rPr lang="en">
                <a:solidFill>
                  <a:srgbClr val="E91D63"/>
                </a:solidFill>
              </a:rPr>
              <a:t>High </a:t>
            </a:r>
            <a:r>
              <a:rPr lang="en">
                <a:solidFill>
                  <a:schemeClr val="dk1"/>
                </a:solidFill>
              </a:rPr>
              <a:t>School </a:t>
            </a:r>
            <a:r>
              <a:rPr b="0" lang="en"/>
              <a:t>phenomena.</a:t>
            </a:r>
            <a:endParaRPr b="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"/>
              <a:t>On the odd-numbered slide after your phenomenon, select a blank cell in the table and describe how you would engage students with the phenomenon virtually.</a:t>
            </a:r>
            <a:endParaRPr b="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Some suggested tools and easily modified strategies can be found in the resource list.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91D63"/>
                </a:solidFill>
                <a:latin typeface="Montserrat"/>
                <a:ea typeface="Montserrat"/>
                <a:cs typeface="Montserrat"/>
                <a:sym typeface="Montserrat"/>
              </a:rPr>
              <a:t>High School Biology</a:t>
            </a:r>
            <a:endParaRPr b="1">
              <a:solidFill>
                <a:srgbClr val="E91D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Evolution and </a:t>
            </a: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natural</a:t>
            </a: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 selection related to structure and function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Why does this lizard squirt blood out of its eyes?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7554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311700" y="19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91D63"/>
                </a:solidFill>
                <a:latin typeface="Montserrat"/>
                <a:ea typeface="Montserrat"/>
                <a:cs typeface="Montserrat"/>
                <a:sym typeface="Montserrat"/>
              </a:rPr>
              <a:t>High School Biology Virtual Engagement</a:t>
            </a:r>
            <a:endParaRPr b="1">
              <a:solidFill>
                <a:srgbClr val="E91D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5" name="Google Shape;185;p36"/>
          <p:cNvGraphicFramePr/>
          <p:nvPr/>
        </p:nvGraphicFramePr>
        <p:xfrm>
          <a:off x="268900" y="1005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{93A7B127-049B-4D08-A19D-3F16205EC43D}</a:tableStyleId>
              </a:tblPr>
              <a:tblGrid>
                <a:gridCol w="2840200"/>
                <a:gridCol w="2840200"/>
                <a:gridCol w="2840200"/>
              </a:tblGrid>
              <a:tr h="92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856175"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" sz="1100"/>
                        <a:t>By engaging them in concepts of adaptations and </a:t>
                      </a:r>
                      <a:r>
                        <a:rPr lang="en" sz="1100"/>
                        <a:t>functionality</a:t>
                      </a:r>
                      <a:r>
                        <a:rPr lang="en" sz="1100"/>
                        <a:t>.(have them identify their own anatomy)  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" sz="1100"/>
                        <a:t>Have them identify the relationship of predator and prey then compare the relationship to arms race between countries/nations.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-"/>
                      </a:pPr>
                      <a:r>
                        <a:rPr lang="en" sz="1100"/>
                        <a:t>Finally discuss the </a:t>
                      </a:r>
                      <a:r>
                        <a:rPr lang="en" sz="1100"/>
                        <a:t>phenomena</a:t>
                      </a:r>
                      <a:r>
                        <a:rPr lang="en" sz="1100"/>
                        <a:t> and how this adaptation is used for survival. (I’m still not sure what virtual resources can be used)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1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91D63"/>
                </a:solidFill>
                <a:latin typeface="Montserrat"/>
                <a:ea typeface="Montserrat"/>
                <a:cs typeface="Montserrat"/>
                <a:sym typeface="Montserrat"/>
              </a:rPr>
              <a:t>High School Chemistry </a:t>
            </a:r>
            <a:endParaRPr b="1">
              <a:solidFill>
                <a:srgbClr val="E91D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280325" y="1344250"/>
            <a:ext cx="8520600" cy="35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Chemical reactions and rate of change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happens to the mass in this chemical reaction? 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igh School Chemistry&#10;&#10;Mass change during a chemical reaction&#10;&#10;Iron wool/steel wool is placed on an electric balance and ignited using a burning splint.&#10;&#10;The change in mass can be observed as the iron wool burns.&#10;&#10;Students should be able to explain why the mass reading on the balance increases at the end of the experiment." id="192" name="Google Shape;192;p37" title="Burning iron wool and change in mass MVI 099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225" y="2283875"/>
            <a:ext cx="3142800" cy="23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311700" y="22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91D63"/>
                </a:solidFill>
                <a:latin typeface="Montserrat"/>
                <a:ea typeface="Montserrat"/>
                <a:cs typeface="Montserrat"/>
                <a:sym typeface="Montserrat"/>
              </a:rPr>
              <a:t>High School Chemistry Virtual Engagement</a:t>
            </a:r>
            <a:endParaRPr b="1">
              <a:solidFill>
                <a:srgbClr val="E91D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8" name="Google Shape;198;p38"/>
          <p:cNvGraphicFramePr/>
          <p:nvPr/>
        </p:nvGraphicFramePr>
        <p:xfrm>
          <a:off x="268900" y="1005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{93A7B127-049B-4D08-A19D-3F16205EC43D}</a:tableStyleId>
              </a:tblPr>
              <a:tblGrid>
                <a:gridCol w="2840200"/>
                <a:gridCol w="2840200"/>
                <a:gridCol w="2840200"/>
              </a:tblGrid>
              <a:tr h="12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Real time graphing of mass changes during the chemical reaction (in Desmos)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Middle School Life Science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311700" y="1136000"/>
            <a:ext cx="8520600" cy="8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selection and behaviors that increase survival and reproduction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/>
              <a:t>Some strategies for surviving winter</a:t>
            </a:r>
            <a:endParaRPr b="0"/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00" y="3117500"/>
            <a:ext cx="2821803" cy="1881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/>
          <p:nvPr/>
        </p:nvSpPr>
        <p:spPr>
          <a:xfrm>
            <a:off x="311700" y="2321100"/>
            <a:ext cx="26064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Migration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(seasonal travel to warmer regions)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302" y="3122850"/>
            <a:ext cx="2803975" cy="18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6608038" y="2321100"/>
            <a:ext cx="19185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Diapause 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(similar to hibernation)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3262350" y="2263050"/>
            <a:ext cx="261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“Antifreeze”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(storage of excess glucose in cells to keep an organism from freezing)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5">
            <a:alphaModFix/>
          </a:blip>
          <a:srcRect b="27257" l="8036" r="20402" t="12022"/>
          <a:stretch/>
        </p:blipFill>
        <p:spPr>
          <a:xfrm>
            <a:off x="3125894" y="3117700"/>
            <a:ext cx="2939319" cy="187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311700" y="176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673AB7"/>
                </a:solidFill>
                <a:latin typeface="Montserrat"/>
                <a:ea typeface="Montserrat"/>
                <a:cs typeface="Montserrat"/>
                <a:sym typeface="Montserrat"/>
              </a:rPr>
              <a:t>Middle School Life Science Virtual Engagement</a:t>
            </a:r>
            <a:endParaRPr b="1" sz="2600">
              <a:solidFill>
                <a:srgbClr val="673A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2" name="Google Shape;132;p28"/>
          <p:cNvGraphicFramePr/>
          <p:nvPr/>
        </p:nvGraphicFramePr>
        <p:xfrm>
          <a:off x="268900" y="1005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{93A7B127-049B-4D08-A19D-3F16205EC43D}</a:tableStyleId>
              </a:tblPr>
              <a:tblGrid>
                <a:gridCol w="2840200"/>
                <a:gridCol w="2840200"/>
                <a:gridCol w="2840200"/>
              </a:tblGrid>
              <a:tr h="12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Antifreeze</a:t>
                      </a:r>
                      <a:r>
                        <a:rPr lang="en" sz="1100"/>
                        <a:t>- Driving Discussion Board to generate questions and then have them draw out what they believe is occuring. Have students share </a:t>
                      </a:r>
                      <a:r>
                        <a:rPr lang="en" sz="1100"/>
                        <a:t>images</a:t>
                      </a:r>
                      <a:r>
                        <a:rPr lang="en" sz="1100"/>
                        <a:t> and similarities and differences in a google slide or padlet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Migration- As a starting point, one helpful resource would be a live map of current bird migration routes that show the traffic rate. It can help students get visual ideas on how the process works.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Google Maps could be used to show migration patterns of waterfowl. I haven’t done this but I think the students would enjoy it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3AB7"/>
                </a:solidFill>
              </a:rPr>
              <a:t>Middle School Physical Science</a:t>
            </a:r>
            <a:endParaRPr b="1">
              <a:solidFill>
                <a:srgbClr val="673AB7"/>
              </a:solidFill>
            </a:endParaRPr>
          </a:p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160025" y="1242050"/>
            <a:ext cx="6096000" cy="20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Atomic composition of matter and/or chemical reactions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Indestructible coating: polyurea truck-bed liner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275" y="3393601"/>
            <a:ext cx="7288653" cy="14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250" y="39950"/>
            <a:ext cx="2897400" cy="21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311700" y="21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73AB7"/>
                </a:solidFill>
                <a:latin typeface="Montserrat"/>
                <a:ea typeface="Montserrat"/>
                <a:cs typeface="Montserrat"/>
                <a:sym typeface="Montserrat"/>
              </a:rPr>
              <a:t>Middle School Physical Science Virtual Engagement</a:t>
            </a:r>
            <a:endParaRPr b="1" sz="2400">
              <a:solidFill>
                <a:srgbClr val="673A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6" name="Google Shape;146;p30"/>
          <p:cNvGraphicFramePr/>
          <p:nvPr/>
        </p:nvGraphicFramePr>
        <p:xfrm>
          <a:off x="268900" y="1005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{93A7B127-049B-4D08-A19D-3F16205EC43D}</a:tableStyleId>
              </a:tblPr>
              <a:tblGrid>
                <a:gridCol w="2840200"/>
                <a:gridCol w="2840200"/>
                <a:gridCol w="2840200"/>
              </a:tblGrid>
              <a:tr h="12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My students love doing a mini-presentation with Google Slides. You could have them research their own examples 🤓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311700" y="319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3AB7"/>
                </a:solidFill>
                <a:latin typeface="Montserrat"/>
                <a:ea typeface="Montserrat"/>
                <a:cs typeface="Montserrat"/>
                <a:sym typeface="Montserrat"/>
              </a:rPr>
              <a:t>Middle School Earth and Space Science</a:t>
            </a:r>
            <a:endParaRPr b="1">
              <a:solidFill>
                <a:srgbClr val="673A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311700" y="1152475"/>
            <a:ext cx="4450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Role of water on Earth’s surface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Meandering rivers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823" y="922675"/>
            <a:ext cx="2815275" cy="422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311700" y="20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673AB7"/>
                </a:solidFill>
                <a:latin typeface="Montserrat"/>
                <a:ea typeface="Montserrat"/>
                <a:cs typeface="Montserrat"/>
                <a:sym typeface="Montserrat"/>
              </a:rPr>
              <a:t>Middle School Earth &amp; Space Science Virtual Engagement</a:t>
            </a:r>
            <a:endParaRPr b="1" sz="2100">
              <a:solidFill>
                <a:srgbClr val="673A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9" name="Google Shape;159;p32"/>
          <p:cNvGraphicFramePr/>
          <p:nvPr/>
        </p:nvGraphicFramePr>
        <p:xfrm>
          <a:off x="268900" y="1005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{93A7B127-049B-4D08-A19D-3F16205EC43D}</a:tableStyleId>
              </a:tblPr>
              <a:tblGrid>
                <a:gridCol w="2840200"/>
                <a:gridCol w="2840200"/>
                <a:gridCol w="2840200"/>
              </a:tblGrid>
              <a:tr h="12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That meandering rivers idea: There are some time lapse videos of rivers shifting. Which I learned about in my OK History class talking about where on the Red River is the OK &amp; TX border. And since the river meanders, what that means about our state’s borders.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Building on the shifting river idea, I would bring in videos of houses falling in rivers when the river has shifted.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91D63"/>
                </a:solidFill>
                <a:latin typeface="Montserrat"/>
                <a:ea typeface="Montserrat"/>
                <a:cs typeface="Montserrat"/>
                <a:sym typeface="Montserrat"/>
              </a:rPr>
              <a:t>High School Physical Science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311700" y="1141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Light waves and properties of light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Why does light always ruin my photos and selfies?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525" y="2241100"/>
            <a:ext cx="2710100" cy="27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311700" y="22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E91D63"/>
                </a:solidFill>
                <a:latin typeface="Montserrat"/>
                <a:ea typeface="Montserrat"/>
                <a:cs typeface="Montserrat"/>
                <a:sym typeface="Montserrat"/>
              </a:rPr>
              <a:t>High </a:t>
            </a:r>
            <a:r>
              <a:rPr b="1" lang="en" sz="2500">
                <a:solidFill>
                  <a:srgbClr val="E91D63"/>
                </a:solidFill>
                <a:latin typeface="Montserrat"/>
                <a:ea typeface="Montserrat"/>
                <a:cs typeface="Montserrat"/>
                <a:sym typeface="Montserrat"/>
              </a:rPr>
              <a:t>School Physical Science Virtual Engagement</a:t>
            </a:r>
            <a:endParaRPr b="1" sz="2500">
              <a:solidFill>
                <a:srgbClr val="E91D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2" name="Google Shape;172;p34"/>
          <p:cNvGraphicFramePr/>
          <p:nvPr/>
        </p:nvGraphicFramePr>
        <p:xfrm>
          <a:off x="268900" y="1005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{93A7B127-049B-4D08-A19D-3F16205EC43D}</a:tableStyleId>
              </a:tblPr>
              <a:tblGrid>
                <a:gridCol w="2840200"/>
                <a:gridCol w="2840200"/>
                <a:gridCol w="2840200"/>
              </a:tblGrid>
              <a:tr h="12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Padlet- or flipgrid to explain your own problem! The kids would love this one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I’d have students create 2-3 Flipgrid videos in which they use different lighting to demonstrate how light can have a negative impact on their selfies. They could also share selfies with different amounts of light on Padlet, or they could view their selfies on Instagram with a creative hashtag (e.g., #badselfie, #selfiescience, etc.).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Having students use different photo filters to change the way light is </a:t>
                      </a:r>
                      <a:r>
                        <a:rPr lang="en" sz="1100"/>
                        <a:t>perceived</a:t>
                      </a:r>
                      <a:r>
                        <a:rPr lang="en" sz="1100"/>
                        <a:t> in their selfies can help them get there. Manipulating the images to reduce glare, reduce light, change shadows, change colors etc. An understanding of how light works and how it is </a:t>
                      </a:r>
                      <a:r>
                        <a:rPr lang="en" sz="1100"/>
                        <a:t>perceived goes a long way in finding solutions to problems that occur because of lighting.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