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1" r:id="rId1"/>
  </p:sldMasterIdLst>
  <p:notesMasterIdLst>
    <p:notesMasterId r:id="rId15"/>
  </p:notesMasterIdLst>
  <p:sldIdLst>
    <p:sldId id="276" r:id="rId2"/>
    <p:sldId id="256" r:id="rId3"/>
    <p:sldId id="275" r:id="rId4"/>
    <p:sldId id="273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7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78" autoAdjust="0"/>
    <p:restoredTop sz="94607"/>
  </p:normalViewPr>
  <p:slideViewPr>
    <p:cSldViewPr snapToGrid="0" snapToObjects="1">
      <p:cViewPr varScale="1">
        <p:scale>
          <a:sx n="109" d="100"/>
          <a:sy n="109" d="100"/>
        </p:scale>
        <p:origin x="80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94995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0" name="Shape 4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12543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ARN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6452" y="1028700"/>
            <a:ext cx="1911096" cy="3122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01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4E1121FC-8B0E-0F4B-8A9D-C7B1ADC4049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57A07C9-52E3-4212-9CBC-F4ACF85EBA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5752E28-88FD-4D46-A840-A174E90B52DD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517" y="1427702"/>
            <a:ext cx="7040563" cy="3057014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</p:spTree>
    <p:extLst>
      <p:ext uri="{BB962C8B-B14F-4D97-AF65-F5344CB8AC3E}">
        <p14:creationId xmlns:p14="http://schemas.microsoft.com/office/powerpoint/2010/main" val="1090333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ACA14D18-7E80-4DA7-8133-159DD521CE44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A7C2501-3118-4C0D-A655-F2D0DFA1CF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911850" y="1663336"/>
            <a:ext cx="1828800" cy="1828009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5367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y v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rtl="0">
              <a:buSzPct val="100000"/>
              <a:defRPr/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5CD319D0-7727-40E0-9BB2-013BA6FE865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2302" y="1305059"/>
            <a:ext cx="3994150" cy="1420813"/>
          </a:xfrm>
          <a:ln w="6350">
            <a:solidFill>
              <a:schemeClr val="bg2">
                <a:lumMod val="90000"/>
              </a:schemeClr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04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ll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3FE57066-AFD2-4D39-B9C9-BF451B892B56}"/>
              </a:ext>
            </a:extLst>
          </p:cNvPr>
          <p:cNvSpPr/>
          <p:nvPr userDrawn="1"/>
        </p:nvSpPr>
        <p:spPr>
          <a:xfrm>
            <a:off x="1721476" y="1313644"/>
            <a:ext cx="5701048" cy="3206840"/>
          </a:xfrm>
          <a:prstGeom prst="snip2Diag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5" name="Shape 23">
            <a:extLst>
              <a:ext uri="{FF2B5EF4-FFF2-40B4-BE49-F238E27FC236}">
                <a16:creationId xmlns:a16="http://schemas.microsoft.com/office/drawing/2014/main" id="{0C6D66F0-1C84-4362-90AC-EAB0A6DF20A3}"/>
              </a:ext>
            </a:extLst>
          </p:cNvPr>
          <p:cNvSpPr txBox="1">
            <a:spLocks noGrp="1"/>
          </p:cNvSpPr>
          <p:nvPr>
            <p:ph type="body" idx="1" hasCustomPrompt="1"/>
          </p:nvPr>
        </p:nvSpPr>
        <p:spPr>
          <a:xfrm>
            <a:off x="2574750" y="1534732"/>
            <a:ext cx="3994500" cy="2376154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/>
          <a:lstStyle>
            <a:lvl1pPr marL="0" indent="0" rtl="0">
              <a:buSzPct val="100000"/>
              <a:buNone/>
              <a:defRPr b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7" name="Shape 23">
            <a:extLst>
              <a:ext uri="{FF2B5EF4-FFF2-40B4-BE49-F238E27FC236}">
                <a16:creationId xmlns:a16="http://schemas.microsoft.com/office/drawing/2014/main" id="{98ECED1A-A97B-463C-904C-0655947FAF68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3017949" y="3943350"/>
            <a:ext cx="3108101" cy="521326"/>
          </a:xfrm>
          <a:prstGeom prst="rect">
            <a:avLst/>
          </a:prstGeom>
          <a:noFill/>
          <a:ln>
            <a:noFill/>
          </a:ln>
        </p:spPr>
        <p:txBody>
          <a:bodyPr lIns="91421" tIns="91421" rIns="91421" bIns="91421" anchor="t" anchorCtr="0">
            <a:normAutofit/>
          </a:bodyPr>
          <a:lstStyle>
            <a:lvl1pPr marL="0" indent="0" rtl="0">
              <a:buSzPct val="100000"/>
              <a:buNone/>
              <a:defRPr sz="1600" b="1" i="1">
                <a:solidFill>
                  <a:schemeClr val="bg1"/>
                </a:solidFill>
              </a:defRPr>
            </a:lvl1pPr>
            <a:lvl2pPr rtl="0">
              <a:defRPr/>
            </a:lvl2pPr>
            <a:lvl3pPr rtl="0">
              <a:defRPr/>
            </a:lvl3pPr>
            <a:lvl4pPr rtl="0">
              <a:defRPr/>
            </a:lvl4pPr>
            <a:lvl5pPr rtl="0">
              <a:defRPr sz="1350"/>
            </a:lvl5pPr>
            <a:lvl6pPr rtl="0">
              <a:defRPr sz="1350"/>
            </a:lvl6pPr>
            <a:lvl7pPr rtl="0">
              <a:defRPr sz="1350"/>
            </a:lvl7pPr>
            <a:lvl8pPr rtl="0">
              <a:defRPr sz="1350"/>
            </a:lvl8pPr>
            <a:lvl9pPr rtl="0">
              <a:defRPr sz="1350"/>
            </a:lvl9pPr>
          </a:lstStyle>
          <a:p>
            <a:pPr lvl="0"/>
            <a:r>
              <a:rPr lang="en-US" dirty="0"/>
              <a:t>-Attribution</a:t>
            </a:r>
          </a:p>
        </p:txBody>
      </p:sp>
      <p:pic>
        <p:nvPicPr>
          <p:cNvPr id="11" name="Picture 10" descr="A picture containing icon&#10;&#10;Description automatically generated">
            <a:extLst>
              <a:ext uri="{FF2B5EF4-FFF2-40B4-BE49-F238E27FC236}">
                <a16:creationId xmlns:a16="http://schemas.microsoft.com/office/drawing/2014/main" id="{D6017F3C-31CC-46B1-BC0D-495B548BE5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75000"/>
                    </a14:imgEffect>
                  </a14:imgLayer>
                </a14:imgProps>
              </a:ext>
            </a:extLst>
          </a:blip>
          <a:srcRect l="34179" t="21572" r="32618" b="56088"/>
          <a:stretch/>
        </p:blipFill>
        <p:spPr>
          <a:xfrm>
            <a:off x="1828288" y="1352281"/>
            <a:ext cx="639651" cy="53662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74493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3561A6D-6963-4F42-BC51-710587FDD3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71325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65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hite B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87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No Logo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1829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0">
              <a:schemeClr val="accent4"/>
            </a:gs>
            <a:gs pos="85000">
              <a:schemeClr val="accent6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644652" y="1007598"/>
            <a:ext cx="7851648" cy="1371600"/>
          </a:xfrm>
          <a:ln>
            <a:noFill/>
          </a:ln>
        </p:spPr>
        <p:txBody>
          <a:bodyPr vert="horz" tIns="0" rIns="18287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</p:spPr>
        <p:txBody>
          <a:bodyPr lIns="0" rIns="18287">
            <a:normAutofit/>
          </a:bodyPr>
          <a:lstStyle>
            <a:lvl1pPr marL="0" marR="34289" indent="0" algn="l">
              <a:buNone/>
              <a:defRPr sz="2600">
                <a:solidFill>
                  <a:schemeClr val="tx1"/>
                </a:solidFill>
                <a:latin typeface="Calibri"/>
                <a:cs typeface="Calibri"/>
              </a:defRPr>
            </a:lvl1pPr>
            <a:lvl2pPr marL="342883" indent="0" algn="ctr">
              <a:buNone/>
            </a:lvl2pPr>
            <a:lvl3pPr marL="685765" indent="0" algn="ctr">
              <a:buNone/>
            </a:lvl3pPr>
            <a:lvl4pPr marL="1028648" indent="0" algn="ctr">
              <a:buNone/>
            </a:lvl4pPr>
            <a:lvl5pPr marL="1371530" indent="0" algn="ctr">
              <a:buNone/>
            </a:lvl5pPr>
            <a:lvl6pPr marL="1714412" indent="0" algn="ctr">
              <a:buNone/>
            </a:lvl6pPr>
            <a:lvl7pPr marL="2057295" indent="0" algn="ctr">
              <a:buNone/>
            </a:lvl7pPr>
            <a:lvl8pPr marL="2400177" indent="0" algn="ctr">
              <a:buNone/>
            </a:lvl8pPr>
            <a:lvl9pPr marL="274306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80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227013" indent="-227013"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defRPr sz="26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7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This is the default layout for slide content. To see other layout options, right-click the slide thumbnail and select Layout.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423506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dered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309352"/>
            <a:ext cx="8229600" cy="3434098"/>
          </a:xfrm>
        </p:spPr>
        <p:txBody>
          <a:bodyPr/>
          <a:lstStyle>
            <a:lvl1pPr marL="342900" indent="-342900">
              <a:buClr>
                <a:schemeClr val="accent4"/>
              </a:buClr>
              <a:buSzPct val="100000"/>
              <a:buFont typeface="+mj-lt"/>
              <a:buAutoNum type="arabicPeriod"/>
              <a:defRPr sz="2600"/>
            </a:lvl1pPr>
            <a:lvl2pPr marL="627063" indent="-333375">
              <a:buClr>
                <a:schemeClr val="accent4"/>
              </a:buClr>
              <a:buSzPct val="100000"/>
              <a:buFont typeface="+mj-lt"/>
              <a:buAutoNum type="alphaLcParenR"/>
              <a:defRPr sz="2000"/>
            </a:lvl2pPr>
            <a:lvl3pPr marL="914400" indent="-227013">
              <a:buClr>
                <a:schemeClr val="accent4"/>
              </a:buClr>
              <a:buSzPct val="100000"/>
              <a:buFont typeface="+mj-lt"/>
              <a:buAutoNum type="romanLcPeriod"/>
              <a:defRPr sz="1700"/>
            </a:lvl3pPr>
            <a:lvl4pPr marL="1076668" indent="-342900">
              <a:buSzPct val="100000"/>
              <a:buFont typeface="+mj-lt"/>
              <a:buAutoNum type="arabicPeriod"/>
              <a:defRPr/>
            </a:lvl4pPr>
            <a:lvl5pPr marL="1282398" indent="-342900">
              <a:buSzPct val="100000"/>
              <a:buFont typeface="+mj-lt"/>
              <a:buAutoNum type="arabicPeriod"/>
              <a:defRPr sz="1350"/>
            </a:lvl5pPr>
          </a:lstStyle>
          <a:p>
            <a:pPr lvl="0" eaLnBrk="1" latinLnBrk="0" hangingPunct="1"/>
            <a:r>
              <a:rPr lang="en-US" dirty="0"/>
              <a:t>Step</a:t>
            </a:r>
          </a:p>
          <a:p>
            <a:pPr lvl="1" eaLnBrk="1" latinLnBrk="0" hangingPunct="1"/>
            <a:r>
              <a:rPr lang="en-US" dirty="0" err="1"/>
              <a:t>Substep</a:t>
            </a:r>
            <a:endParaRPr lang="en-US" dirty="0"/>
          </a:p>
          <a:p>
            <a:pPr lvl="2" eaLnBrk="1" latinLnBrk="0" hangingPunct="1"/>
            <a:r>
              <a:rPr lang="en-US" dirty="0"/>
              <a:t>Sub-</a:t>
            </a:r>
            <a:r>
              <a:rPr lang="en-US" dirty="0" err="1"/>
              <a:t>substep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22F552B-173D-46BA-BBEA-1B2F42FED8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45716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flip="none" rotWithShape="1">
          <a:gsLst>
            <a:gs pos="0">
              <a:srgbClr val="659298"/>
            </a:gs>
            <a:gs pos="100000">
              <a:srgbClr val="4E6F74"/>
            </a:gs>
          </a:gsLst>
          <a:lin ang="159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/>
          </a:bodyPr>
          <a:lstStyle>
            <a:lvl1pPr algn="l" rtl="0">
              <a:spcBef>
                <a:spcPct val="0"/>
              </a:spcBef>
              <a:buNone/>
              <a:defRPr lang="en-US" sz="5000" b="0" cap="none" baseline="0" dirty="0">
                <a:ln w="635">
                  <a:noFill/>
                </a:ln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/>
              <a:t>Section Name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0352" y="2028498"/>
            <a:ext cx="7772400" cy="1132284"/>
          </a:xfrm>
        </p:spPr>
        <p:txBody>
          <a:bodyPr lIns="45718" rIns="45718" anchor="t">
            <a:normAutofit/>
          </a:bodyPr>
          <a:lstStyle>
            <a:lvl1pPr marL="398463" indent="-342900">
              <a:buClr>
                <a:schemeClr val="tx1"/>
              </a:buClr>
              <a:buFont typeface="Arial" panose="020B0604020202020204" pitchFamily="34" charset="0"/>
              <a:buChar char="•"/>
              <a:defRPr sz="2600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dirty="0"/>
              <a:t>Item A</a:t>
            </a:r>
          </a:p>
          <a:p>
            <a:pPr lvl="0" eaLnBrk="1" latinLnBrk="0" hangingPunct="1"/>
            <a:r>
              <a:rPr kumimoji="0" lang="en-US" dirty="0"/>
              <a:t>Item B</a:t>
            </a:r>
          </a:p>
          <a:p>
            <a:pPr lvl="0" eaLnBrk="1" latinLnBrk="0" hangingPunct="1"/>
            <a:r>
              <a:rPr kumimoji="0" lang="en-US" dirty="0"/>
              <a:t>Item 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1184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2954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57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A215C7E-697C-4702-93D3-61EBBCC240B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4648200" y="1317938"/>
            <a:ext cx="4038600" cy="3448256"/>
          </a:xfrm>
        </p:spPr>
        <p:txBody>
          <a:bodyPr/>
          <a:lstStyle>
            <a:lvl1pPr>
              <a:buSzPct val="100000"/>
              <a:defRPr sz="24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20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8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5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35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3223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391436"/>
            <a:ext cx="4040188" cy="494514"/>
          </a:xfrm>
        </p:spPr>
        <p:txBody>
          <a:bodyPr lIns="45718" tIns="0" rIns="45718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A Subtitle/Header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 hasCustomPrompt="1"/>
          </p:nvPr>
        </p:nvSpPr>
        <p:spPr>
          <a:xfrm>
            <a:off x="4645027" y="1394820"/>
            <a:ext cx="4041775" cy="491132"/>
          </a:xfrm>
        </p:spPr>
        <p:txBody>
          <a:bodyPr lIns="45718" tIns="0" rIns="45718" bIns="0" anchor="ctr">
            <a:norm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 eaLnBrk="1" latinLnBrk="0" hangingPunct="1"/>
            <a:r>
              <a:rPr kumimoji="0" lang="en-US" dirty="0"/>
              <a:t>Side B Subtitle/Header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7200" y="1974760"/>
            <a:ext cx="4040188" cy="2795480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2F6623D-9146-44DE-A2AF-4628874D04E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649788" y="1974760"/>
            <a:ext cx="4040188" cy="2795481"/>
          </a:xfrm>
        </p:spPr>
        <p:txBody>
          <a:bodyPr tIns="0"/>
          <a:lstStyle>
            <a:lvl1pPr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5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35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2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05144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 hasCustomPrompt="1"/>
          </p:nvPr>
        </p:nvSpPr>
        <p:spPr>
          <a:xfrm>
            <a:off x="3581400" y="1330012"/>
            <a:ext cx="5111750" cy="3257550"/>
          </a:xfrm>
        </p:spPr>
        <p:txBody>
          <a:bodyPr tIns="0"/>
          <a:lstStyle>
            <a:lvl1pPr marL="0" indent="0">
              <a:buNone/>
              <a:defRPr sz="2100" baseline="0"/>
            </a:lvl1pPr>
            <a:lvl2pPr>
              <a:defRPr sz="1950"/>
            </a:lvl2pPr>
            <a:lvl3pPr>
              <a:defRPr sz="1800"/>
            </a:lvl3pPr>
            <a:lvl4pPr>
              <a:defRPr sz="1500"/>
            </a:lvl4pPr>
            <a:lvl5pPr>
              <a:defRPr sz="1350"/>
            </a:lvl5pPr>
          </a:lstStyle>
          <a:p>
            <a:pPr lvl="0" eaLnBrk="1" latinLnBrk="0" hangingPunct="1"/>
            <a:r>
              <a:rPr kumimoji="0" lang="en-US" dirty="0"/>
              <a:t>{Insert photo or chart here}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2" hasCustomPrompt="1"/>
          </p:nvPr>
        </p:nvSpPr>
        <p:spPr>
          <a:xfrm>
            <a:off x="450850" y="1330012"/>
            <a:ext cx="3124200" cy="3257550"/>
          </a:xfrm>
        </p:spPr>
        <p:txBody>
          <a:bodyPr tIns="0"/>
          <a:lstStyle>
            <a:lvl1pPr>
              <a:buSzPct val="100000"/>
              <a:defRPr sz="1800"/>
            </a:lvl1pPr>
            <a:lvl2pPr marL="480035" indent="-185156">
              <a:buSzPct val="100000"/>
              <a:buFont typeface="Arial" panose="020B0604020202020204" pitchFamily="34" charset="0"/>
              <a:buChar char="•"/>
              <a:defRPr sz="1600"/>
            </a:lvl2pPr>
            <a:lvl3pPr marL="685765" indent="-185156">
              <a:buSzPct val="100000"/>
              <a:buFont typeface="Arial" panose="020B0604020202020204" pitchFamily="34" charset="0"/>
              <a:buChar char="•"/>
              <a:defRPr sz="1400"/>
            </a:lvl3pPr>
            <a:lvl4pPr marL="891494" indent="-157726">
              <a:buSzPct val="100000"/>
              <a:buFont typeface="Arial" panose="020B0604020202020204" pitchFamily="34" charset="0"/>
              <a:buChar char="•"/>
              <a:defRPr sz="1300"/>
            </a:lvl4pPr>
            <a:lvl5pPr marL="1097224" indent="-157726">
              <a:buSzPct val="100000"/>
              <a:buFont typeface="Arial" panose="020B0604020202020204" pitchFamily="34" charset="0"/>
              <a:buChar char="•"/>
              <a:defRPr sz="1200"/>
            </a:lvl5pPr>
          </a:lstStyle>
          <a:p>
            <a:pPr lvl="0" eaLnBrk="1" latinLnBrk="0" hangingPunct="1"/>
            <a:r>
              <a:rPr lang="en-US" dirty="0"/>
              <a:t>First level</a:t>
            </a:r>
          </a:p>
          <a:p>
            <a:pPr lvl="1" eaLnBrk="1" latinLnBrk="0" hangingPunct="1"/>
            <a:r>
              <a:rPr lang="en-US" dirty="0"/>
              <a:t>Second level</a:t>
            </a:r>
          </a:p>
          <a:p>
            <a:pPr lvl="2" eaLnBrk="1" latinLnBrk="0" hangingPunct="1"/>
            <a:r>
              <a:rPr lang="en-US" dirty="0"/>
              <a:t>Third level</a:t>
            </a:r>
          </a:p>
          <a:p>
            <a:pPr lvl="3" eaLnBrk="1" latinLnBrk="0" hangingPunct="1"/>
            <a:r>
              <a:rPr lang="en-US" dirty="0"/>
              <a:t>Fourth level</a:t>
            </a:r>
          </a:p>
          <a:p>
            <a:pPr lvl="4" eaLnBrk="1" latinLnBrk="0" hangingPunct="1"/>
            <a:r>
              <a:rPr lang="en-US" dirty="0"/>
              <a:t>Fifth level</a:t>
            </a:r>
            <a:endParaRPr kumimoji="0"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57CD2421-83B0-4920-AB5D-7E41627BC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385169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D588CD6-00FA-3647-9C32-955C9EE213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7848" y="3943350"/>
            <a:ext cx="914400" cy="914400"/>
          </a:xfrm>
          <a:prstGeom prst="rect">
            <a:avLst/>
          </a:prstGeom>
        </p:spPr>
      </p:pic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B5E15DE5-15CD-41A8-BA89-39372E5587AC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457200" y="1343696"/>
            <a:ext cx="6125827" cy="3408340"/>
          </a:xfrm>
        </p:spPr>
        <p:txBody>
          <a:bodyPr/>
          <a:lstStyle/>
          <a:p>
            <a:r>
              <a:rPr lang="en-US"/>
              <a:t>Click icon to add media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1F4382-70BA-4DE9-9B01-7F103D1E93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307247"/>
            <a:ext cx="8229600" cy="857250"/>
          </a:xfrm>
        </p:spPr>
        <p:txBody>
          <a:bodyPr tIns="45718" anchor="b"/>
          <a:lstStyle>
            <a:lvl1pPr>
              <a:defRPr/>
            </a:lvl1pPr>
          </a:lstStyle>
          <a:p>
            <a:r>
              <a:rPr kumimoji="0" lang="en-US" dirty="0"/>
              <a:t>Slide Title</a:t>
            </a:r>
          </a:p>
        </p:txBody>
      </p:sp>
    </p:spTree>
    <p:extLst>
      <p:ext uri="{BB962C8B-B14F-4D97-AF65-F5344CB8AC3E}">
        <p14:creationId xmlns:p14="http://schemas.microsoft.com/office/powerpoint/2010/main" val="1616972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FF"/>
            </a:gs>
            <a:gs pos="100000">
              <a:schemeClr val="bg1">
                <a:lumMod val="85000"/>
              </a:schemeClr>
            </a:gs>
          </a:gsLst>
          <a:lin ang="564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tIns="45718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 lIns="91435" tIns="45718" rIns="91435" bIns="45718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64073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93" r:id="rId4"/>
    <p:sldLayoutId id="2147483675" r:id="rId5"/>
    <p:sldLayoutId id="2147483676" r:id="rId6"/>
    <p:sldLayoutId id="2147483677" r:id="rId7"/>
    <p:sldLayoutId id="2147483680" r:id="rId8"/>
    <p:sldLayoutId id="2147483689" r:id="rId9"/>
    <p:sldLayoutId id="2147483690" r:id="rId10"/>
    <p:sldLayoutId id="2147483695" r:id="rId11"/>
    <p:sldLayoutId id="2147483696" r:id="rId12"/>
    <p:sldLayoutId id="2147483698" r:id="rId13"/>
    <p:sldLayoutId id="2147483697" r:id="rId14"/>
    <p:sldLayoutId id="2147483679" r:id="rId15"/>
    <p:sldLayoutId id="2147483688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3600" b="0" kern="1200">
          <a:ln>
            <a:noFill/>
          </a:ln>
          <a:solidFill>
            <a:schemeClr val="accent4"/>
          </a:solidFill>
          <a:effectLst/>
          <a:latin typeface="+mj-lt"/>
          <a:ea typeface="+mj-ea"/>
          <a:cs typeface="+mj-cs"/>
        </a:defRPr>
      </a:lvl1pPr>
    </p:titleStyle>
    <p:bodyStyle>
      <a:lvl1pPr marL="231775" indent="-231775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 pitchFamily="34" charset="0"/>
        <a:buChar char="•"/>
        <a:tabLst/>
        <a:defRPr kumimoji="0" sz="2600" kern="1200">
          <a:solidFill>
            <a:schemeClr val="tx1"/>
          </a:solidFill>
          <a:latin typeface="Calibri"/>
          <a:ea typeface="+mn-ea"/>
          <a:cs typeface="Calibri"/>
        </a:defRPr>
      </a:lvl1pPr>
      <a:lvl2pPr marL="480035" indent="-18515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800" kern="1200">
          <a:solidFill>
            <a:schemeClr val="tx1"/>
          </a:solidFill>
          <a:latin typeface="Calibri"/>
          <a:ea typeface="+mn-ea"/>
          <a:cs typeface="Calibri"/>
        </a:defRPr>
      </a:lvl2pPr>
      <a:lvl3pPr marL="685765" indent="-18515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1575" kern="1200">
          <a:solidFill>
            <a:schemeClr val="tx1"/>
          </a:solidFill>
          <a:latin typeface="Calibri"/>
          <a:ea typeface="+mn-ea"/>
          <a:cs typeface="Calibri"/>
        </a:defRPr>
      </a:lvl3pPr>
      <a:lvl4pPr marL="891494" indent="-157726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4pPr>
      <a:lvl5pPr marL="1097224" indent="-157726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1500" kern="1200">
          <a:solidFill>
            <a:schemeClr val="tx1"/>
          </a:solidFill>
          <a:latin typeface="Calibri"/>
          <a:ea typeface="+mn-ea"/>
          <a:cs typeface="Calibri"/>
        </a:defRPr>
      </a:lvl5pPr>
      <a:lvl6pPr marL="1302953" indent="-157726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440106" indent="-137153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645836" indent="-137153" algn="l" rtl="0" eaLnBrk="1" latinLnBrk="0" hangingPunct="1">
        <a:spcBef>
          <a:spcPct val="20000"/>
        </a:spcBef>
        <a:buClr>
          <a:schemeClr val="tx2"/>
        </a:buClr>
        <a:buChar char="•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51566" indent="-137153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0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3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76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1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2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17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0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docs.google.com/presentation/d/1kaup2xfM2FEVQkK9ryBn85g0XIJ9MEmdXof_ulaBqJM/edit#slide=id.ga5126779a3_0_64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nti.com/q5ynzihpbw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learn.k20center.ou.edu/lesson/415" TargetMode="Externa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jpg"/><Relationship Id="rId4" Type="http://schemas.openxmlformats.org/officeDocument/2006/relationships/hyperlink" Target="http://www.youtube.com/watch?v=kpCsfuvzQe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learn.k20center.ou.edu/lesson/453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90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4A83483-A0BC-9F4E-B6A0-28D66CEB6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Accessing &amp; Implementing Phenomena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68665C-F776-CE42-8057-A310685A1890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399265" y="1317938"/>
            <a:ext cx="4038601" cy="3448256"/>
          </a:xfrm>
        </p:spPr>
        <p:txBody>
          <a:bodyPr>
            <a:normAutofit fontScale="85000" lnSpcReduction="10000"/>
          </a:bodyPr>
          <a:lstStyle/>
          <a:p>
            <a:pPr marL="457200" lvl="0" indent="-323850">
              <a:lnSpc>
                <a:spcPct val="115000"/>
              </a:lnSpc>
              <a:spcBef>
                <a:spcPts val="0"/>
              </a:spcBef>
              <a:buSzPts val="1500"/>
              <a:buChar char="●"/>
            </a:pPr>
            <a:r>
              <a:rPr lang="en-US" dirty="0"/>
              <a:t>Start by asking simple questions that stimulate students’ curiosity. Strategies like “I Notice, I Wonder” can prompt students to make observations and ask questions. </a:t>
            </a:r>
          </a:p>
          <a:p>
            <a:pPr marL="457200" lvl="0" indent="-323850">
              <a:lnSpc>
                <a:spcPct val="115000"/>
              </a:lnSpc>
              <a:spcBef>
                <a:spcPts val="1000"/>
              </a:spcBef>
              <a:buSzPts val="1500"/>
              <a:buChar char="●"/>
            </a:pPr>
            <a:r>
              <a:rPr lang="en-US" dirty="0"/>
              <a:t>Use graphic organizers to scaffold student inquiry in a way that promotes collaboration and discussion among groups. </a:t>
            </a:r>
          </a:p>
        </p:txBody>
      </p:sp>
      <p:pic>
        <p:nvPicPr>
          <p:cNvPr id="7" name="Google Shape;133;p23">
            <a:extLst>
              <a:ext uri="{FF2B5EF4-FFF2-40B4-BE49-F238E27FC236}">
                <a16:creationId xmlns:a16="http://schemas.microsoft.com/office/drawing/2014/main" id="{B665B984-5DAA-9342-A3E6-E041720E43A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1368524"/>
            <a:ext cx="2586702" cy="3347084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2827889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26E9F1-4279-864A-833A-DF6D52CFEE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Accessing &amp; Implementing Phenomena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86FFB-4EB1-1147-9DE7-80F6F98BC57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2163336"/>
            <a:ext cx="4038600" cy="260285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Discussion Starters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/>
          </a:p>
          <a:p>
            <a:r>
              <a:rPr lang="en-US" dirty="0"/>
              <a:t>What evidence do you have? How do you know?</a:t>
            </a:r>
          </a:p>
          <a:p>
            <a:r>
              <a:rPr lang="en-US" dirty="0"/>
              <a:t>Is there anything we can measure?</a:t>
            </a:r>
          </a:p>
          <a:p>
            <a:r>
              <a:rPr lang="en-US" dirty="0"/>
              <a:t>How do you think that is happening? </a:t>
            </a:r>
          </a:p>
          <a:p>
            <a:r>
              <a:rPr lang="en-US" dirty="0"/>
              <a:t>How could we test our idea?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AF6B51-746B-9240-B6C0-1AE61C754718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648200" y="2096432"/>
            <a:ext cx="4038600" cy="2044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/>
              <a:t>Sentence Stems</a:t>
            </a:r>
          </a:p>
          <a:p>
            <a:pPr marL="0" indent="0">
              <a:buNone/>
            </a:pPr>
            <a:endParaRPr lang="en-US" sz="1800" dirty="0"/>
          </a:p>
          <a:p>
            <a:r>
              <a:rPr lang="en-US" sz="1800" dirty="0"/>
              <a:t>This reminds me of… </a:t>
            </a:r>
          </a:p>
          <a:p>
            <a:r>
              <a:rPr lang="en-US" sz="1800" dirty="0"/>
              <a:t>I wonder why… </a:t>
            </a:r>
          </a:p>
          <a:p>
            <a:r>
              <a:rPr lang="en-US" sz="1800" dirty="0"/>
              <a:t>I notice a pattern in… </a:t>
            </a:r>
          </a:p>
          <a:p>
            <a:r>
              <a:rPr lang="en-US" sz="1800" dirty="0"/>
              <a:t>I think… because…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AFBB89-AA23-9A4E-BC66-0AB1D0B3762E}"/>
              </a:ext>
            </a:extLst>
          </p:cNvPr>
          <p:cNvSpPr txBox="1"/>
          <p:nvPr/>
        </p:nvSpPr>
        <p:spPr>
          <a:xfrm>
            <a:off x="489850" y="1474813"/>
            <a:ext cx="831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Use discussion starters or sentence stems to get students to discuss the phenomena. </a:t>
            </a:r>
          </a:p>
        </p:txBody>
      </p:sp>
    </p:spTree>
    <p:extLst>
      <p:ext uri="{BB962C8B-B14F-4D97-AF65-F5344CB8AC3E}">
        <p14:creationId xmlns:p14="http://schemas.microsoft.com/office/powerpoint/2010/main" val="3682530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3DACE1-3D20-4842-8A3C-A3681CEE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Visit the </a:t>
            </a:r>
            <a:r>
              <a:rPr lang="en-US" u="sng" dirty="0">
                <a:solidFill>
                  <a:schemeClr val="hlink"/>
                </a:solidFill>
                <a:hlinkClick r:id="rId2"/>
              </a:rPr>
              <a:t>Google Slides MS/HS phenomena</a:t>
            </a:r>
            <a:r>
              <a:rPr lang="en-US" dirty="0"/>
              <a:t> presentation (linked in the resource list) and choose one of the phenomena provided (three middle school-level phenomena, three high school-level phenomena).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Each phenomenon slide is followed by a virtual engagement slide.</a:t>
            </a:r>
          </a:p>
          <a:p>
            <a:pPr marL="457200" lvl="0" indent="-342900">
              <a:lnSpc>
                <a:spcPct val="115000"/>
              </a:lnSpc>
              <a:spcBef>
                <a:spcPts val="0"/>
              </a:spcBef>
              <a:buSzPts val="1800"/>
              <a:buAutoNum type="arabicPeriod"/>
            </a:pPr>
            <a:r>
              <a:rPr lang="en-US" dirty="0"/>
              <a:t>On the virtual engagement slide, describe how you would engage students with the phenomenon virtually.</a:t>
            </a:r>
          </a:p>
          <a:p>
            <a:pPr marL="0" lvl="0" indent="0" algn="ctr">
              <a:lnSpc>
                <a:spcPct val="115000"/>
              </a:lnSpc>
              <a:spcBef>
                <a:spcPts val="1000"/>
              </a:spcBef>
              <a:spcAft>
                <a:spcPts val="1600"/>
              </a:spcAft>
              <a:buSzPts val="1500"/>
              <a:buNone/>
            </a:pPr>
            <a:r>
              <a:rPr lang="en-US" dirty="0"/>
              <a:t>Detailed instructions are included on slide 1 </a:t>
            </a:r>
            <a:br>
              <a:rPr lang="en-US" dirty="0"/>
            </a:br>
            <a:r>
              <a:rPr lang="en-US" dirty="0"/>
              <a:t>of the phenomena presentation.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D57AB28-ADD2-774D-A017-A62F300D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Choosing a Phenomenon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80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A432070-621F-403B-A7CB-6F51EA34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Virtual Phenomena 3-2-1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655501-5939-4CB0-B1D6-1438EED85B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sz="2800" b="1" dirty="0"/>
              <a:t>3</a:t>
            </a:r>
            <a:r>
              <a:rPr lang="en-US" sz="2800" dirty="0"/>
              <a:t> Questions you still have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buSzPts val="1500"/>
              <a:buNone/>
            </a:pPr>
            <a:r>
              <a:rPr lang="en-US" sz="2800" b="1" dirty="0"/>
              <a:t>2 </a:t>
            </a:r>
            <a:r>
              <a:rPr lang="en-US" sz="2800" dirty="0"/>
              <a:t>Things you intend to do in your classroom as a result of this session</a:t>
            </a:r>
          </a:p>
          <a:p>
            <a:pPr marL="0" lvl="0" indent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500"/>
              <a:buNone/>
            </a:pPr>
            <a:r>
              <a:rPr lang="en-US" sz="2800" b="1" dirty="0"/>
              <a:t>1</a:t>
            </a:r>
            <a:r>
              <a:rPr lang="en-US" sz="2800" dirty="0"/>
              <a:t> Virtual strategy you’re considering using in your classroom</a:t>
            </a:r>
            <a:endParaRPr lang="en-US" sz="4000" dirty="0"/>
          </a:p>
        </p:txBody>
      </p:sp>
      <p:pic>
        <p:nvPicPr>
          <p:cNvPr id="6" name="Google Shape;157;p26">
            <a:extLst>
              <a:ext uri="{FF2B5EF4-FFF2-40B4-BE49-F238E27FC236}">
                <a16:creationId xmlns:a16="http://schemas.microsoft.com/office/drawing/2014/main" id="{248E057B-F3B9-AE4E-BD4B-39940A5E76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11850" y="1324672"/>
            <a:ext cx="2494156" cy="24941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15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FBCA28-140F-8A42-9364-1ED04BA0B6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" dirty="0"/>
              <a:t>Science Phenomena for Virtual Learning</a:t>
            </a:r>
            <a:endParaRPr lang="en-US" dirty="0"/>
          </a:p>
        </p:txBody>
      </p:sp>
    </p:spTree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8575D-3662-4A13-BACA-E7044AD3F4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Objectives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574266-61E7-4912-8A51-C9B03DDB65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Recognize the role of phenomena during virtual learning. </a:t>
            </a:r>
          </a:p>
          <a:p>
            <a:r>
              <a:rPr lang="en-US" dirty="0"/>
              <a:t>Identify grade-appropriate phenomena aligned to state standards.</a:t>
            </a:r>
          </a:p>
        </p:txBody>
      </p:sp>
    </p:spTree>
    <p:extLst>
      <p:ext uri="{BB962C8B-B14F-4D97-AF65-F5344CB8AC3E}">
        <p14:creationId xmlns:p14="http://schemas.microsoft.com/office/powerpoint/2010/main" val="149505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9">
            <a:extLst>
              <a:ext uri="{FF2B5EF4-FFF2-40B4-BE49-F238E27FC236}">
                <a16:creationId xmlns:a16="http://schemas.microsoft.com/office/drawing/2014/main" id="{F1228430-A5CD-4C5D-A779-1E4F20C15B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263483" cy="3434098"/>
          </a:xfrm>
        </p:spPr>
        <p:txBody>
          <a:bodyPr>
            <a:normAutofit fontScale="92500" lnSpcReduction="10000"/>
          </a:bodyPr>
          <a:lstStyle/>
          <a:p>
            <a:pPr marL="0" lvl="0" indent="0">
              <a:spcBef>
                <a:spcPts val="0"/>
              </a:spcBef>
              <a:buSzPts val="1500"/>
              <a:buNone/>
            </a:pPr>
            <a:r>
              <a:rPr lang="en-US" sz="2800" dirty="0"/>
              <a:t>In </a:t>
            </a:r>
            <a:r>
              <a:rPr lang="en-US" sz="2800" dirty="0" err="1"/>
              <a:t>Mentimeter</a:t>
            </a:r>
            <a:r>
              <a:rPr lang="en-US" sz="2800" dirty="0"/>
              <a:t>, there are six statements about what makes a phenomenon effective in a virtual setting.</a:t>
            </a:r>
          </a:p>
          <a:p>
            <a:pPr marL="0" lvl="0" indent="0">
              <a:spcBef>
                <a:spcPts val="0"/>
              </a:spcBef>
              <a:buSzPts val="1500"/>
              <a:buNone/>
            </a:pPr>
            <a:endParaRPr lang="en-US" sz="2800" dirty="0"/>
          </a:p>
          <a:p>
            <a:pPr marL="0" lvl="0" indent="0">
              <a:spcBef>
                <a:spcPts val="0"/>
              </a:spcBef>
              <a:buSzPts val="1500"/>
              <a:buNone/>
            </a:pPr>
            <a:r>
              <a:rPr lang="en-US" sz="2800" dirty="0"/>
              <a:t>Distribute your 100 points across all six statements based on which ones you think are most important.</a:t>
            </a: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7D3ADB25-CB7B-467A-BB9B-0CFA403E28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Phenomena Spend a Buck</a:t>
            </a:r>
            <a:endParaRPr lang="en-US" dirty="0"/>
          </a:p>
        </p:txBody>
      </p:sp>
      <p:pic>
        <p:nvPicPr>
          <p:cNvPr id="6" name="Google Shape;85;p17">
            <a:extLst>
              <a:ext uri="{FF2B5EF4-FFF2-40B4-BE49-F238E27FC236}">
                <a16:creationId xmlns:a16="http://schemas.microsoft.com/office/drawing/2014/main" id="{E13E7CCD-9458-C548-A39A-0B0AFA2D8DF0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6863" y="1980925"/>
            <a:ext cx="2149625" cy="21496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6;p17">
            <a:extLst>
              <a:ext uri="{FF2B5EF4-FFF2-40B4-BE49-F238E27FC236}">
                <a16:creationId xmlns:a16="http://schemas.microsoft.com/office/drawing/2014/main" id="{4BEC0CB5-7442-E64C-B539-FC68C44DAEDD}"/>
              </a:ext>
            </a:extLst>
          </p:cNvPr>
          <p:cNvSpPr txBox="1">
            <a:spLocks/>
          </p:cNvSpPr>
          <p:nvPr/>
        </p:nvSpPr>
        <p:spPr>
          <a:xfrm>
            <a:off x="5368875" y="1468825"/>
            <a:ext cx="3225600" cy="5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31775" indent="-231775" algn="l" rtl="0" eaLnBrk="1" latinLnBrk="0" hangingPunct="1">
              <a:spcBef>
                <a:spcPct val="20000"/>
              </a:spcBef>
              <a:buClr>
                <a:schemeClr val="accent4"/>
              </a:buClr>
              <a:buSzPct val="100000"/>
              <a:buFont typeface="Arial" panose="020B0604020202020204" pitchFamily="34" charset="0"/>
              <a:buChar char="•"/>
              <a:tabLst/>
              <a:defRPr kumimoji="0" sz="26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480035" indent="-185156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2pPr>
            <a:lvl3pPr marL="685765" indent="-185156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1575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3pPr>
            <a:lvl4pPr marL="891494" indent="-157726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4pPr>
            <a:lvl5pPr marL="1097224" indent="-157726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1500" kern="120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5pPr>
            <a:lvl6pPr marL="1302953" indent="-157726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40106" indent="-137153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4583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51566" indent="-137153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05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SzPts val="1500"/>
              <a:buFont typeface="Arial" panose="020B0604020202020204" pitchFamily="34" charset="0"/>
              <a:buNone/>
            </a:pPr>
            <a:r>
              <a:rPr lang="en-US" sz="190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menti.com/q5ynzihpbw</a:t>
            </a:r>
            <a:r>
              <a:rPr lang="en-US" sz="1900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740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EB6C1F-8C56-E34B-8C21-19163DB8CA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09352"/>
            <a:ext cx="4337824" cy="3434098"/>
          </a:xfrm>
        </p:spPr>
        <p:txBody>
          <a:bodyPr>
            <a:normAutofit fontScale="925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dirty="0"/>
              <a:t>As you review this lesson: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Evaluate how the phenomenon is used within the lesson.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Explain what about the phenomenon would make it effective in a virtual setting.</a:t>
            </a:r>
          </a:p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dirty="0"/>
              <a:t>Share your answers in the </a:t>
            </a:r>
            <a:r>
              <a:rPr lang="en-US" dirty="0" err="1"/>
              <a:t>Whova</a:t>
            </a:r>
            <a:r>
              <a:rPr lang="en-US" dirty="0"/>
              <a:t> chat box. 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89807E3-9123-9741-8336-FFFCB0FE9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sng" dirty="0">
                <a:solidFill>
                  <a:schemeClr val="hlink"/>
                </a:solidFill>
                <a:hlinkClick r:id="rId2"/>
              </a:rPr>
              <a:t>Lesson 1: Feelin’ the Phenomena</a:t>
            </a:r>
            <a:endParaRPr lang="en-US" dirty="0"/>
          </a:p>
        </p:txBody>
      </p:sp>
      <p:pic>
        <p:nvPicPr>
          <p:cNvPr id="4" name="Google Shape;93;p18">
            <a:extLst>
              <a:ext uri="{FF2B5EF4-FFF2-40B4-BE49-F238E27FC236}">
                <a16:creationId xmlns:a16="http://schemas.microsoft.com/office/drawing/2014/main" id="{3CD25282-5556-1C41-B367-5CC9A7124B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0408" y="1542200"/>
            <a:ext cx="4254949" cy="227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94;p18" title="K20 4 minute timer">
            <a:hlinkClick r:id="rId4"/>
            <a:extLst>
              <a:ext uri="{FF2B5EF4-FFF2-40B4-BE49-F238E27FC236}">
                <a16:creationId xmlns:a16="http://schemas.microsoft.com/office/drawing/2014/main" id="{F233ED09-259C-D048-85C2-AC4CC41249C4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24550" y="0"/>
            <a:ext cx="2056276" cy="154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585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0B676FE-9F71-1A49-B892-2EC53E21F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u="sng" dirty="0">
                <a:solidFill>
                  <a:schemeClr val="hlink"/>
                </a:solidFill>
                <a:hlinkClick r:id="rId2"/>
              </a:rPr>
              <a:t>Lesson 2: Venom: From Lethal to Lifesaving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B26B52-FFD9-7043-A97C-4CC5923D690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lvl="0" indent="0">
              <a:lnSpc>
                <a:spcPct val="115000"/>
              </a:lnSpc>
              <a:spcBef>
                <a:spcPts val="0"/>
              </a:spcBef>
              <a:buSzPts val="1500"/>
              <a:buNone/>
            </a:pPr>
            <a:r>
              <a:rPr lang="en-US" dirty="0"/>
              <a:t>Both lessons: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Can be used in a virtual, face-to-face, or blended classroom.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Refer to phenomena that are accessible and familiar to students.</a:t>
            </a:r>
          </a:p>
          <a:p>
            <a:pPr>
              <a:lnSpc>
                <a:spcPct val="115000"/>
              </a:lnSpc>
              <a:spcBef>
                <a:spcPts val="0"/>
              </a:spcBef>
              <a:buSzPts val="1500"/>
            </a:pPr>
            <a:r>
              <a:rPr lang="en-US" dirty="0"/>
              <a:t>Rely on students’ prior knowledge and experience.</a:t>
            </a:r>
          </a:p>
        </p:txBody>
      </p:sp>
      <p:pic>
        <p:nvPicPr>
          <p:cNvPr id="6" name="Google Shape;101;p19">
            <a:extLst>
              <a:ext uri="{FF2B5EF4-FFF2-40B4-BE49-F238E27FC236}">
                <a16:creationId xmlns:a16="http://schemas.microsoft.com/office/drawing/2014/main" id="{037B42F1-38DE-0F4C-93EB-3A7AD06C03CE}"/>
              </a:ext>
            </a:extLst>
          </p:cNvPr>
          <p:cNvPicPr preferRelativeResize="0">
            <a:picLocks noGrp="1"/>
          </p:cNvPicPr>
          <p:nvPr>
            <p:ph type="pic" sz="quarter" idx="10"/>
          </p:nvPr>
        </p:nvPicPr>
        <p:blipFill rotWithShape="1">
          <a:blip r:embed="rId3">
            <a:alphaModFix/>
          </a:blip>
          <a:srcRect l="9755" r="9755"/>
          <a:stretch/>
        </p:blipFill>
        <p:spPr>
          <a:xfrm>
            <a:off x="5957569" y="1373450"/>
            <a:ext cx="2397637" cy="239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31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E5F38F6-5177-414B-AE16-0662230C1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Virtual Modifications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CE667-461B-9A46-9B2D-4288A15B257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C0DA60-D475-CF45-B237-69B2D672A238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r>
              <a:rPr lang="en-US" dirty="0"/>
              <a:t>Connect &amp; Collaborate: Padlet</a:t>
            </a:r>
          </a:p>
          <a:p>
            <a:r>
              <a:rPr lang="en-US" dirty="0"/>
              <a:t>Collect Evidence: Google Keep</a:t>
            </a:r>
          </a:p>
          <a:p>
            <a:r>
              <a:rPr lang="en-US" dirty="0"/>
              <a:t>Card Sort: Desmos or Quizlet</a:t>
            </a:r>
          </a:p>
        </p:txBody>
      </p:sp>
      <p:pic>
        <p:nvPicPr>
          <p:cNvPr id="8" name="Google Shape;109;p20">
            <a:extLst>
              <a:ext uri="{FF2B5EF4-FFF2-40B4-BE49-F238E27FC236}">
                <a16:creationId xmlns:a16="http://schemas.microsoft.com/office/drawing/2014/main" id="{E52B05DA-9BF3-AA46-ACBF-0467AEAE047A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57200" y="1335662"/>
            <a:ext cx="2914052" cy="3439792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" name="Google Shape;110;p20">
            <a:extLst>
              <a:ext uri="{FF2B5EF4-FFF2-40B4-BE49-F238E27FC236}">
                <a16:creationId xmlns:a16="http://schemas.microsoft.com/office/drawing/2014/main" id="{DBF2CE6B-5C8A-C241-879E-85D1A461EE5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9280"/>
          <a:stretch/>
        </p:blipFill>
        <p:spPr>
          <a:xfrm>
            <a:off x="457201" y="1576841"/>
            <a:ext cx="3109565" cy="282591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" name="Google Shape;111;p20">
            <a:extLst>
              <a:ext uri="{FF2B5EF4-FFF2-40B4-BE49-F238E27FC236}">
                <a16:creationId xmlns:a16="http://schemas.microsoft.com/office/drawing/2014/main" id="{F59A90BF-3B75-8749-92FB-EDA738989F9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1" y="1684084"/>
            <a:ext cx="3437511" cy="255294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pic>
    </p:spTree>
    <p:extLst>
      <p:ext uri="{BB962C8B-B14F-4D97-AF65-F5344CB8AC3E}">
        <p14:creationId xmlns:p14="http://schemas.microsoft.com/office/powerpoint/2010/main" val="105756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D5C300-D142-C74D-B8AA-C12AEE58C9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In any lesson, effective phenomena: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Relate to student interests, experience, locale, etc.</a:t>
            </a:r>
          </a:p>
          <a:p>
            <a:r>
              <a:rPr lang="en-US" dirty="0"/>
              <a:t>Allow students to make observations, develop models, ask questions, etc.</a:t>
            </a:r>
          </a:p>
          <a:p>
            <a:r>
              <a:rPr lang="en-US" dirty="0"/>
              <a:t>Are too complex for students to just Google an answer for.</a:t>
            </a:r>
          </a:p>
          <a:p>
            <a:r>
              <a:rPr lang="en-US" dirty="0"/>
              <a:t>Push students just beyond what they already know.</a:t>
            </a:r>
          </a:p>
          <a:p>
            <a:r>
              <a:rPr lang="en-US" dirty="0"/>
              <a:t>Should be explainable using the DCI(s) that students are learning.</a:t>
            </a:r>
          </a:p>
          <a:p>
            <a:r>
              <a:rPr lang="en-US" dirty="0"/>
              <a:t>Engage students in all three dimensions as they discover.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10BBA3-C49C-7147-AB2F-4B647B25D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dirty="0"/>
              <a:t>Using Phenomena Effectively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405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AA1E67D-09D3-3B4B-B696-14D2A899DD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In virtual and blended lessons, effective phenomena: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Are accessible to students through a variety of media formats.</a:t>
            </a:r>
          </a:p>
          <a:p>
            <a:r>
              <a:rPr lang="en-US" dirty="0"/>
              <a:t>Can be experienced at home or in the classroom.</a:t>
            </a:r>
          </a:p>
          <a:p>
            <a:r>
              <a:rPr lang="en-US" dirty="0"/>
              <a:t>Emphasize the use of science and engineering practices.</a:t>
            </a:r>
          </a:p>
          <a:p>
            <a:r>
              <a:rPr lang="en-US" dirty="0"/>
              <a:t>Have the potential to actively engage the entire family, not just the student.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D3AC04-0361-5E47-8205-A5C05B1ADC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" dirty="0"/>
              <a:t>Using Phenomena Effectively in a Virtual Setting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9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ARN theme">
  <a:themeElements>
    <a:clrScheme name="LEARN Colors">
      <a:dk1>
        <a:sysClr val="windowText" lastClr="000000"/>
      </a:dk1>
      <a:lt1>
        <a:sysClr val="window" lastClr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LEARN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ARN Slides New.potx  -  AutoRecovered" id="{6B7B1460-4812-4B7B-B9F4-4A876EE21B29}" vid="{0189CBCF-2126-4A83-AE47-AC8A7A8C3D2E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LEARN theme</Template>
  <TotalTime>27</TotalTime>
  <Words>556</Words>
  <Application>Microsoft Office PowerPoint</Application>
  <PresentationFormat>On-screen Show (16:9)</PresentationFormat>
  <Paragraphs>65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 2</vt:lpstr>
      <vt:lpstr>LEARN theme</vt:lpstr>
      <vt:lpstr>PowerPoint Presentation</vt:lpstr>
      <vt:lpstr>Science Phenomena for Virtual Learning</vt:lpstr>
      <vt:lpstr>Lesson Objectives</vt:lpstr>
      <vt:lpstr>Phenomena Spend a Buck</vt:lpstr>
      <vt:lpstr>Lesson 1: Feelin’ the Phenomena</vt:lpstr>
      <vt:lpstr>Lesson 2: Venom: From Lethal to Lifesaving</vt:lpstr>
      <vt:lpstr>Virtual Modifications</vt:lpstr>
      <vt:lpstr>Using Phenomena Effectively</vt:lpstr>
      <vt:lpstr>Using Phenomena Effectively in a Virtual Setting</vt:lpstr>
      <vt:lpstr>Accessing &amp; Implementing Phenomena</vt:lpstr>
      <vt:lpstr>Accessing &amp; Implementing Phenomena</vt:lpstr>
      <vt:lpstr>Choosing a Phenomenon</vt:lpstr>
      <vt:lpstr>Virtual Phenomena 3-2-1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Lunsford, Janaye N.</dc:creator>
  <cp:lastModifiedBy>Lee, Brooke L.</cp:lastModifiedBy>
  <cp:revision>4</cp:revision>
  <dcterms:created xsi:type="dcterms:W3CDTF">2020-10-14T20:24:40Z</dcterms:created>
  <dcterms:modified xsi:type="dcterms:W3CDTF">2021-12-21T17:14:58Z</dcterms:modified>
</cp:coreProperties>
</file>