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57" r:id="rId6"/>
    <p:sldId id="258" r:id="rId7"/>
    <p:sldId id="259" r:id="rId8"/>
    <p:sldId id="275" r:id="rId9"/>
    <p:sldId id="260" r:id="rId10"/>
    <p:sldId id="261" r:id="rId11"/>
    <p:sldId id="262" r:id="rId12"/>
    <p:sldId id="263" r:id="rId13"/>
    <p:sldId id="276" r:id="rId14"/>
    <p:sldId id="264" r:id="rId15"/>
    <p:sldId id="265" r:id="rId16"/>
    <p:sldId id="266" r:id="rId17"/>
    <p:sldId id="267" r:id="rId18"/>
    <p:sldId id="268" r:id="rId19"/>
    <p:sldId id="269" r:id="rId20"/>
    <p:sldId id="270" r:id="rId21"/>
    <p:sldId id="271" r:id="rId22"/>
    <p:sldId id="277" r:id="rId23"/>
    <p:sldId id="273" r:id="rId24"/>
    <p:sldId id="274"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6CB"/>
          </a:solidFill>
        </a:fill>
      </a:tcStyle>
    </a:wholeTbl>
    <a:band2H>
      <a:tcTxStyle/>
      <a:tcStyle>
        <a:tcBdr/>
        <a:fill>
          <a:solidFill>
            <a:srgbClr val="F8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2"/>
          </a:solidFill>
        </a:fill>
      </a:tcStyle>
    </a:wholeTbl>
    <a:band2H>
      <a:tcTxStyle/>
      <a:tcStyle>
        <a:tcBdr/>
        <a:fill>
          <a:solidFill>
            <a:srgbClr val="EFEF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ACB"/>
          </a:solidFill>
        </a:fill>
      </a:tcStyle>
    </a:wholeTbl>
    <a:band2H>
      <a:tcTxStyle/>
      <a:tcStyle>
        <a:tcBdr/>
        <a:fill>
          <a:solidFill>
            <a:srgbClr val="EC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80" autoAdjust="0"/>
  </p:normalViewPr>
  <p:slideViewPr>
    <p:cSldViewPr snapToGrid="0">
      <p:cViewPr varScale="1">
        <p:scale>
          <a:sx n="151" d="100"/>
          <a:sy n="151" d="100"/>
        </p:scale>
        <p:origin x="20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dgerhumor.com/a-tale-of-two-zoo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lvl1pPr>
              <a:spcBef>
                <a:spcPts val="1000"/>
              </a:spcBef>
              <a:defRPr sz="1100">
                <a:solidFill>
                  <a:srgbClr val="CC0000"/>
                </a:solidFill>
              </a:defRPr>
            </a:lvl1pPr>
          </a:lstStyle>
          <a:p>
            <a:r>
              <a:t>Welcome!  We are so excited that you are here for Online Discussion Strategies in English Language Arts!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CC0000"/>
                </a:solidFill>
              </a:defRPr>
            </a:pPr>
            <a:r>
              <a:rPr dirty="0"/>
              <a:t>In a face</a:t>
            </a:r>
            <a:r>
              <a:rPr lang="en-US" dirty="0"/>
              <a:t>-</a:t>
            </a:r>
            <a:r>
              <a:rPr dirty="0"/>
              <a:t>to</a:t>
            </a:r>
            <a:r>
              <a:rPr lang="en-US" dirty="0"/>
              <a:t>-</a:t>
            </a:r>
            <a:r>
              <a:rPr dirty="0"/>
              <a:t>face, synchronous setting, there are some considerations for planning a lesson with collaborative word clouds.  </a:t>
            </a:r>
            <a:endParaRPr lang="en-US" dirty="0"/>
          </a:p>
          <a:p>
            <a:pPr marL="171450" indent="-171450">
              <a:buFont typeface="Arial" panose="020B0604020202020204" pitchFamily="34" charset="0"/>
              <a:buChar char="•"/>
              <a:defRPr sz="1100">
                <a:solidFill>
                  <a:srgbClr val="CC0000"/>
                </a:solidFill>
              </a:defRPr>
            </a:pPr>
            <a:r>
              <a:rPr dirty="0"/>
              <a:t>Will you do this with the whole group or do you plan to have small groups each do their own collaborative word clouds? </a:t>
            </a:r>
          </a:p>
          <a:p>
            <a:pPr marL="171450" indent="-171450">
              <a:spcBef>
                <a:spcPts val="1000"/>
              </a:spcBef>
              <a:buFont typeface="Arial" panose="020B0604020202020204" pitchFamily="34" charset="0"/>
              <a:buChar char="•"/>
              <a:defRPr sz="1100">
                <a:solidFill>
                  <a:srgbClr val="CC0000"/>
                </a:solidFill>
              </a:defRPr>
            </a:pPr>
            <a:r>
              <a:rPr dirty="0"/>
              <a:t>We want to remind you of cognitive load here: </a:t>
            </a:r>
            <a:r>
              <a:rPr lang="en-US" dirty="0"/>
              <a:t>I</a:t>
            </a:r>
            <a:r>
              <a:rPr dirty="0"/>
              <a:t>f students haven’t done a collaborative word cloud before with the whole class, doing so in small groups </a:t>
            </a:r>
            <a:r>
              <a:rPr lang="en-US" dirty="0"/>
              <a:t>or </a:t>
            </a:r>
            <a:r>
              <a:rPr dirty="0"/>
              <a:t>in breakout rooms might not be the best time to introduce the activity.  </a:t>
            </a:r>
            <a:endParaRPr lang="en-US" dirty="0"/>
          </a:p>
          <a:p>
            <a:pPr marL="171450" indent="-171450">
              <a:spcBef>
                <a:spcPts val="1000"/>
              </a:spcBef>
              <a:buFont typeface="Arial" panose="020B0604020202020204" pitchFamily="34" charset="0"/>
              <a:buChar char="•"/>
              <a:defRPr sz="1100">
                <a:solidFill>
                  <a:srgbClr val="CC0000"/>
                </a:solidFill>
              </a:defRPr>
            </a:pPr>
            <a:r>
              <a:rPr dirty="0"/>
              <a:t>It might be best to first do the activity as a whole class so students understand the technology and what to expect with the discussion.  </a:t>
            </a:r>
          </a:p>
          <a:p>
            <a:pPr marL="171450" indent="-171450">
              <a:spcBef>
                <a:spcPts val="1000"/>
              </a:spcBef>
              <a:buFont typeface="Arial" panose="020B0604020202020204" pitchFamily="34" charset="0"/>
              <a:buChar char="•"/>
              <a:defRPr sz="1100">
                <a:solidFill>
                  <a:srgbClr val="674EA7"/>
                </a:solidFill>
              </a:defRPr>
            </a:pPr>
            <a:r>
              <a:rPr dirty="0"/>
              <a:t>In terms of the discussion, remember to build in processing time.  It will take time for students to think about the word they want for the collaborative word cloud.  </a:t>
            </a:r>
            <a:endParaRPr lang="en-US" dirty="0"/>
          </a:p>
          <a:p>
            <a:pPr marL="171450" indent="-171450">
              <a:spcBef>
                <a:spcPts val="1000"/>
              </a:spcBef>
              <a:buFont typeface="Arial" panose="020B0604020202020204" pitchFamily="34" charset="0"/>
              <a:buChar char="•"/>
              <a:defRPr sz="1100">
                <a:solidFill>
                  <a:srgbClr val="674EA7"/>
                </a:solidFill>
              </a:defRPr>
            </a:pPr>
            <a:r>
              <a:rPr dirty="0"/>
              <a:t>If you want students to be thoughtful in choosing their word, you will want to build in that time.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onsider providing that time before the activity begins synchronously, or in class.  Otherwise</a:t>
            </a:r>
            <a:r>
              <a:rPr lang="en-US" dirty="0"/>
              <a:t>, </a:t>
            </a:r>
            <a:r>
              <a:rPr dirty="0"/>
              <a:t>you won’t get the buy-in</a:t>
            </a:r>
            <a:r>
              <a:rPr lang="en-US" dirty="0"/>
              <a:t>. Everyone will be frustrated.</a:t>
            </a:r>
            <a:r>
              <a:rPr dirty="0"/>
              <a:t>.  </a:t>
            </a:r>
          </a:p>
          <a:p>
            <a:pPr marL="171450" indent="-171450">
              <a:spcBef>
                <a:spcPts val="1000"/>
              </a:spcBef>
              <a:buFont typeface="Arial" panose="020B0604020202020204" pitchFamily="34" charset="0"/>
              <a:buChar char="•"/>
              <a:defRPr sz="1100">
                <a:solidFill>
                  <a:srgbClr val="674EA7"/>
                </a:solidFill>
              </a:defRPr>
            </a:pPr>
            <a:r>
              <a:rPr lang="en-US" dirty="0"/>
              <a:t>P</a:t>
            </a:r>
            <a:r>
              <a:rPr dirty="0"/>
              <a:t>ractice using whatever word cloud tool you chose beforehand.  This will give you confidence before class time</a:t>
            </a:r>
            <a:r>
              <a:rPr lang="en-US" dirty="0"/>
              <a:t>.</a:t>
            </a:r>
            <a:endParaRPr dirty="0"/>
          </a:p>
          <a:p>
            <a:pPr marL="171450" indent="-171450">
              <a:spcBef>
                <a:spcPts val="1000"/>
              </a:spcBef>
              <a:buFont typeface="Arial" panose="020B0604020202020204" pitchFamily="34" charset="0"/>
              <a:buChar char="•"/>
              <a:defRPr sz="1100">
                <a:solidFill>
                  <a:srgbClr val="674EA7"/>
                </a:solidFill>
              </a:defRPr>
            </a:pPr>
            <a:r>
              <a:rPr dirty="0"/>
              <a:t>In the asynchronous setting, to make a collaborative word cloud discussion be most effective, have students post their chosen word either in a chat, Google form, or shared document for you.  </a:t>
            </a:r>
            <a:endParaRPr lang="en-US" dirty="0"/>
          </a:p>
          <a:p>
            <a:pPr marL="171450" indent="-171450">
              <a:spcBef>
                <a:spcPts val="1000"/>
              </a:spcBef>
              <a:buFont typeface="Arial" panose="020B0604020202020204" pitchFamily="34" charset="0"/>
              <a:buChar char="•"/>
              <a:defRPr sz="1100">
                <a:solidFill>
                  <a:srgbClr val="674EA7"/>
                </a:solidFill>
              </a:defRPr>
            </a:pPr>
            <a:r>
              <a:rPr dirty="0"/>
              <a:t>This </a:t>
            </a:r>
            <a:r>
              <a:rPr lang="en-US" dirty="0"/>
              <a:t>process enables you to </a:t>
            </a:r>
            <a:r>
              <a:rPr dirty="0"/>
              <a:t>create the collaborative word cloud.  </a:t>
            </a:r>
            <a:endParaRPr lang="en-US" dirty="0"/>
          </a:p>
          <a:p>
            <a:pPr marL="171450" indent="-171450">
              <a:spcBef>
                <a:spcPts val="1000"/>
              </a:spcBef>
              <a:buFont typeface="Arial" panose="020B0604020202020204" pitchFamily="34" charset="0"/>
              <a:buChar char="•"/>
              <a:defRPr sz="1100">
                <a:solidFill>
                  <a:srgbClr val="674EA7"/>
                </a:solidFill>
              </a:defRPr>
            </a:pPr>
            <a:r>
              <a:rPr dirty="0"/>
              <a:t>Once you have the word cloud, you could share it to the LMS for students to view.  </a:t>
            </a:r>
            <a:endParaRPr lang="en-US" dirty="0"/>
          </a:p>
          <a:p>
            <a:pPr marL="171450" indent="-171450">
              <a:spcBef>
                <a:spcPts val="1000"/>
              </a:spcBef>
              <a:buFont typeface="Arial" panose="020B0604020202020204" pitchFamily="34" charset="0"/>
              <a:buChar char="•"/>
              <a:defRPr sz="1100">
                <a:solidFill>
                  <a:srgbClr val="674EA7"/>
                </a:solidFill>
              </a:defRPr>
            </a:pPr>
            <a:r>
              <a:rPr dirty="0"/>
              <a:t>Consider having a discussion board reflection for students,</a:t>
            </a:r>
            <a:r>
              <a:rPr lang="en-US" dirty="0"/>
              <a:t> </a:t>
            </a:r>
            <a:r>
              <a:rPr dirty="0"/>
              <a:t>as you would face to face, asking them what they notice.  </a:t>
            </a:r>
            <a:endParaRPr lang="en-US" dirty="0"/>
          </a:p>
          <a:p>
            <a:pPr marL="171450" indent="-171450">
              <a:spcBef>
                <a:spcPts val="1000"/>
              </a:spcBef>
              <a:buFont typeface="Arial" panose="020B0604020202020204" pitchFamily="34" charset="0"/>
              <a:buChar char="•"/>
              <a:defRPr sz="1100">
                <a:solidFill>
                  <a:srgbClr val="674EA7"/>
                </a:solidFill>
              </a:defRPr>
            </a:pPr>
            <a:r>
              <a:rPr dirty="0"/>
              <a:t>This </a:t>
            </a:r>
            <a:r>
              <a:rPr lang="en-US" dirty="0"/>
              <a:t>strategy could</a:t>
            </a:r>
            <a:r>
              <a:rPr dirty="0"/>
              <a:t> be a discussion board post or a Flipgrid response to the collaborative word cloud. </a:t>
            </a:r>
          </a:p>
          <a:p>
            <a:pPr>
              <a:spcBef>
                <a:spcPts val="1000"/>
              </a:spcBef>
              <a:defRPr sz="1100"/>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674EA7"/>
                </a:solidFill>
              </a:defRPr>
            </a:pPr>
            <a:r>
              <a:rPr dirty="0"/>
              <a:t>For this strategy, </a:t>
            </a:r>
            <a:r>
              <a:rPr lang="en-US" dirty="0"/>
              <a:t>share </a:t>
            </a:r>
            <a:r>
              <a:rPr dirty="0"/>
              <a:t>your takeaway from the video.  </a:t>
            </a:r>
            <a:endParaRPr lang="en-US" dirty="0"/>
          </a:p>
          <a:p>
            <a:pPr marL="171450" indent="-171450">
              <a:buFont typeface="Arial" panose="020B0604020202020204" pitchFamily="34" charset="0"/>
              <a:buChar char="•"/>
              <a:defRPr sz="1100">
                <a:solidFill>
                  <a:srgbClr val="674EA7"/>
                </a:solidFill>
              </a:defRPr>
            </a:pPr>
            <a:r>
              <a:rPr dirty="0"/>
              <a:t>In order to do this, you will need to access the document titled Chalk Talk.  </a:t>
            </a:r>
          </a:p>
          <a:p>
            <a:pPr marL="171450" indent="-171450">
              <a:spcBef>
                <a:spcPts val="1000"/>
              </a:spcBef>
              <a:buFont typeface="Arial" panose="020B0604020202020204" pitchFamily="34" charset="0"/>
              <a:buChar char="•"/>
              <a:defRPr sz="1100">
                <a:solidFill>
                  <a:srgbClr val="674EA7"/>
                </a:solidFill>
              </a:defRPr>
            </a:pPr>
            <a:r>
              <a:rPr dirty="0"/>
              <a:t>When you have accessed this document, you will see that there are sticky notes to the left of the slide.  </a:t>
            </a:r>
          </a:p>
          <a:p>
            <a:pPr marL="171450" indent="-171450">
              <a:spcBef>
                <a:spcPts val="1000"/>
              </a:spcBef>
              <a:buFont typeface="Arial" panose="020B0604020202020204" pitchFamily="34" charset="0"/>
              <a:buChar char="•"/>
              <a:defRPr sz="1100">
                <a:solidFill>
                  <a:srgbClr val="674EA7"/>
                </a:solidFill>
              </a:defRPr>
            </a:pPr>
            <a:r>
              <a:rPr dirty="0"/>
              <a:t>By right clicking on the sticky note, you </a:t>
            </a:r>
            <a:r>
              <a:rPr lang="en-US" dirty="0"/>
              <a:t>can </a:t>
            </a:r>
            <a:r>
              <a:rPr dirty="0"/>
              <a:t>make a copy of the sticky note for yourself.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R</a:t>
            </a:r>
            <a:r>
              <a:rPr dirty="0"/>
              <a:t>ight click and paste, </a:t>
            </a:r>
            <a:r>
              <a:rPr lang="en-US" dirty="0"/>
              <a:t>for </a:t>
            </a:r>
            <a:r>
              <a:rPr dirty="0"/>
              <a:t>a new sticky note. </a:t>
            </a:r>
          </a:p>
          <a:p>
            <a:pPr marL="171450" indent="-171450">
              <a:spcBef>
                <a:spcPts val="1000"/>
              </a:spcBef>
              <a:buFont typeface="Arial" panose="020B0604020202020204" pitchFamily="34" charset="0"/>
              <a:buChar char="•"/>
              <a:defRPr sz="1100">
                <a:solidFill>
                  <a:srgbClr val="674EA7"/>
                </a:solidFill>
              </a:defRPr>
            </a:pPr>
            <a:r>
              <a:rPr dirty="0"/>
              <a:t>Once you have copied and pasted a new sticky note for yourself, you </a:t>
            </a:r>
            <a:r>
              <a:rPr lang="en-US" dirty="0"/>
              <a:t>can </a:t>
            </a:r>
            <a:r>
              <a:rPr dirty="0"/>
              <a:t>click inside the sticky note to change the text and type your response.  </a:t>
            </a:r>
          </a:p>
          <a:p>
            <a:pPr marL="171450" indent="-171450">
              <a:spcBef>
                <a:spcPts val="1000"/>
              </a:spcBef>
              <a:buFont typeface="Arial" panose="020B0604020202020204" pitchFamily="34" charset="0"/>
              <a:buChar char="•"/>
              <a:defRPr sz="1100">
                <a:solidFill>
                  <a:srgbClr val="674EA7"/>
                </a:solidFill>
              </a:defRPr>
            </a:pPr>
            <a:r>
              <a:rPr lang="en-US" dirty="0"/>
              <a:t>Share </a:t>
            </a:r>
            <a:r>
              <a:rPr dirty="0"/>
              <a:t>your takeaway from the video.  </a:t>
            </a:r>
          </a:p>
          <a:p>
            <a:pPr marL="171450" indent="-171450">
              <a:spcBef>
                <a:spcPts val="1000"/>
              </a:spcBef>
              <a:buFont typeface="Arial" panose="020B0604020202020204" pitchFamily="34" charset="0"/>
              <a:buChar char="•"/>
              <a:defRPr sz="1100">
                <a:solidFill>
                  <a:srgbClr val="674EA7"/>
                </a:solidFill>
              </a:defRPr>
            </a:pPr>
            <a:r>
              <a:rPr dirty="0"/>
              <a:t>Take a moment to read others’ responses.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omment on other responses as well.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Time allowed for this strategy:  A</a:t>
            </a:r>
            <a:r>
              <a:rPr dirty="0"/>
              <a:t>pproximately 4 minutes. </a:t>
            </a:r>
            <a:endParaRPr lang="en-US" dirty="0"/>
          </a:p>
          <a:p>
            <a:pPr marL="171450" indent="-171450">
              <a:spcBef>
                <a:spcPts val="1000"/>
              </a:spcBef>
              <a:buFont typeface="Arial" panose="020B0604020202020204" pitchFamily="34" charset="0"/>
              <a:buChar char="•"/>
              <a:defRPr sz="1100">
                <a:solidFill>
                  <a:srgbClr val="674EA7"/>
                </a:solidFill>
              </a:defRPr>
            </a:pPr>
            <a:endParaRPr lang="en-US" dirty="0"/>
          </a:p>
          <a:p>
            <a:pPr marL="171450" indent="-171450">
              <a:spcBef>
                <a:spcPts val="1000"/>
              </a:spcBef>
              <a:buFont typeface="Arial" panose="020B0604020202020204" pitchFamily="34" charset="0"/>
              <a:buChar char="•"/>
              <a:defRPr sz="1100">
                <a:solidFill>
                  <a:srgbClr val="674EA7"/>
                </a:solidFill>
              </a:defRP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CC0000"/>
                </a:solidFill>
              </a:defRPr>
            </a:pPr>
            <a:r>
              <a:rPr dirty="0"/>
              <a:t>Consider the </a:t>
            </a:r>
            <a:r>
              <a:rPr lang="en-US" dirty="0"/>
              <a:t>available time</a:t>
            </a:r>
            <a:r>
              <a:rPr dirty="0"/>
              <a:t> you have and whether your students have done this type of activity before.  </a:t>
            </a:r>
            <a:endParaRPr lang="en-US" dirty="0"/>
          </a:p>
          <a:p>
            <a:pPr marL="171450" lvl="2" indent="-171450">
              <a:buFont typeface="Arial" panose="020B0604020202020204" pitchFamily="34" charset="0"/>
              <a:buChar char="•"/>
              <a:defRPr sz="1100">
                <a:solidFill>
                  <a:srgbClr val="CC0000"/>
                </a:solidFill>
              </a:defRPr>
            </a:pPr>
            <a:r>
              <a:rPr dirty="0"/>
              <a:t>Have they participated in Chalk Talk or breakout rooms before? </a:t>
            </a:r>
            <a:endParaRPr lang="en-US" dirty="0"/>
          </a:p>
          <a:p>
            <a:pPr marL="171450" lvl="2" indent="-171450">
              <a:buFont typeface="Arial" panose="020B0604020202020204" pitchFamily="34" charset="0"/>
              <a:buChar char="•"/>
              <a:defRPr sz="1100">
                <a:solidFill>
                  <a:srgbClr val="CC0000"/>
                </a:solidFill>
              </a:defRPr>
            </a:pPr>
            <a:r>
              <a:rPr dirty="0"/>
              <a:t>Could they complete </a:t>
            </a:r>
            <a:r>
              <a:rPr lang="en-US" dirty="0"/>
              <a:t>this activity in </a:t>
            </a:r>
            <a:r>
              <a:rPr dirty="0"/>
              <a:t>breakout rooms, or </a:t>
            </a:r>
            <a:r>
              <a:rPr lang="en-US" dirty="0"/>
              <a:t>is </a:t>
            </a:r>
            <a:r>
              <a:rPr dirty="0"/>
              <a:t>it </a:t>
            </a:r>
            <a:r>
              <a:rPr lang="en-US" dirty="0"/>
              <a:t>better </a:t>
            </a:r>
            <a:r>
              <a:rPr dirty="0"/>
              <a:t>to complete this activity as a whole group for discussion? </a:t>
            </a:r>
          </a:p>
          <a:p>
            <a:pPr marL="171450" indent="-171450">
              <a:spcBef>
                <a:spcPts val="1000"/>
              </a:spcBef>
              <a:buFont typeface="Arial" panose="020B0604020202020204" pitchFamily="34" charset="0"/>
              <a:buChar char="•"/>
              <a:defRPr sz="1100">
                <a:solidFill>
                  <a:srgbClr val="CC0000"/>
                </a:solidFill>
              </a:defRPr>
            </a:pPr>
            <a:r>
              <a:rPr dirty="0"/>
              <a:t>Consider also the number of prompts or questions you have for this particular activity (consider your learning goal here). </a:t>
            </a:r>
            <a:endParaRPr lang="en-US" dirty="0"/>
          </a:p>
          <a:p>
            <a:pPr marL="171450" indent="-171450">
              <a:spcBef>
                <a:spcPts val="1000"/>
              </a:spcBef>
              <a:buFont typeface="Arial" panose="020B0604020202020204" pitchFamily="34" charset="0"/>
              <a:buChar char="•"/>
              <a:defRPr sz="1100">
                <a:solidFill>
                  <a:srgbClr val="CC0000"/>
                </a:solidFill>
              </a:defRPr>
            </a:pPr>
            <a:r>
              <a:rPr lang="en-US" dirty="0"/>
              <a:t>Build in </a:t>
            </a:r>
            <a:r>
              <a:rPr dirty="0"/>
              <a:t>reflection time at the end.  It could either be a verbal reflection or </a:t>
            </a:r>
            <a:r>
              <a:rPr lang="en-US" dirty="0"/>
              <a:t>a </a:t>
            </a:r>
            <a:r>
              <a:rPr dirty="0"/>
              <a:t>written reflection to </a:t>
            </a:r>
            <a:r>
              <a:rPr lang="en-US" dirty="0"/>
              <a:t>guide </a:t>
            </a:r>
            <a:r>
              <a:rPr dirty="0"/>
              <a:t>students </a:t>
            </a:r>
            <a:r>
              <a:rPr lang="en-US" dirty="0"/>
              <a:t>to </a:t>
            </a:r>
            <a:r>
              <a:rPr dirty="0"/>
              <a:t>make meaning over the discussion they just had.  </a:t>
            </a:r>
            <a:r>
              <a:rPr i="1" dirty="0"/>
              <a:t>What mindsets did you notice? What patterns emerged? What challenged your thinking? What did this make you wonder?</a:t>
            </a:r>
            <a:r>
              <a:rPr i="1" dirty="0">
                <a:solidFill>
                  <a:srgbClr val="000000"/>
                </a:solidFill>
              </a:rPr>
              <a:t>  </a:t>
            </a:r>
            <a:endParaRPr i="1" dirty="0"/>
          </a:p>
          <a:p>
            <a:pPr marL="171450" indent="-171450">
              <a:spcBef>
                <a:spcPts val="1000"/>
              </a:spcBef>
              <a:buFont typeface="Arial" panose="020B0604020202020204" pitchFamily="34" charset="0"/>
              <a:buChar char="•"/>
              <a:defRPr sz="1100">
                <a:solidFill>
                  <a:srgbClr val="674EA7"/>
                </a:solidFill>
              </a:defRPr>
            </a:pPr>
            <a:r>
              <a:rPr lang="en-US" dirty="0"/>
              <a:t>Reflection c</a:t>
            </a:r>
            <a:r>
              <a:rPr dirty="0"/>
              <a:t>an be individual or done as a whole class.  </a:t>
            </a:r>
            <a:endParaRPr lang="en-US" dirty="0"/>
          </a:p>
          <a:p>
            <a:pPr marL="171450" indent="-171450">
              <a:spcBef>
                <a:spcPts val="1000"/>
              </a:spcBef>
              <a:buFont typeface="Arial" panose="020B0604020202020204" pitchFamily="34" charset="0"/>
              <a:buChar char="•"/>
              <a:defRPr sz="1100">
                <a:solidFill>
                  <a:srgbClr val="674EA7"/>
                </a:solidFill>
              </a:defRPr>
            </a:pPr>
            <a:r>
              <a:rPr dirty="0"/>
              <a:t>In the asynchronous setting, it can be easy, as we saw in the video, to get stuck in the trap of “Write your response and then respond to two discussion posts.”  </a:t>
            </a:r>
            <a:endParaRPr lang="en-US" dirty="0"/>
          </a:p>
          <a:p>
            <a:pPr marL="171450" indent="-171450">
              <a:spcBef>
                <a:spcPts val="1000"/>
              </a:spcBef>
              <a:buFont typeface="Arial" panose="020B0604020202020204" pitchFamily="34" charset="0"/>
              <a:buChar char="•"/>
              <a:defRPr sz="1100">
                <a:solidFill>
                  <a:srgbClr val="674EA7"/>
                </a:solidFill>
              </a:defRPr>
            </a:pPr>
            <a:r>
              <a:rPr dirty="0"/>
              <a:t>The problem with this kind of assignment is that it is not how we would expect our students to interact face to face.  I would not tell my students that they had to respond to two people in a face</a:t>
            </a:r>
            <a:r>
              <a:rPr lang="en-US" dirty="0"/>
              <a:t>-</a:t>
            </a:r>
            <a:r>
              <a:rPr dirty="0"/>
              <a:t>to</a:t>
            </a:r>
            <a:r>
              <a:rPr lang="en-US" dirty="0"/>
              <a:t>-</a:t>
            </a:r>
            <a:r>
              <a:rPr dirty="0"/>
              <a:t>face discussion, nor would I accept “I agree” as an appropriate response.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onsider rewording, as writer and educator John Orlando suggests, “one or two original thoughts” instead of specifying whether or not these must be original or reply posts.  </a:t>
            </a:r>
            <a:r>
              <a:rPr lang="en-US" dirty="0"/>
              <a:t>The article is cited below. </a:t>
            </a:r>
            <a:endParaRPr dirty="0"/>
          </a:p>
          <a:p>
            <a:pPr marL="171450" indent="-171450">
              <a:spcBef>
                <a:spcPts val="1000"/>
              </a:spcBef>
              <a:buFont typeface="Arial" panose="020B0604020202020204" pitchFamily="34" charset="0"/>
              <a:buChar char="•"/>
              <a:defRPr sz="1100">
                <a:solidFill>
                  <a:srgbClr val="674EA7"/>
                </a:solidFill>
              </a:defRPr>
            </a:pPr>
            <a:r>
              <a:rPr dirty="0"/>
              <a:t> A final suggestion for asynchronous use of chalk talk is to think of alternatives to whole group reflection.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Provide r</a:t>
            </a:r>
            <a:r>
              <a:rPr dirty="0"/>
              <a:t>eflection time after the discussion.  </a:t>
            </a:r>
            <a:endParaRPr lang="en-US" dirty="0"/>
          </a:p>
          <a:p>
            <a:pPr marL="171450" indent="-171450">
              <a:spcBef>
                <a:spcPts val="1000"/>
              </a:spcBef>
              <a:buFont typeface="Arial" panose="020B0604020202020204" pitchFamily="34" charset="0"/>
              <a:buChar char="•"/>
              <a:defRPr sz="1100">
                <a:solidFill>
                  <a:srgbClr val="674EA7"/>
                </a:solidFill>
              </a:defRPr>
            </a:pPr>
            <a:r>
              <a:rPr dirty="0"/>
              <a:t>One way to help students better process this in an asynchronous setting, especially with discussion posts, is to consider writing or recording a summary of important or interesting points that emerged in the Chalk Talk. </a:t>
            </a:r>
          </a:p>
          <a:p>
            <a:pPr marL="171450" indent="-171450">
              <a:spcBef>
                <a:spcPts val="1000"/>
              </a:spcBef>
              <a:buFont typeface="Arial" panose="020B0604020202020204" pitchFamily="34" charset="0"/>
              <a:buChar char="•"/>
              <a:defRPr sz="1100">
                <a:solidFill>
                  <a:srgbClr val="674EA7"/>
                </a:solidFill>
              </a:defRPr>
            </a:pPr>
            <a:r>
              <a:rPr dirty="0"/>
              <a:t>This idea comes from Flower Darby in Small Teaching Online.  </a:t>
            </a:r>
            <a:endParaRPr lang="en-US" dirty="0"/>
          </a:p>
          <a:p>
            <a:pPr marL="171450" indent="-171450">
              <a:spcBef>
                <a:spcPts val="1000"/>
              </a:spcBef>
              <a:buFont typeface="Arial" panose="020B0604020202020204" pitchFamily="34" charset="0"/>
              <a:buChar char="•"/>
              <a:defRPr sz="1100">
                <a:solidFill>
                  <a:srgbClr val="674EA7"/>
                </a:solidFill>
              </a:defRPr>
            </a:pPr>
            <a:r>
              <a:rPr dirty="0"/>
              <a:t>She suggests posting this summary or sending it as a concluding announcement as a way to reinforce the learning that happened to help students discern what was most relevant and to retain the most important information from the discussion. </a:t>
            </a:r>
            <a:endParaRPr lang="en-US" dirty="0"/>
          </a:p>
          <a:p>
            <a:pPr marL="171450" indent="-171450">
              <a:spcBef>
                <a:spcPts val="1000"/>
              </a:spcBef>
              <a:buFont typeface="Arial" panose="020B0604020202020204" pitchFamily="34" charset="0"/>
              <a:buChar char="•"/>
              <a:defRPr sz="1100">
                <a:solidFill>
                  <a:srgbClr val="674EA7"/>
                </a:solidFill>
              </a:defRPr>
            </a:pPr>
            <a:r>
              <a:rPr dirty="0"/>
              <a:t>Darby also suggests that this can increase motivation by calling out individuals with exemplary posts as a way of identifying those with comments that were done insightfully or that went above and beyond. </a:t>
            </a:r>
            <a:endParaRPr lang="en-US" dirty="0"/>
          </a:p>
          <a:p>
            <a:pPr marL="171450" indent="-171450">
              <a:spcBef>
                <a:spcPts val="1000"/>
              </a:spcBef>
              <a:buFont typeface="Arial" panose="020B0604020202020204" pitchFamily="34" charset="0"/>
              <a:buChar char="•"/>
              <a:defRPr sz="1100">
                <a:solidFill>
                  <a:srgbClr val="674EA7"/>
                </a:solidFill>
              </a:defRPr>
            </a:pPr>
            <a:r>
              <a:rPr dirty="0"/>
              <a:t>S</a:t>
            </a:r>
            <a:r>
              <a:rPr lang="en-US" dirty="0"/>
              <a:t>hare the examples. </a:t>
            </a:r>
            <a:r>
              <a:rPr dirty="0"/>
              <a:t>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Have students respond to a</a:t>
            </a:r>
            <a:r>
              <a:rPr dirty="0"/>
              <a:t>nticipation guide questions/statements</a:t>
            </a:r>
            <a:r>
              <a:rPr lang="en-US" dirty="0"/>
              <a:t> </a:t>
            </a:r>
            <a:r>
              <a:rPr dirty="0"/>
              <a:t>as prompts; </a:t>
            </a:r>
            <a:endParaRPr lang="en-US" dirty="0"/>
          </a:p>
          <a:p>
            <a:pPr marL="171450" indent="-171450">
              <a:spcBef>
                <a:spcPts val="1000"/>
              </a:spcBef>
              <a:buFont typeface="Arial" panose="020B0604020202020204" pitchFamily="34" charset="0"/>
              <a:buChar char="•"/>
              <a:defRPr sz="1100">
                <a:solidFill>
                  <a:srgbClr val="674EA7"/>
                </a:solidFill>
              </a:defRPr>
            </a:pPr>
            <a:r>
              <a:rPr dirty="0"/>
              <a:t>Pull important quotes from the text to have students respond to; pull images or memes to have students make connections to the text they are reading</a:t>
            </a:r>
            <a:r>
              <a:rPr lang="en-US" dirty="0"/>
              <a:t>.</a:t>
            </a:r>
          </a:p>
          <a:p>
            <a:pPr marL="171450" indent="-171450">
              <a:spcBef>
                <a:spcPts val="1000"/>
              </a:spcBef>
              <a:buFont typeface="Arial" panose="020B0604020202020204" pitchFamily="34" charset="0"/>
              <a:buChar char="•"/>
              <a:defRPr sz="1100">
                <a:solidFill>
                  <a:srgbClr val="674EA7"/>
                </a:solidFill>
              </a:defRPr>
            </a:pPr>
            <a:r>
              <a:rPr lang="en-US" dirty="0"/>
              <a:t>Have students respond to c</a:t>
            </a:r>
            <a:r>
              <a:rPr dirty="0"/>
              <a:t>haracter analysis statement</a:t>
            </a:r>
            <a:r>
              <a:rPr lang="en-US" dirty="0"/>
              <a:t>s.</a:t>
            </a:r>
            <a:endParaRPr dirty="0"/>
          </a:p>
          <a:p>
            <a:pPr marL="171450" indent="-171450">
              <a:spcBef>
                <a:spcPts val="1000"/>
              </a:spcBef>
              <a:buFont typeface="Arial" panose="020B0604020202020204" pitchFamily="34" charset="0"/>
              <a:buChar char="•"/>
              <a:defRPr sz="1100">
                <a:solidFill>
                  <a:srgbClr val="674EA7"/>
                </a:solidFill>
              </a:defRPr>
            </a:pPr>
            <a:r>
              <a:rPr dirty="0"/>
              <a:t>These are just some suggestions for ways to increase the functionality and use of the Chalk Talk strategy.</a:t>
            </a:r>
            <a:endParaRPr lang="en-US" dirty="0"/>
          </a:p>
          <a:p>
            <a:pPr marL="171450" indent="-171450">
              <a:spcBef>
                <a:spcPts val="1000"/>
              </a:spcBef>
              <a:buFont typeface="Arial" panose="020B0604020202020204" pitchFamily="34" charset="0"/>
              <a:buChar char="•"/>
              <a:defRPr sz="1100">
                <a:solidFill>
                  <a:srgbClr val="674EA7"/>
                </a:solidFill>
              </a:defRPr>
            </a:pPr>
            <a:endParaRPr lang="en-US" dirty="0"/>
          </a:p>
          <a:p>
            <a:pPr marL="0" indent="0">
              <a:spcBef>
                <a:spcPts val="1000"/>
              </a:spcBef>
              <a:buFont typeface="Arial" panose="020B0604020202020204" pitchFamily="34" charset="0"/>
              <a:buNone/>
              <a:defRPr sz="1100">
                <a:solidFill>
                  <a:srgbClr val="674EA7"/>
                </a:solidFill>
              </a:defRPr>
            </a:pPr>
            <a:r>
              <a:rPr lang="en-US" dirty="0"/>
              <a:t>Orlando, J. (2017, March 16). What research tells us about online discussion. Faculty focus. https://www.facultyfocus.com/articles/online-education/research-tells-us-online-discussion/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CC0000"/>
                </a:solidFill>
              </a:defRPr>
            </a:pPr>
            <a:r>
              <a:rPr dirty="0"/>
              <a:t>I Think/We Think is a two-part strategy that provides students with a chance to first prepare their thoughts in writing before participating in the discussion.  </a:t>
            </a:r>
          </a:p>
          <a:p>
            <a:pPr marL="171450" indent="-171450">
              <a:spcBef>
                <a:spcPts val="1000"/>
              </a:spcBef>
              <a:buFont typeface="Arial" panose="020B0604020202020204" pitchFamily="34" charset="0"/>
              <a:buChar char="•"/>
              <a:defRPr sz="1100">
                <a:solidFill>
                  <a:srgbClr val="CC0000"/>
                </a:solidFill>
              </a:defRPr>
            </a:pPr>
            <a:r>
              <a:rPr dirty="0"/>
              <a:t>Then, they share their thoughts with the group during the discussion. </a:t>
            </a:r>
          </a:p>
          <a:p>
            <a:pPr marL="171450" indent="-171450">
              <a:spcBef>
                <a:spcPts val="1000"/>
              </a:spcBef>
              <a:buFont typeface="Arial" panose="020B0604020202020204" pitchFamily="34" charset="0"/>
              <a:buChar char="•"/>
              <a:defRPr sz="1100">
                <a:solidFill>
                  <a:srgbClr val="CC0000"/>
                </a:solidFill>
              </a:defRPr>
            </a:pPr>
            <a:r>
              <a:rPr dirty="0"/>
              <a:t>Finally, the group must come to a consensus as to their answer to the question or prompt to share out.  </a:t>
            </a:r>
          </a:p>
          <a:p>
            <a:pPr marL="171450" indent="-171450">
              <a:spcBef>
                <a:spcPts val="1000"/>
              </a:spcBef>
              <a:buFont typeface="Arial" panose="020B0604020202020204" pitchFamily="34" charset="0"/>
              <a:buChar char="•"/>
              <a:defRPr sz="1100">
                <a:solidFill>
                  <a:srgbClr val="CC0000"/>
                </a:solidFill>
              </a:defRPr>
            </a:pPr>
            <a:r>
              <a:rPr dirty="0"/>
              <a:t>It is helpful to come back together as a whole group and have groups share out their responses and discuss/reflect at the end to punctuate the learning.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171450" indent="-171450">
              <a:lnSpc>
                <a:spcPct val="115000"/>
              </a:lnSpc>
              <a:buFont typeface="Arial" panose="020B0604020202020204" pitchFamily="34" charset="0"/>
              <a:buChar char="•"/>
              <a:defRPr sz="1100">
                <a:solidFill>
                  <a:srgbClr val="CC0000"/>
                </a:solidFill>
              </a:defRPr>
            </a:pPr>
            <a:r>
              <a:rPr dirty="0"/>
              <a:t>For synchronous settings, </a:t>
            </a:r>
            <a:r>
              <a:rPr lang="en-US" dirty="0"/>
              <a:t>decide </a:t>
            </a:r>
            <a:r>
              <a:rPr dirty="0"/>
              <a:t>whether you want to use I Think/We Think as a whole class brainstorming session or </a:t>
            </a:r>
            <a:r>
              <a:rPr lang="en-US" dirty="0"/>
              <a:t>as </a:t>
            </a:r>
            <a:r>
              <a:rPr dirty="0"/>
              <a:t>smaller groups in breakout rooms.  </a:t>
            </a:r>
            <a:endParaRPr lang="en-US" dirty="0"/>
          </a:p>
          <a:p>
            <a:pPr marL="171450" indent="-171450">
              <a:lnSpc>
                <a:spcPct val="115000"/>
              </a:lnSpc>
              <a:buFont typeface="Arial" panose="020B0604020202020204" pitchFamily="34" charset="0"/>
              <a:buChar char="•"/>
              <a:defRPr sz="1100">
                <a:solidFill>
                  <a:srgbClr val="CC0000"/>
                </a:solidFill>
              </a:defRPr>
            </a:pPr>
            <a:r>
              <a:rPr dirty="0"/>
              <a:t>Consider the purpose of the activity and the prompt/question you are providing. </a:t>
            </a:r>
          </a:p>
          <a:p>
            <a:pPr marL="171450" indent="-171450">
              <a:lnSpc>
                <a:spcPct val="115000"/>
              </a:lnSpc>
              <a:spcBef>
                <a:spcPts val="1000"/>
              </a:spcBef>
              <a:buFont typeface="Arial" panose="020B0604020202020204" pitchFamily="34" charset="0"/>
              <a:buChar char="•"/>
              <a:defRPr sz="1100">
                <a:solidFill>
                  <a:srgbClr val="674EA7"/>
                </a:solidFill>
              </a:defRPr>
            </a:pPr>
            <a:r>
              <a:rPr dirty="0"/>
              <a:t>Either way, in a synchronous session, the chat feature can be useful for those students who might not feel completely comfortable or able to speak out verbally during the discussion.  </a:t>
            </a:r>
            <a:endParaRPr lang="en-US" dirty="0"/>
          </a:p>
          <a:p>
            <a:pPr marL="171450" indent="-171450">
              <a:lnSpc>
                <a:spcPct val="115000"/>
              </a:lnSpc>
              <a:spcBef>
                <a:spcPts val="1000"/>
              </a:spcBef>
              <a:buFont typeface="Arial" panose="020B0604020202020204" pitchFamily="34" charset="0"/>
              <a:buChar char="•"/>
              <a:defRPr sz="1100">
                <a:solidFill>
                  <a:srgbClr val="674EA7"/>
                </a:solidFill>
              </a:defRPr>
            </a:pPr>
            <a:r>
              <a:rPr dirty="0"/>
              <a:t>Using the chat feature OR having a shared Google Doc for those students to place their thoughts can allow less verbal students to participate in the discussion.  </a:t>
            </a:r>
          </a:p>
          <a:p>
            <a:pPr marL="171450" indent="-171450">
              <a:lnSpc>
                <a:spcPct val="115000"/>
              </a:lnSpc>
              <a:spcBef>
                <a:spcPts val="1000"/>
              </a:spcBef>
              <a:buFont typeface="Arial" panose="020B0604020202020204" pitchFamily="34" charset="0"/>
              <a:buChar char="•"/>
              <a:defRPr sz="1100">
                <a:solidFill>
                  <a:srgbClr val="674EA7"/>
                </a:solidFill>
              </a:defRPr>
            </a:pPr>
            <a:r>
              <a:rPr dirty="0"/>
              <a:t>In an asynchronous setting, the use of a shared document for the group </a:t>
            </a:r>
            <a:r>
              <a:rPr lang="en-US" dirty="0"/>
              <a:t>enables </a:t>
            </a:r>
            <a:r>
              <a:rPr dirty="0"/>
              <a:t>students to participate together.  </a:t>
            </a:r>
            <a:endParaRPr lang="en-US" dirty="0"/>
          </a:p>
          <a:p>
            <a:pPr marL="171450" indent="-171450">
              <a:lnSpc>
                <a:spcPct val="115000"/>
              </a:lnSpc>
              <a:spcBef>
                <a:spcPts val="1000"/>
              </a:spcBef>
              <a:buFont typeface="Arial" panose="020B0604020202020204" pitchFamily="34" charset="0"/>
              <a:buChar char="•"/>
              <a:defRPr sz="1100">
                <a:solidFill>
                  <a:srgbClr val="674EA7"/>
                </a:solidFill>
              </a:defRPr>
            </a:pPr>
            <a:r>
              <a:rPr dirty="0"/>
              <a:t>Ensure that you provide specific times during which students must complete parts of the I Think/We Think so that group members are able to asynchronously participate.  For example, “All members must write their thoughts on the shared document by noon Friday. You will then have until 3pm Tuesday to read your peers’ comments and write a reflection.” </a:t>
            </a:r>
          </a:p>
          <a:p>
            <a:pPr marL="171450" indent="-171450">
              <a:lnSpc>
                <a:spcPct val="115000"/>
              </a:lnSpc>
              <a:spcBef>
                <a:spcPts val="1000"/>
              </a:spcBef>
              <a:buFont typeface="Arial" panose="020B0604020202020204" pitchFamily="34" charset="0"/>
              <a:buChar char="•"/>
              <a:defRPr sz="1100">
                <a:solidFill>
                  <a:srgbClr val="CC0000"/>
                </a:solidFill>
              </a:defRPr>
            </a:pPr>
            <a:r>
              <a:rPr dirty="0"/>
              <a:t>Another way to set up the </a:t>
            </a:r>
            <a:r>
              <a:rPr lang="en-US" dirty="0"/>
              <a:t>I Think/</a:t>
            </a:r>
            <a:r>
              <a:rPr dirty="0"/>
              <a:t>We Think is to use small group discussion boards in your LMS if those are available.  </a:t>
            </a:r>
            <a:endParaRPr lang="en-US" dirty="0"/>
          </a:p>
          <a:p>
            <a:pPr marL="171450" indent="-171450">
              <a:lnSpc>
                <a:spcPct val="115000"/>
              </a:lnSpc>
              <a:spcBef>
                <a:spcPts val="1000"/>
              </a:spcBef>
              <a:buFont typeface="Arial" panose="020B0604020202020204" pitchFamily="34" charset="0"/>
              <a:buChar char="•"/>
              <a:defRPr sz="1100">
                <a:solidFill>
                  <a:srgbClr val="CC0000"/>
                </a:solidFill>
              </a:defRPr>
            </a:pPr>
            <a:r>
              <a:rPr lang="en-US" dirty="0"/>
              <a:t>Building in </a:t>
            </a:r>
            <a:r>
              <a:rPr dirty="0"/>
              <a:t>time for reflection is integral, especially in the asynchronous space.  </a:t>
            </a:r>
            <a:endParaRPr lang="en-US" dirty="0"/>
          </a:p>
          <a:p>
            <a:pPr marL="171450" indent="-171450">
              <a:lnSpc>
                <a:spcPct val="115000"/>
              </a:lnSpc>
              <a:spcBef>
                <a:spcPts val="1000"/>
              </a:spcBef>
              <a:buFont typeface="Arial" panose="020B0604020202020204" pitchFamily="34" charset="0"/>
              <a:buChar char="•"/>
              <a:defRPr sz="1100">
                <a:solidFill>
                  <a:srgbClr val="CC0000"/>
                </a:solidFill>
              </a:defRPr>
            </a:pPr>
            <a:r>
              <a:rPr dirty="0"/>
              <a:t>Provide an activity that </a:t>
            </a:r>
            <a:r>
              <a:rPr lang="en-US" dirty="0"/>
              <a:t>enables</a:t>
            </a:r>
            <a:r>
              <a:rPr dirty="0"/>
              <a:t> students to reflect on the discussion and what they learned from it.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674EA7"/>
                </a:solidFill>
              </a:defRPr>
            </a:pPr>
            <a:r>
              <a:rPr dirty="0"/>
              <a:t>The final strategy is First Turn/Last Turn.  </a:t>
            </a:r>
            <a:endParaRPr lang="en-US" dirty="0"/>
          </a:p>
          <a:p>
            <a:pPr marL="171450" indent="-171450">
              <a:buFont typeface="Arial" panose="020B0604020202020204" pitchFamily="34" charset="0"/>
              <a:buChar char="•"/>
              <a:defRPr sz="1100">
                <a:solidFill>
                  <a:srgbClr val="674EA7"/>
                </a:solidFill>
              </a:defRPr>
            </a:pPr>
            <a:r>
              <a:rPr dirty="0"/>
              <a:t>This strategy is </a:t>
            </a:r>
            <a:r>
              <a:rPr lang="en-US" dirty="0"/>
              <a:t>highly </a:t>
            </a:r>
            <a:r>
              <a:rPr dirty="0"/>
              <a:t>structured and focus</a:t>
            </a:r>
            <a:r>
              <a:rPr lang="en-US" dirty="0"/>
              <a:t>es on </a:t>
            </a:r>
            <a:r>
              <a:rPr dirty="0"/>
              <a:t>a </a:t>
            </a:r>
            <a:r>
              <a:rPr lang="en-US" dirty="0"/>
              <a:t>common </a:t>
            </a:r>
            <a:r>
              <a:rPr dirty="0"/>
              <a:t>text that the </a:t>
            </a:r>
            <a:r>
              <a:rPr lang="en-US" dirty="0"/>
              <a:t>group members</a:t>
            </a:r>
            <a:r>
              <a:rPr dirty="0"/>
              <a:t> have read.  </a:t>
            </a:r>
            <a:endParaRPr lang="en-US" dirty="0"/>
          </a:p>
          <a:p>
            <a:pPr marL="171450" indent="-171450">
              <a:buFont typeface="Arial" panose="020B0604020202020204" pitchFamily="34" charset="0"/>
              <a:buChar char="•"/>
              <a:defRPr sz="1100">
                <a:solidFill>
                  <a:srgbClr val="674EA7"/>
                </a:solidFill>
              </a:defRPr>
            </a:pPr>
            <a:r>
              <a:rPr dirty="0"/>
              <a:t>It starts with </a:t>
            </a:r>
            <a:r>
              <a:rPr lang="en-US" dirty="0"/>
              <a:t>all members highlighting a portion of the text that seems significant.  </a:t>
            </a:r>
          </a:p>
          <a:p>
            <a:pPr marL="171450" indent="-171450">
              <a:buFont typeface="Arial" panose="020B0604020202020204" pitchFamily="34" charset="0"/>
              <a:buChar char="•"/>
              <a:defRPr sz="1100">
                <a:solidFill>
                  <a:srgbClr val="674EA7"/>
                </a:solidFill>
              </a:defRPr>
            </a:pPr>
            <a:r>
              <a:rPr lang="en-US" dirty="0"/>
              <a:t>They can </a:t>
            </a:r>
            <a:r>
              <a:rPr dirty="0"/>
              <a:t>annotate for something specific or one or two things that were important.  </a:t>
            </a:r>
            <a:endParaRPr lang="en-US" dirty="0"/>
          </a:p>
          <a:p>
            <a:pPr marL="171450" indent="-171450">
              <a:buFont typeface="Arial" panose="020B0604020202020204" pitchFamily="34" charset="0"/>
              <a:buChar char="•"/>
              <a:defRPr sz="1100">
                <a:solidFill>
                  <a:srgbClr val="674EA7"/>
                </a:solidFill>
              </a:defRPr>
            </a:pPr>
            <a:r>
              <a:rPr dirty="0"/>
              <a:t>Then, in the group, the first person will read their highlighted text. </a:t>
            </a:r>
            <a:r>
              <a:rPr dirty="0">
                <a:solidFill>
                  <a:srgbClr val="000000"/>
                </a:solidFill>
              </a:rPr>
              <a:t> </a:t>
            </a:r>
          </a:p>
          <a:p>
            <a:pPr marL="171450" indent="-171450">
              <a:spcBef>
                <a:spcPts val="1000"/>
              </a:spcBef>
              <a:buFont typeface="Arial" panose="020B0604020202020204" pitchFamily="34" charset="0"/>
              <a:buChar char="•"/>
              <a:defRPr sz="1100">
                <a:solidFill>
                  <a:srgbClr val="CC0000"/>
                </a:solidFill>
              </a:defRPr>
            </a:pPr>
            <a:r>
              <a:rPr dirty="0"/>
              <a:t>They w</a:t>
            </a:r>
            <a:r>
              <a:rPr lang="en-US" dirty="0"/>
              <a:t>ill only read aloud the highlighted text. They do not </a:t>
            </a:r>
            <a:r>
              <a:rPr dirty="0"/>
              <a:t>comment or explain.  </a:t>
            </a:r>
            <a:endParaRPr lang="en-US" dirty="0"/>
          </a:p>
          <a:p>
            <a:pPr marL="171450" indent="-171450">
              <a:spcBef>
                <a:spcPts val="1000"/>
              </a:spcBef>
              <a:buFont typeface="Arial" panose="020B0604020202020204" pitchFamily="34" charset="0"/>
              <a:buChar char="•"/>
              <a:defRPr sz="1100">
                <a:solidFill>
                  <a:srgbClr val="CC0000"/>
                </a:solidFill>
              </a:defRPr>
            </a:pPr>
            <a:r>
              <a:rPr dirty="0"/>
              <a:t>Everyone else take</a:t>
            </a:r>
            <a:r>
              <a:rPr lang="en-US" dirty="0"/>
              <a:t>s</a:t>
            </a:r>
            <a:r>
              <a:rPr dirty="0"/>
              <a:t> a turn responding to th</a:t>
            </a:r>
            <a:r>
              <a:rPr lang="en-US" dirty="0"/>
              <a:t>e</a:t>
            </a:r>
            <a:r>
              <a:rPr dirty="0"/>
              <a:t> piece of text the person read.  </a:t>
            </a:r>
            <a:endParaRPr lang="en-US" dirty="0"/>
          </a:p>
          <a:p>
            <a:pPr marL="171450" indent="-171450">
              <a:spcBef>
                <a:spcPts val="1000"/>
              </a:spcBef>
              <a:buFont typeface="Arial" panose="020B0604020202020204" pitchFamily="34" charset="0"/>
              <a:buChar char="•"/>
              <a:defRPr sz="1100">
                <a:solidFill>
                  <a:srgbClr val="CC0000"/>
                </a:solidFill>
              </a:defRPr>
            </a:pPr>
            <a:r>
              <a:rPr dirty="0"/>
              <a:t>They can explain why they think it was chosen, how they responded to the text, and what they noticed about it.  </a:t>
            </a:r>
            <a:endParaRPr lang="en-US" dirty="0"/>
          </a:p>
          <a:p>
            <a:pPr marL="171450" indent="-171450">
              <a:spcBef>
                <a:spcPts val="1000"/>
              </a:spcBef>
              <a:buFont typeface="Arial" panose="020B0604020202020204" pitchFamily="34" charset="0"/>
              <a:buChar char="•"/>
              <a:defRPr sz="1100">
                <a:solidFill>
                  <a:srgbClr val="CC0000"/>
                </a:solidFill>
              </a:defRPr>
            </a:pPr>
            <a:r>
              <a:rPr dirty="0"/>
              <a:t>Once everyone else has commented, the person who read the text finally gets to explain why they chose it. </a:t>
            </a:r>
            <a:endParaRPr lang="en-US" dirty="0"/>
          </a:p>
          <a:p>
            <a:pPr marL="171450" indent="-171450">
              <a:spcBef>
                <a:spcPts val="1000"/>
              </a:spcBef>
              <a:buFont typeface="Arial" panose="020B0604020202020204" pitchFamily="34" charset="0"/>
              <a:buChar char="•"/>
              <a:defRPr sz="1100">
                <a:solidFill>
                  <a:srgbClr val="CC0000"/>
                </a:solidFill>
              </a:defRPr>
            </a:pPr>
            <a:r>
              <a:rPr dirty="0"/>
              <a:t>Then, the process starts over with someone else reading their section until everyone has had their turn.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xfrm>
            <a:off x="381000" y="685800"/>
            <a:ext cx="6096000" cy="3429000"/>
          </a:xfrm>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marL="0" indent="0">
              <a:lnSpc>
                <a:spcPct val="115000"/>
              </a:lnSpc>
              <a:buFont typeface="Arial" panose="020B0604020202020204" pitchFamily="34" charset="0"/>
              <a:buNone/>
              <a:defRPr sz="1100">
                <a:solidFill>
                  <a:srgbClr val="CC0000"/>
                </a:solidFill>
              </a:defRPr>
            </a:pPr>
            <a:r>
              <a:rPr lang="en-US" dirty="0"/>
              <a:t>The </a:t>
            </a:r>
            <a:r>
              <a:rPr dirty="0"/>
              <a:t>video is of students </a:t>
            </a:r>
            <a:r>
              <a:rPr lang="en-US" dirty="0"/>
              <a:t>who</a:t>
            </a:r>
            <a:r>
              <a:rPr dirty="0"/>
              <a:t> are generally younger than the students that many of you teach, but it </a:t>
            </a:r>
            <a:r>
              <a:rPr lang="en-US" dirty="0"/>
              <a:t>demonstrates </a:t>
            </a:r>
            <a:r>
              <a:rPr dirty="0"/>
              <a:t>that middle and high school students </a:t>
            </a:r>
            <a:r>
              <a:rPr lang="en-US" dirty="0"/>
              <a:t>are also </a:t>
            </a:r>
            <a:r>
              <a:rPr dirty="0"/>
              <a:t>able to readily engage with this strategy as well. </a:t>
            </a:r>
            <a:endParaRPr lang="en-US" dirty="0"/>
          </a:p>
          <a:p>
            <a:pPr marL="171450" indent="-171450">
              <a:lnSpc>
                <a:spcPct val="115000"/>
              </a:lnSpc>
              <a:buFont typeface="Arial" panose="020B0604020202020204" pitchFamily="34" charset="0"/>
              <a:buChar char="•"/>
              <a:defRPr sz="1100">
                <a:solidFill>
                  <a:srgbClr val="CC0000"/>
                </a:solidFill>
              </a:defRPr>
            </a:pPr>
            <a:r>
              <a:rPr lang="en-US" dirty="0"/>
              <a:t>https://www.youtube.com/watch?v=chbBSQpaY0I</a:t>
            </a:r>
            <a:endParaRPr dirty="0"/>
          </a:p>
          <a:p>
            <a:pPr marL="171450" indent="-171450">
              <a:spcBef>
                <a:spcPts val="1000"/>
              </a:spcBef>
              <a:buFont typeface="Arial" panose="020B0604020202020204" pitchFamily="34" charset="0"/>
              <a:buChar char="•"/>
              <a:defRPr sz="1100">
                <a:solidFill>
                  <a:srgbClr val="674EA7"/>
                </a:solidFill>
              </a:defRPr>
            </a:pPr>
            <a:r>
              <a:rPr dirty="0"/>
              <a:t>In synchronous settings, breakout rooms can help you create small groups for First Turn/Last Turn.  </a:t>
            </a:r>
            <a:endParaRPr lang="en-US" dirty="0"/>
          </a:p>
          <a:p>
            <a:pPr marL="171450" indent="-171450">
              <a:spcBef>
                <a:spcPts val="1000"/>
              </a:spcBef>
              <a:buFont typeface="Arial" panose="020B0604020202020204" pitchFamily="34" charset="0"/>
              <a:buChar char="•"/>
              <a:defRPr sz="1100">
                <a:solidFill>
                  <a:srgbClr val="674EA7"/>
                </a:solidFill>
              </a:defRPr>
            </a:pPr>
            <a:r>
              <a:rPr dirty="0"/>
              <a:t>If you would prefer to use the strategy with a whole class of students, consider choosing only a few students to share their highlighted text unless you have a small class.  </a:t>
            </a:r>
            <a:endParaRPr lang="en-US" dirty="0"/>
          </a:p>
          <a:p>
            <a:pPr marL="171450" indent="-171450">
              <a:spcBef>
                <a:spcPts val="1000"/>
              </a:spcBef>
              <a:buFont typeface="Arial" panose="020B0604020202020204" pitchFamily="34" charset="0"/>
              <a:buChar char="•"/>
              <a:defRPr sz="1100">
                <a:solidFill>
                  <a:srgbClr val="674EA7"/>
                </a:solidFill>
              </a:defRPr>
            </a:pPr>
            <a:r>
              <a:rPr dirty="0"/>
              <a:t>Consider using the chat function to </a:t>
            </a:r>
            <a:r>
              <a:rPr lang="en-US" dirty="0"/>
              <a:t>provide </a:t>
            </a:r>
            <a:r>
              <a:rPr dirty="0"/>
              <a:t>multiple ways </a:t>
            </a:r>
            <a:r>
              <a:rPr lang="en-US" dirty="0"/>
              <a:t>for students </a:t>
            </a:r>
            <a:r>
              <a:rPr dirty="0"/>
              <a:t>to participate in the discussion.  </a:t>
            </a:r>
          </a:p>
          <a:p>
            <a:pPr marL="171450" indent="-171450">
              <a:spcBef>
                <a:spcPts val="1000"/>
              </a:spcBef>
              <a:buFont typeface="Arial" panose="020B0604020202020204" pitchFamily="34" charset="0"/>
              <a:buChar char="•"/>
              <a:defRPr sz="1100">
                <a:solidFill>
                  <a:srgbClr val="674EA7"/>
                </a:solidFill>
              </a:defRPr>
            </a:pPr>
            <a:r>
              <a:rPr dirty="0"/>
              <a:t>Video conferencing can make it especially difficult for students to feel comfortable sharing verbally.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onsider using the strategy silently, using a shared document, slide, or Padlet with students to have them share their thoughts about the chosen piece of text.  </a:t>
            </a:r>
          </a:p>
          <a:p>
            <a:pPr marL="171450" indent="-171450">
              <a:spcBef>
                <a:spcPts val="1000"/>
              </a:spcBef>
              <a:buFont typeface="Arial" panose="020B0604020202020204" pitchFamily="34" charset="0"/>
              <a:buChar char="•"/>
              <a:defRPr sz="1100">
                <a:solidFill>
                  <a:srgbClr val="674EA7"/>
                </a:solidFill>
              </a:defRPr>
            </a:pPr>
            <a:r>
              <a:rPr dirty="0"/>
              <a:t>In an asynchronous setting, you could consider how you choose to have your students participate.  </a:t>
            </a:r>
            <a:endParaRPr lang="en-US" dirty="0"/>
          </a:p>
          <a:p>
            <a:pPr marL="171450" indent="-171450">
              <a:spcBef>
                <a:spcPts val="1000"/>
              </a:spcBef>
              <a:buFont typeface="Arial" panose="020B0604020202020204" pitchFamily="34" charset="0"/>
              <a:buChar char="•"/>
              <a:defRPr sz="1100">
                <a:solidFill>
                  <a:srgbClr val="674EA7"/>
                </a:solidFill>
              </a:defRPr>
            </a:pPr>
            <a:r>
              <a:rPr dirty="0"/>
              <a:t>Breaking your students into small groups can allow them to interact with each other through the LMS.  </a:t>
            </a:r>
            <a:endParaRPr lang="en-US" dirty="0"/>
          </a:p>
          <a:p>
            <a:pPr marL="171450" indent="-171450">
              <a:spcBef>
                <a:spcPts val="1000"/>
              </a:spcBef>
              <a:buFont typeface="Arial" panose="020B0604020202020204" pitchFamily="34" charset="0"/>
              <a:buChar char="•"/>
              <a:defRPr sz="1100">
                <a:solidFill>
                  <a:srgbClr val="674EA7"/>
                </a:solidFill>
              </a:defRPr>
            </a:pPr>
            <a:r>
              <a:rPr dirty="0"/>
              <a:t>Using Flipgrid could allow them to video record as an option.  Padlet or discussion boards can allow students to share their thoughts in writing.  </a:t>
            </a:r>
            <a:endParaRPr lang="en-US" dirty="0"/>
          </a:p>
          <a:p>
            <a:pPr marL="171450" indent="-171450">
              <a:spcBef>
                <a:spcPts val="1000"/>
              </a:spcBef>
              <a:buFont typeface="Arial" panose="020B0604020202020204" pitchFamily="34" charset="0"/>
              <a:buChar char="•"/>
              <a:defRPr sz="1100">
                <a:solidFill>
                  <a:srgbClr val="674EA7"/>
                </a:solidFill>
              </a:defRPr>
            </a:pPr>
            <a:r>
              <a:rPr dirty="0"/>
              <a:t>Consider what tools your students are comfortable using.  </a:t>
            </a:r>
          </a:p>
          <a:p>
            <a:pPr marL="171450" indent="-171450">
              <a:spcBef>
                <a:spcPts val="1000"/>
              </a:spcBef>
              <a:buFont typeface="Arial" panose="020B0604020202020204" pitchFamily="34" charset="0"/>
              <a:buChar char="•"/>
              <a:defRPr sz="1100">
                <a:solidFill>
                  <a:srgbClr val="CC0000"/>
                </a:solidFill>
              </a:defRPr>
            </a:pPr>
            <a:r>
              <a:rPr dirty="0"/>
              <a:t>Remember cognitive load and practice using the tool first.  </a:t>
            </a:r>
            <a:endParaRPr lang="en-US" dirty="0"/>
          </a:p>
          <a:p>
            <a:pPr marL="171450" indent="-171450">
              <a:spcBef>
                <a:spcPts val="1000"/>
              </a:spcBef>
              <a:buFont typeface="Arial" panose="020B0604020202020204" pitchFamily="34" charset="0"/>
              <a:buChar char="•"/>
              <a:defRPr sz="1100">
                <a:solidFill>
                  <a:srgbClr val="CC0000"/>
                </a:solidFill>
              </a:defRPr>
            </a:pPr>
            <a:r>
              <a:rPr dirty="0"/>
              <a:t>Remember in an asynchronous setting to set clear due dates for participation.  </a:t>
            </a:r>
            <a:endParaRPr lang="en-US" dirty="0"/>
          </a:p>
          <a:p>
            <a:pPr marL="171450" indent="-171450">
              <a:spcBef>
                <a:spcPts val="1000"/>
              </a:spcBef>
              <a:buFont typeface="Arial" panose="020B0604020202020204" pitchFamily="34" charset="0"/>
              <a:buChar char="•"/>
              <a:defRPr sz="1100">
                <a:solidFill>
                  <a:srgbClr val="CC0000"/>
                </a:solidFill>
              </a:defRPr>
            </a:pPr>
            <a:r>
              <a:rPr dirty="0"/>
              <a:t>For First Turn/Last Turn, you will want to set a due date for students to post their chosen highlighted text, another due date for them to respond to their group mates' text choices, and a final due date for them to explain their own text choices. </a:t>
            </a:r>
            <a:endParaRPr lang="en-US" dirty="0"/>
          </a:p>
          <a:p>
            <a:pPr marL="171450" indent="-171450">
              <a:spcBef>
                <a:spcPts val="1000"/>
              </a:spcBef>
              <a:buFont typeface="Arial" panose="020B0604020202020204" pitchFamily="34" charset="0"/>
              <a:buChar char="•"/>
              <a:defRPr sz="1100">
                <a:solidFill>
                  <a:srgbClr val="CC0000"/>
                </a:solidFill>
              </a:defRPr>
            </a:pPr>
            <a:endParaRPr lang="en-US" dirty="0"/>
          </a:p>
          <a:p>
            <a:pPr marL="171450" indent="-171450">
              <a:spcBef>
                <a:spcPts val="1000"/>
              </a:spcBef>
              <a:buFont typeface="Arial" panose="020B0604020202020204" pitchFamily="34" charset="0"/>
              <a:buChar char="•"/>
              <a:defRPr sz="1100">
                <a:solidFill>
                  <a:srgbClr val="CC0000"/>
                </a:solidFill>
              </a:defRPr>
            </a:pPr>
            <a:r>
              <a:rPr dirty="0"/>
              <a:t>EXAMPLES: Have students choose what supports the text’s claims; if teaching logos, ethos, pathos, find examples of those in the text; examples that show the characterization; examples that show the tone or mood; examples that help show the setting or help set the scene; </a:t>
            </a:r>
            <a:endParaRPr lang="en-US" dirty="0"/>
          </a:p>
          <a:p>
            <a:pPr marL="171450" indent="-171450">
              <a:spcBef>
                <a:spcPts val="1000"/>
              </a:spcBef>
              <a:buFont typeface="Arial" panose="020B0604020202020204" pitchFamily="34" charset="0"/>
              <a:buChar char="•"/>
              <a:defRPr sz="1100">
                <a:solidFill>
                  <a:srgbClr val="CC0000"/>
                </a:solidFill>
              </a:defRPr>
            </a:pPr>
            <a:endParaRPr lang="en-US" dirty="0"/>
          </a:p>
          <a:p>
            <a:pPr marL="171450" indent="-171450">
              <a:spcBef>
                <a:spcPts val="1000"/>
              </a:spcBef>
              <a:buFont typeface="Arial" panose="020B0604020202020204" pitchFamily="34" charset="0"/>
              <a:buChar char="•"/>
              <a:defRPr sz="1100">
                <a:solidFill>
                  <a:srgbClr val="CC0000"/>
                </a:solidFill>
              </a:defRPr>
            </a:pPr>
            <a:r>
              <a:rPr lang="en-US" dirty="0"/>
              <a:t>Lindauer, B. (2014, September 25). First Turn - Last Turn. [Video]. YouTube. https://www.youtube.com/watch?v=chbBSQpaY0I</a:t>
            </a:r>
          </a:p>
          <a:p>
            <a:pPr marL="0" indent="0">
              <a:spcBef>
                <a:spcPts val="1000"/>
              </a:spcBef>
              <a:buFont typeface="Arial" panose="020B0604020202020204" pitchFamily="34" charset="0"/>
              <a:buNone/>
              <a:defRPr sz="1100">
                <a:solidFill>
                  <a:srgbClr val="CC0000"/>
                </a:solidFill>
              </a:defRPr>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We hope that you have been able to take away some ideas about these four strategies for use in your own classrooms. We want to hear from you!  </a:t>
            </a:r>
          </a:p>
          <a:p>
            <a:pPr marL="171450" indent="-171450">
              <a:buFont typeface="Arial" panose="020B0604020202020204" pitchFamily="34" charset="0"/>
              <a:buChar char="•"/>
              <a:defRPr sz="1100">
                <a:solidFill>
                  <a:srgbClr val="674EA7"/>
                </a:solidFill>
              </a:defRPr>
            </a:pPr>
            <a:r>
              <a:rPr lang="en-US" u="sng" dirty="0"/>
              <a:t>Collaborative Word Clouds</a:t>
            </a:r>
            <a:r>
              <a:rPr lang="en-US" dirty="0"/>
              <a:t>, </a:t>
            </a:r>
            <a:r>
              <a:rPr lang="en-US" u="sng" dirty="0"/>
              <a:t>Chalk Talk, I Think/We Think, </a:t>
            </a:r>
            <a:r>
              <a:rPr lang="en-US" dirty="0"/>
              <a:t>and </a:t>
            </a:r>
            <a:r>
              <a:rPr lang="en-US" u="sng" dirty="0"/>
              <a:t>First Turn/Last Turn </a:t>
            </a:r>
            <a:r>
              <a:rPr lang="en-US" dirty="0"/>
              <a:t>are all strategies that can be reimagined for the online classroom in multiple ways.  </a:t>
            </a:r>
          </a:p>
          <a:p>
            <a:pPr marL="171450" indent="-171450">
              <a:buFont typeface="Arial" panose="020B0604020202020204" pitchFamily="34" charset="0"/>
              <a:buChar char="•"/>
              <a:defRPr sz="1100">
                <a:solidFill>
                  <a:srgbClr val="674EA7"/>
                </a:solidFill>
              </a:defRPr>
            </a:pPr>
            <a:r>
              <a:rPr lang="en-US" dirty="0"/>
              <a:t>Which of these four strategies would you like to implement in your classes? </a:t>
            </a:r>
          </a:p>
          <a:p>
            <a:pPr marL="171450" indent="-171450">
              <a:buFont typeface="Arial" panose="020B0604020202020204" pitchFamily="34" charset="0"/>
              <a:buChar char="•"/>
              <a:defRPr sz="1100">
                <a:solidFill>
                  <a:srgbClr val="674EA7"/>
                </a:solidFill>
              </a:defRPr>
            </a:pPr>
            <a:r>
              <a:rPr lang="en-US" dirty="0"/>
              <a:t>Do you have a text or topic in mind? </a:t>
            </a:r>
          </a:p>
          <a:p>
            <a:pPr marL="171450" indent="-171450">
              <a:buFont typeface="Arial" panose="020B0604020202020204" pitchFamily="34" charset="0"/>
              <a:buChar char="•"/>
              <a:defRPr sz="1100">
                <a:solidFill>
                  <a:srgbClr val="674EA7"/>
                </a:solidFill>
              </a:defRPr>
            </a:pPr>
            <a:r>
              <a:rPr lang="en-US" dirty="0"/>
              <a:t>Do you plan to use the strategy synchronously or asynchronously? </a:t>
            </a:r>
          </a:p>
          <a:p>
            <a:pPr marL="171450" indent="-171450">
              <a:buFont typeface="Arial" panose="020B0604020202020204" pitchFamily="34" charset="0"/>
              <a:buChar char="•"/>
              <a:defRPr sz="1100">
                <a:solidFill>
                  <a:srgbClr val="674EA7"/>
                </a:solidFill>
              </a:defRPr>
            </a:pPr>
            <a:r>
              <a:rPr lang="en-US" dirty="0"/>
              <a:t>While participants are typing in ideas: Share examples already given (“When you were in the classroom, how did you use ____ ?”). </a:t>
            </a:r>
          </a:p>
          <a:p>
            <a:endParaRPr lang="en-US" dirty="0"/>
          </a:p>
        </p:txBody>
      </p:sp>
    </p:spTree>
    <p:extLst>
      <p:ext uri="{BB962C8B-B14F-4D97-AF65-F5344CB8AC3E}">
        <p14:creationId xmlns:p14="http://schemas.microsoft.com/office/powerpoint/2010/main" val="70167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pPr>
            <a:r>
              <a:rPr lang="en-US" dirty="0"/>
              <a:t>Use the poll as a post-session assessment. Set this up before the session. </a:t>
            </a:r>
            <a:endParaRPr dirty="0"/>
          </a:p>
          <a:p>
            <a:pPr marL="171450" indent="-171450">
              <a:spcBef>
                <a:spcPts val="1000"/>
              </a:spcBef>
              <a:buFont typeface="Arial" panose="020B0604020202020204" pitchFamily="34" charset="0"/>
              <a:buChar char="•"/>
              <a:defRPr sz="1100">
                <a:solidFill>
                  <a:srgbClr val="CC0000"/>
                </a:solidFill>
              </a:defRPr>
            </a:pPr>
            <a:r>
              <a:rPr lang="en-US" dirty="0"/>
              <a:t>Ask participants to determine whether or not their perceptions have changed after the session. Ask whether they feel the image still represents their classes. </a:t>
            </a:r>
          </a:p>
          <a:p>
            <a:pPr marL="171450" indent="-171450">
              <a:spcBef>
                <a:spcPts val="1000"/>
              </a:spcBef>
              <a:buFont typeface="Arial" panose="020B0604020202020204" pitchFamily="34" charset="0"/>
              <a:buChar char="•"/>
              <a:defRPr sz="1100">
                <a:solidFill>
                  <a:srgbClr val="CC0000"/>
                </a:solidFill>
              </a:defRPr>
            </a:pPr>
            <a:r>
              <a:rPr lang="en-US" dirty="0">
                <a:solidFill>
                  <a:srgbClr val="000000"/>
                </a:solidFill>
              </a:rPr>
              <a:t>Open the poll: “On a sc</a:t>
            </a:r>
            <a:r>
              <a:rPr dirty="0"/>
              <a:t>ale from 1-5, </a:t>
            </a:r>
            <a:r>
              <a:rPr lang="en-US" dirty="0"/>
              <a:t>how do you feel your classrooms will feel in the future?”</a:t>
            </a:r>
          </a:p>
          <a:p>
            <a:pPr marL="171450" indent="-171450">
              <a:spcBef>
                <a:spcPts val="1000"/>
              </a:spcBef>
              <a:buFont typeface="Arial" panose="020B0604020202020204" pitchFamily="34" charset="0"/>
              <a:buChar char="•"/>
              <a:defRPr sz="1100">
                <a:solidFill>
                  <a:srgbClr val="CC0000"/>
                </a:solidFill>
              </a:defRPr>
            </a:pPr>
            <a:r>
              <a:rPr lang="en-US" dirty="0"/>
              <a:t>Ask participants to reflect on how their numbers may have changed.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a:defRPr sz="1100">
                <a:solidFill>
                  <a:srgbClr val="674EA7"/>
                </a:solidFill>
              </a:defRPr>
            </a:pPr>
            <a:r>
              <a:rPr dirty="0"/>
              <a:t>These are the resources we used in our presentation if you are interested in learning more.</a:t>
            </a:r>
          </a:p>
          <a:p>
            <a:pPr>
              <a:spcBef>
                <a:spcPts val="1000"/>
              </a:spcBef>
              <a:defRPr sz="1100"/>
            </a:pPr>
            <a:endParaRPr dirty="0"/>
          </a:p>
          <a:p>
            <a:pPr>
              <a:defRPr sz="1100"/>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381000" y="685800"/>
            <a:ext cx="6096000" cy="3429000"/>
          </a:xfrm>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pPr>
            <a:r>
              <a:rPr lang="en-US" dirty="0"/>
              <a:t>Set up a poll before the session. </a:t>
            </a:r>
            <a:endParaRPr dirty="0"/>
          </a:p>
          <a:p>
            <a:pPr marL="171450" indent="-171450">
              <a:spcBef>
                <a:spcPts val="1000"/>
              </a:spcBef>
              <a:buFont typeface="Arial" panose="020B0604020202020204" pitchFamily="34" charset="0"/>
              <a:buChar char="•"/>
              <a:defRPr sz="1100">
                <a:solidFill>
                  <a:srgbClr val="CC0000"/>
                </a:solidFill>
              </a:defRPr>
            </a:pPr>
            <a:r>
              <a:rPr lang="en-US" dirty="0"/>
              <a:t>Ask participants to look closely </a:t>
            </a:r>
            <a:r>
              <a:rPr dirty="0"/>
              <a:t>at this cartoon</a:t>
            </a:r>
            <a:r>
              <a:rPr lang="en-US" dirty="0"/>
              <a:t> and determine how much they honestly relate to the image.</a:t>
            </a:r>
            <a:r>
              <a:rPr dirty="0">
                <a:solidFill>
                  <a:srgbClr val="000000"/>
                </a:solidFill>
              </a:rPr>
              <a:t> </a:t>
            </a:r>
          </a:p>
          <a:p>
            <a:pPr marL="171450" lvl="1" indent="-171450">
              <a:spcBef>
                <a:spcPts val="1000"/>
              </a:spcBef>
              <a:buFont typeface="Arial" panose="020B0604020202020204" pitchFamily="34" charset="0"/>
              <a:buChar char="•"/>
              <a:defRPr sz="1100">
                <a:solidFill>
                  <a:srgbClr val="CC0000"/>
                </a:solidFill>
              </a:defRPr>
            </a:pPr>
            <a:r>
              <a:rPr dirty="0"/>
              <a:t>On a scale of 1-5, please rate how much you identify</a:t>
            </a:r>
            <a:r>
              <a:rPr lang="en-US" dirty="0"/>
              <a:t>: </a:t>
            </a:r>
            <a:r>
              <a:rPr dirty="0"/>
              <a:t>1 being not at all, and 5 completely</a:t>
            </a:r>
            <a:r>
              <a:rPr lang="en-US" dirty="0"/>
              <a:t>.</a:t>
            </a:r>
          </a:p>
          <a:p>
            <a:pPr marL="171450" indent="-171450">
              <a:spcBef>
                <a:spcPts val="1000"/>
              </a:spcBef>
              <a:buFont typeface="Arial" panose="020B0604020202020204" pitchFamily="34" charset="0"/>
              <a:buChar char="•"/>
              <a:defRPr sz="1100">
                <a:solidFill>
                  <a:srgbClr val="CC0000"/>
                </a:solidFill>
              </a:defRPr>
            </a:pPr>
            <a:r>
              <a:rPr dirty="0"/>
              <a:t>If you are joining us and viewing this presentation later, please think about what your response is, but you won’t be able to respond to the live poll.</a:t>
            </a:r>
          </a:p>
          <a:p>
            <a:pPr marL="171450" indent="-171450">
              <a:spcBef>
                <a:spcPts val="1000"/>
              </a:spcBef>
              <a:buFont typeface="Arial" panose="020B0604020202020204" pitchFamily="34" charset="0"/>
              <a:buChar char="•"/>
              <a:defRPr sz="1100"/>
            </a:pPr>
            <a:r>
              <a:rPr dirty="0"/>
              <a:t>Sh</a:t>
            </a:r>
            <a:r>
              <a:rPr lang="en-US" dirty="0"/>
              <a:t>are</a:t>
            </a:r>
            <a:r>
              <a:rPr dirty="0"/>
              <a:t> poll results</a:t>
            </a:r>
            <a:r>
              <a:rPr lang="en-US" dirty="0"/>
              <a:t>.</a:t>
            </a:r>
          </a:p>
          <a:p>
            <a:pPr marL="171450" indent="-171450">
              <a:spcBef>
                <a:spcPts val="1000"/>
              </a:spcBef>
              <a:buFont typeface="Arial" panose="020B0604020202020204" pitchFamily="34" charset="0"/>
              <a:buChar char="•"/>
              <a:defRPr sz="1100"/>
            </a:pPr>
            <a:r>
              <a:rPr lang="en-US" dirty="0"/>
              <a:t>R</a:t>
            </a:r>
            <a:r>
              <a:rPr dirty="0"/>
              <a:t>espond to the results</a:t>
            </a:r>
            <a:r>
              <a:rPr lang="en-US" dirty="0"/>
              <a:t>.</a:t>
            </a:r>
            <a:endParaRPr dirty="0"/>
          </a:p>
          <a:p>
            <a:pPr>
              <a:spcBef>
                <a:spcPts val="1000"/>
              </a:spcBef>
              <a:defRPr sz="1100"/>
            </a:pPr>
            <a:endParaRPr dirty="0"/>
          </a:p>
          <a:p>
            <a:pPr>
              <a:defRPr sz="1100"/>
            </a:pPr>
            <a:endParaRPr dirty="0"/>
          </a:p>
          <a:p>
            <a:pPr>
              <a:defRPr sz="1100"/>
            </a:pPr>
            <a:r>
              <a:rPr dirty="0"/>
              <a:t>Hedger, A. (2020, September 17). </a:t>
            </a:r>
            <a:r>
              <a:rPr i="1" dirty="0"/>
              <a:t>A tale of two Zooms. </a:t>
            </a:r>
            <a:r>
              <a:rPr lang="en-US" i="0" dirty="0"/>
              <a:t>[Digital Image]. </a:t>
            </a:r>
            <a:r>
              <a:rPr dirty="0"/>
              <a:t>Hedger Humor. </a:t>
            </a:r>
            <a:r>
              <a:rPr u="sng" dirty="0">
                <a:solidFill>
                  <a:srgbClr val="5D94C1"/>
                </a:solidFill>
                <a:uFill>
                  <a:solidFill>
                    <a:srgbClr val="5D94C1"/>
                  </a:solidFill>
                </a:uFill>
                <a:hlinkClick r:id="rId3"/>
              </a:rPr>
              <a:t>https://www.hedgerhumor.com/a-tale-of-two-zooms/</a:t>
            </a:r>
            <a:r>
              <a:rPr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a:defRPr sz="1100">
                <a:solidFill>
                  <a:srgbClr val="674EA7"/>
                </a:solidFill>
              </a:defRPr>
            </a:pPr>
            <a:r>
              <a:rPr lang="en-US" dirty="0"/>
              <a:t>K20 Center. (n.d.). This session will be a success if . . . Strategies. https://learn.k20center.ou.edu/strategy/122</a:t>
            </a:r>
          </a:p>
          <a:p>
            <a:pPr>
              <a:defRPr sz="1100">
                <a:solidFill>
                  <a:srgbClr val="674EA7"/>
                </a:solidFill>
              </a:defRPr>
            </a:pPr>
            <a:endParaRPr lang="en-US" dirty="0"/>
          </a:p>
          <a:p>
            <a:pPr marL="171450" indent="-171450">
              <a:buFont typeface="Arial" panose="020B0604020202020204" pitchFamily="34" charset="0"/>
              <a:buChar char="•"/>
              <a:defRPr sz="1100">
                <a:solidFill>
                  <a:srgbClr val="674EA7"/>
                </a:solidFill>
              </a:defRPr>
            </a:pPr>
            <a:r>
              <a:rPr lang="en-US" dirty="0"/>
              <a:t>Introduce a discussion of the </a:t>
            </a:r>
            <a:r>
              <a:rPr dirty="0"/>
              <a:t>importance of student discussion to ELA</a:t>
            </a:r>
            <a:r>
              <a:rPr lang="en-US" dirty="0"/>
              <a:t>.</a:t>
            </a:r>
          </a:p>
          <a:p>
            <a:pPr marL="171450" indent="-171450">
              <a:buFont typeface="Arial" panose="020B0604020202020204" pitchFamily="34" charset="0"/>
              <a:buChar char="•"/>
              <a:defRPr sz="1100">
                <a:solidFill>
                  <a:srgbClr val="674EA7"/>
                </a:solidFill>
              </a:defRPr>
            </a:pPr>
            <a:r>
              <a:rPr lang="en-US" dirty="0"/>
              <a:t>Discuss briefly the struggles teachers have in facilitating </a:t>
            </a:r>
            <a:r>
              <a:rPr dirty="0"/>
              <a:t>discussions in the online environment</a:t>
            </a:r>
            <a:r>
              <a:rPr lang="en-US" dirty="0"/>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Have participants share their answers to the Strategy Card: This Session Will Be a Success If…</a:t>
            </a:r>
          </a:p>
          <a:p>
            <a:pPr marL="1714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Some previous responses to this statement: </a:t>
            </a:r>
            <a:r>
              <a:rPr i="1" dirty="0"/>
              <a:t>Sally from Nobel says “...if I can learn new ways to get my kids ‘talking’ while I’m teaching online</a:t>
            </a:r>
            <a:r>
              <a:rPr lang="en-US" i="1" dirty="0"/>
              <a:t>.</a:t>
            </a:r>
            <a:r>
              <a:rPr i="1" dirty="0"/>
              <a:t>, Tiffany from Tulsa says “...if I take away a new strategy that I can use in person AND online</a:t>
            </a:r>
            <a:r>
              <a:rPr lang="en-US" i="1" dirty="0"/>
              <a:t>.”</a:t>
            </a:r>
            <a:r>
              <a:rPr i="1" dirty="0"/>
              <a:t>  Hopefully this session can address that!</a:t>
            </a:r>
            <a:r>
              <a:rPr lang="en-US" i="1" dirty="0"/>
              <a:t>“</a:t>
            </a:r>
          </a:p>
          <a:p>
            <a:pPr marL="1714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i="0" dirty="0"/>
              <a:t>Remind participants to check ou</a:t>
            </a:r>
            <a:r>
              <a:rPr dirty="0"/>
              <a:t>t the new </a:t>
            </a:r>
            <a:r>
              <a:rPr u="sng" dirty="0">
                <a:solidFill>
                  <a:srgbClr val="5D94C1"/>
                </a:solidFill>
                <a:uFill>
                  <a:solidFill>
                    <a:srgbClr val="5D94C1"/>
                  </a:solidFill>
                </a:uFill>
                <a:hlinkClick r:id="rId3"/>
              </a:rPr>
              <a:t>LEARN</a:t>
            </a:r>
            <a:r>
              <a:rPr dirty="0"/>
              <a:t> website for additional strategies and lessons.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lvl1pPr>
              <a:spcBef>
                <a:spcPts val="1000"/>
              </a:spcBef>
              <a:defRPr sz="1100">
                <a:solidFill>
                  <a:srgbClr val="CC0000"/>
                </a:solidFill>
              </a:defRPr>
            </a:lvl1pPr>
          </a:lstStyle>
          <a:p>
            <a:r>
              <a:rPr dirty="0"/>
              <a:t>During this session, we will be showing four strategies you can use in your classrooms that can be used in both synchronous (or face to face) and asynchronous settings that can help to enhance substantive student conversations.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marL="171450" indent="-171450">
              <a:lnSpc>
                <a:spcPct val="115000"/>
              </a:lnSpc>
              <a:buFont typeface="Arial" panose="020B0604020202020204" pitchFamily="34" charset="0"/>
              <a:buChar char="•"/>
              <a:defRPr sz="1100">
                <a:solidFill>
                  <a:srgbClr val="674EA7"/>
                </a:solidFill>
              </a:defRPr>
            </a:pPr>
            <a:r>
              <a:rPr dirty="0"/>
              <a:t>It may be helpful to remember that our students are digital natives, but they are digital consumers and not digital creators in the educational sense.  </a:t>
            </a:r>
            <a:endParaRPr lang="en-US" dirty="0"/>
          </a:p>
          <a:p>
            <a:pPr marL="171450" indent="-171450">
              <a:lnSpc>
                <a:spcPct val="115000"/>
              </a:lnSpc>
              <a:buFont typeface="Arial" panose="020B0604020202020204" pitchFamily="34" charset="0"/>
              <a:buChar char="•"/>
              <a:defRPr sz="1100">
                <a:solidFill>
                  <a:srgbClr val="674EA7"/>
                </a:solidFill>
              </a:defRPr>
            </a:pPr>
            <a:r>
              <a:rPr dirty="0"/>
              <a:t>They often struggle with the tech tools we ask them to use academically.  </a:t>
            </a:r>
            <a:endParaRPr lang="en-US" dirty="0"/>
          </a:p>
          <a:p>
            <a:pPr marL="171450" indent="-171450">
              <a:lnSpc>
                <a:spcPct val="115000"/>
              </a:lnSpc>
              <a:buFont typeface="Arial" panose="020B0604020202020204" pitchFamily="34" charset="0"/>
              <a:buChar char="•"/>
              <a:defRPr sz="1100">
                <a:solidFill>
                  <a:srgbClr val="674EA7"/>
                </a:solidFill>
              </a:defRPr>
            </a:pPr>
            <a:r>
              <a:rPr dirty="0"/>
              <a:t>To help with the cognitive load, which can be three times as high in a discussion setting, consider introducing the tech tool in a fun setting first, before having students use it to showcase or practice an academic skill or through discussion.  </a:t>
            </a:r>
          </a:p>
          <a:p>
            <a:pPr marL="171450" indent="-171450">
              <a:lnSpc>
                <a:spcPct val="115000"/>
              </a:lnSpc>
              <a:spcBef>
                <a:spcPts val="1000"/>
              </a:spcBef>
              <a:buFont typeface="Arial" panose="020B0604020202020204" pitchFamily="34" charset="0"/>
              <a:buChar char="•"/>
              <a:defRPr sz="1100">
                <a:solidFill>
                  <a:srgbClr val="674EA7"/>
                </a:solidFill>
              </a:defRPr>
            </a:pPr>
            <a:r>
              <a:rPr lang="en-US" dirty="0"/>
              <a:t>Consider having </a:t>
            </a:r>
            <a:r>
              <a:rPr dirty="0"/>
              <a:t>them make a Flipgrid just introducing themselves or use Padlet to persuade why they need new </a:t>
            </a:r>
            <a:r>
              <a:rPr dirty="0" err="1"/>
              <a:t>airpods</a:t>
            </a:r>
            <a:r>
              <a:rPr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marL="0" indent="0">
              <a:buFont typeface="Arial" panose="020B0604020202020204" pitchFamily="34" charset="0"/>
              <a:buNone/>
              <a:defRPr sz="1100">
                <a:solidFill>
                  <a:srgbClr val="674EA7"/>
                </a:solidFill>
              </a:defRPr>
            </a:pPr>
            <a:r>
              <a:rPr lang="en-US" dirty="0"/>
              <a:t>Our first task is to have participants </a:t>
            </a:r>
            <a:r>
              <a:rPr dirty="0"/>
              <a:t>actually try out some strategies.  </a:t>
            </a:r>
            <a:endParaRPr lang="en-US" dirty="0"/>
          </a:p>
          <a:p>
            <a:pPr marL="171450" indent="-171450">
              <a:buFont typeface="Arial" panose="020B0604020202020204" pitchFamily="34" charset="0"/>
              <a:buChar char="•"/>
              <a:defRPr sz="1100">
                <a:solidFill>
                  <a:srgbClr val="674EA7"/>
                </a:solidFill>
              </a:defRPr>
            </a:pPr>
            <a:r>
              <a:rPr dirty="0"/>
              <a:t>In order to try this out, </a:t>
            </a:r>
            <a:r>
              <a:rPr lang="en-US" dirty="0"/>
              <a:t>participants will respond to a video. </a:t>
            </a:r>
          </a:p>
          <a:p>
            <a:pPr marL="171450" indent="-171450">
              <a:buFont typeface="Arial" panose="020B0604020202020204" pitchFamily="34" charset="0"/>
              <a:buChar char="•"/>
              <a:defRPr sz="1100">
                <a:solidFill>
                  <a:srgbClr val="674EA7"/>
                </a:solidFill>
              </a:defRPr>
            </a:pPr>
            <a:r>
              <a:rPr lang="en-US" dirty="0"/>
              <a:t>Have participants </a:t>
            </a:r>
            <a:r>
              <a:rPr dirty="0"/>
              <a:t>watch this video</a:t>
            </a:r>
            <a:r>
              <a:rPr lang="en-US" dirty="0"/>
              <a:t>.</a:t>
            </a:r>
          </a:p>
          <a:p>
            <a:pPr marL="171450" indent="-171450">
              <a:buFont typeface="Arial" panose="020B0604020202020204" pitchFamily="34" charset="0"/>
              <a:buChar char="•"/>
              <a:defRPr sz="1100">
                <a:solidFill>
                  <a:srgbClr val="674EA7"/>
                </a:solidFill>
              </a:defRPr>
            </a:pPr>
            <a:r>
              <a:rPr lang="en-US" dirty="0"/>
              <a:t>Have them think about the “big takeaway” as they watch. </a:t>
            </a:r>
            <a:endParaRPr dirty="0">
              <a:solidFill>
                <a:srgbClr val="000000"/>
              </a:solidFill>
            </a:endParaRPr>
          </a:p>
          <a:p>
            <a:pPr>
              <a:spcBef>
                <a:spcPts val="1000"/>
              </a:spcBef>
              <a:defRPr sz="1100"/>
            </a:pPr>
            <a:endParaRPr lang="en-US" dirty="0"/>
          </a:p>
          <a:p>
            <a:pPr marL="0" indent="0">
              <a:spcBef>
                <a:spcPts val="1000"/>
              </a:spcBef>
              <a:buFont typeface="Arial" panose="020B0604020202020204" pitchFamily="34" charset="0"/>
              <a:buNone/>
              <a:defRPr sz="1100"/>
            </a:pPr>
            <a:r>
              <a:rPr dirty="0"/>
              <a:t>Robins, S. (2015, July 10). </a:t>
            </a:r>
            <a:r>
              <a:rPr i="0" dirty="0"/>
              <a:t>Teacherless online classroom - Discussion bored</a:t>
            </a:r>
            <a:r>
              <a:rPr lang="en-US" i="0" dirty="0"/>
              <a:t> (sic)</a:t>
            </a:r>
            <a:r>
              <a:rPr i="0" dirty="0"/>
              <a:t>. </a:t>
            </a:r>
            <a:r>
              <a:rPr lang="en-US" i="0" dirty="0"/>
              <a:t>[Video].</a:t>
            </a:r>
            <a:r>
              <a:rPr dirty="0"/>
              <a:t>YouTube. </a:t>
            </a:r>
            <a:r>
              <a:rPr u="sng" dirty="0">
                <a:solidFill>
                  <a:srgbClr val="5D94C1"/>
                </a:solidFill>
                <a:uFill>
                  <a:solidFill>
                    <a:srgbClr val="5D94C1"/>
                  </a:solidFill>
                </a:uFill>
                <a:hlinkClick r:id="rId3"/>
              </a:rPr>
              <a:t>https://www.youtube.com/watch?v=oqVTr8MZicQ&amp;feature=emb_title</a:t>
            </a:r>
            <a:r>
              <a:rPr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a:defRPr sz="1100">
                <a:solidFill>
                  <a:srgbClr val="CC0000"/>
                </a:solidFill>
              </a:defRPr>
            </a:pPr>
            <a:r>
              <a:rPr dirty="0"/>
              <a:t>The four strategies we want to share with you today are: </a:t>
            </a:r>
            <a:endParaRPr lang="en-US" dirty="0"/>
          </a:p>
          <a:p>
            <a:pPr marL="171450" indent="-171450">
              <a:buFont typeface="Arial" panose="020B0604020202020204" pitchFamily="34" charset="0"/>
              <a:buChar char="•"/>
              <a:defRPr sz="1100">
                <a:solidFill>
                  <a:srgbClr val="CC0000"/>
                </a:solidFill>
              </a:defRPr>
            </a:pPr>
            <a:r>
              <a:rPr dirty="0"/>
              <a:t>Collaborative Word Clouds</a:t>
            </a:r>
            <a:endParaRPr lang="en-US" dirty="0"/>
          </a:p>
          <a:p>
            <a:pPr marL="171450" indent="-171450">
              <a:buFont typeface="Arial" panose="020B0604020202020204" pitchFamily="34" charset="0"/>
              <a:buChar char="•"/>
              <a:defRPr sz="1100">
                <a:solidFill>
                  <a:srgbClr val="CC0000"/>
                </a:solidFill>
              </a:defRPr>
            </a:pPr>
            <a:r>
              <a:rPr dirty="0"/>
              <a:t>Chalk Talk</a:t>
            </a:r>
            <a:endParaRPr lang="en-US" dirty="0"/>
          </a:p>
          <a:p>
            <a:pPr marL="171450" indent="-171450">
              <a:buFont typeface="Arial" panose="020B0604020202020204" pitchFamily="34" charset="0"/>
              <a:buChar char="•"/>
              <a:defRPr sz="1100">
                <a:solidFill>
                  <a:srgbClr val="CC0000"/>
                </a:solidFill>
              </a:defRPr>
            </a:pPr>
            <a:r>
              <a:rPr dirty="0"/>
              <a:t>I Think/We Think</a:t>
            </a:r>
            <a:endParaRPr lang="en-US" dirty="0"/>
          </a:p>
          <a:p>
            <a:pPr marL="171450" indent="-171450">
              <a:buFont typeface="Arial" panose="020B0604020202020204" pitchFamily="34" charset="0"/>
              <a:buChar char="•"/>
              <a:defRPr sz="1100">
                <a:solidFill>
                  <a:srgbClr val="CC0000"/>
                </a:solidFill>
              </a:defRPr>
            </a:pPr>
            <a:r>
              <a:rPr dirty="0"/>
              <a:t>First Turn/Last Turn</a:t>
            </a:r>
          </a:p>
          <a:p>
            <a:pPr>
              <a:spcBef>
                <a:spcPts val="1000"/>
              </a:spcBef>
              <a:defRPr sz="1100"/>
            </a:pPr>
            <a:r>
              <a:rPr dirty="0"/>
              <a:t> </a:t>
            </a:r>
            <a:r>
              <a:rPr dirty="0">
                <a:solidFill>
                  <a:srgbClr val="674EA7"/>
                </a:solidFill>
              </a:rPr>
              <a:t> </a:t>
            </a:r>
            <a:endParaRPr lang="en-US" dirty="0">
              <a:solidFill>
                <a:srgbClr val="674EA7"/>
              </a:solidFill>
            </a:endParaRPr>
          </a:p>
          <a:p>
            <a:pPr marL="0" indent="0">
              <a:spcBef>
                <a:spcPts val="1000"/>
              </a:spcBef>
              <a:buFont typeface="Arial" panose="020B0604020202020204" pitchFamily="34" charset="0"/>
              <a:buNone/>
              <a:defRPr sz="1100"/>
            </a:pPr>
            <a:r>
              <a:rPr dirty="0">
                <a:solidFill>
                  <a:srgbClr val="674EA7"/>
                </a:solidFill>
              </a:rPr>
              <a:t>Each of these strategies can work in face</a:t>
            </a:r>
            <a:r>
              <a:rPr lang="en-US" dirty="0">
                <a:solidFill>
                  <a:srgbClr val="674EA7"/>
                </a:solidFill>
              </a:rPr>
              <a:t>-</a:t>
            </a:r>
            <a:r>
              <a:rPr dirty="0">
                <a:solidFill>
                  <a:srgbClr val="674EA7"/>
                </a:solidFill>
              </a:rPr>
              <a:t>to</a:t>
            </a:r>
            <a:r>
              <a:rPr lang="en-US" dirty="0">
                <a:solidFill>
                  <a:srgbClr val="674EA7"/>
                </a:solidFill>
              </a:rPr>
              <a:t>-</a:t>
            </a:r>
            <a:r>
              <a:rPr dirty="0">
                <a:solidFill>
                  <a:srgbClr val="674EA7"/>
                </a:solidFill>
              </a:rPr>
              <a:t>face environments, but we want to focus on how best to use these in the online classrooms and platforms. </a:t>
            </a:r>
            <a:r>
              <a:rPr lang="en-US" dirty="0">
                <a:solidFill>
                  <a:srgbClr val="674EA7"/>
                </a:solidFill>
              </a:rPr>
              <a:t>T</a:t>
            </a:r>
            <a:r>
              <a:rPr dirty="0">
                <a:solidFill>
                  <a:srgbClr val="674EA7"/>
                </a:solidFill>
              </a:rPr>
              <a:t>hese strategies are useful either way</a:t>
            </a:r>
            <a:r>
              <a:rPr lang="en-US" dirty="0">
                <a:solidFill>
                  <a:srgbClr val="674EA7"/>
                </a:solidFill>
              </a:rPr>
              <a:t>.</a:t>
            </a:r>
            <a:endParaRPr dirty="0">
              <a:solidFill>
                <a:srgbClr val="674EA7"/>
              </a:solidFill>
            </a:endParaRPr>
          </a:p>
          <a:p>
            <a:pPr marL="171450" indent="-171450">
              <a:spcBef>
                <a:spcPts val="1000"/>
              </a:spcBef>
              <a:buFont typeface="Arial" panose="020B0604020202020204" pitchFamily="34" charset="0"/>
              <a:buChar char="•"/>
              <a:defRPr sz="1100">
                <a:solidFill>
                  <a:srgbClr val="674EA7"/>
                </a:solidFill>
              </a:defRPr>
            </a:pPr>
            <a:r>
              <a:rPr lang="en-US" dirty="0"/>
              <a:t>A</a:t>
            </a:r>
            <a:r>
              <a:rPr dirty="0"/>
              <a:t>ccess a “note catcher” to jot down ideas or thoughts as we go. </a:t>
            </a:r>
          </a:p>
          <a:p>
            <a:pPr marL="171450" indent="-171450">
              <a:spcBef>
                <a:spcPts val="1000"/>
              </a:spcBef>
              <a:buFont typeface="Arial" panose="020B0604020202020204" pitchFamily="34" charset="0"/>
              <a:buChar char="•"/>
              <a:defRPr sz="1100">
                <a:solidFill>
                  <a:srgbClr val="CC0000"/>
                </a:solidFill>
              </a:defRPr>
            </a:pPr>
            <a:r>
              <a:rPr dirty="0"/>
              <a:t>As we talk about each strategy, if you have any questions, please let us know.</a:t>
            </a:r>
            <a:endParaRPr lang="en-US" dirty="0"/>
          </a:p>
          <a:p>
            <a:pPr>
              <a:spcBef>
                <a:spcPts val="1000"/>
              </a:spcBef>
              <a:defRPr sz="1100">
                <a:solidFill>
                  <a:srgbClr val="CC0000"/>
                </a:solidFill>
              </a:defRP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Robins, S. (2015, July 10). </a:t>
            </a:r>
            <a:r>
              <a:rPr lang="en-US" i="0" dirty="0"/>
              <a:t>Teacherless online classroom - Discussion bored (sic). [Video].</a:t>
            </a:r>
            <a:r>
              <a:rPr lang="en-US" dirty="0"/>
              <a:t>YouTube. </a:t>
            </a:r>
            <a:r>
              <a:rPr lang="en-US" u="sng" dirty="0">
                <a:solidFill>
                  <a:srgbClr val="5D94C1"/>
                </a:solidFill>
                <a:uFill>
                  <a:solidFill>
                    <a:srgbClr val="5D94C1"/>
                  </a:solidFill>
                </a:uFill>
                <a:hlinkClick r:id="rId3"/>
              </a:rPr>
              <a:t>https://www.youtube.com/watch?v=oqVTr8MZicQ&amp;feature=emb_title</a:t>
            </a:r>
            <a:r>
              <a:rPr lang="en-US" dirty="0"/>
              <a:t> </a:t>
            </a:r>
          </a:p>
          <a:p>
            <a:endParaRPr lang="en-US" dirty="0"/>
          </a:p>
        </p:txBody>
      </p:sp>
    </p:spTree>
    <p:extLst>
      <p:ext uri="{BB962C8B-B14F-4D97-AF65-F5344CB8AC3E}">
        <p14:creationId xmlns:p14="http://schemas.microsoft.com/office/powerpoint/2010/main" val="146498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pPr>
              <a:defRPr sz="1100">
                <a:solidFill>
                  <a:srgbClr val="674EA7"/>
                </a:solidFill>
              </a:defRPr>
            </a:pPr>
            <a:r>
              <a:rPr lang="en-US" dirty="0"/>
              <a:t>K20 Center. (n.d.). Collaborative Word Clouds. Strategies. https://learn.k20center.ou.edu/strategy/103</a:t>
            </a:r>
          </a:p>
          <a:p>
            <a:pPr>
              <a:defRPr sz="1100">
                <a:solidFill>
                  <a:srgbClr val="674EA7"/>
                </a:solidFill>
              </a:defRPr>
            </a:pPr>
            <a:endParaRPr lang="en-US" dirty="0"/>
          </a:p>
          <a:p>
            <a:pPr marL="0" indent="0">
              <a:buFont typeface="Arial" panose="020B0604020202020204" pitchFamily="34" charset="0"/>
              <a:buNone/>
              <a:defRPr sz="1100">
                <a:solidFill>
                  <a:srgbClr val="674EA7"/>
                </a:solidFill>
              </a:defRPr>
            </a:pPr>
            <a:r>
              <a:rPr dirty="0"/>
              <a:t>The first strategy we</a:t>
            </a:r>
            <a:r>
              <a:rPr lang="en-US" dirty="0"/>
              <a:t> will explore </a:t>
            </a:r>
            <a:r>
              <a:rPr dirty="0"/>
              <a:t>is Collaborative Word Clouds. On slide</a:t>
            </a:r>
            <a:r>
              <a:rPr lang="en-US" dirty="0"/>
              <a:t> 11</a:t>
            </a:r>
            <a:r>
              <a:rPr dirty="0"/>
              <a:t>, </a:t>
            </a:r>
            <a:r>
              <a:rPr lang="en-US" dirty="0"/>
              <a:t>there are </a:t>
            </a:r>
            <a:r>
              <a:rPr dirty="0"/>
              <a:t>instructions that show the steps in using Collaborative Word Clouds in a digital classroom. </a:t>
            </a:r>
          </a:p>
          <a:p>
            <a:pPr marL="171450" indent="-171450">
              <a:spcBef>
                <a:spcPts val="1000"/>
              </a:spcBef>
              <a:buFont typeface="Arial" panose="020B0604020202020204" pitchFamily="34" charset="0"/>
              <a:buChar char="•"/>
              <a:defRPr sz="1100">
                <a:solidFill>
                  <a:srgbClr val="CC0000"/>
                </a:solidFill>
              </a:defRPr>
            </a:pPr>
            <a:r>
              <a:rPr dirty="0"/>
              <a:t>This may be something you have used before.  They are fun to create</a:t>
            </a:r>
            <a:r>
              <a:rPr lang="en-US" dirty="0"/>
              <a:t> and can be an excellent dis</a:t>
            </a:r>
            <a:r>
              <a:rPr dirty="0"/>
              <a:t>cussion strategy</a:t>
            </a:r>
            <a:r>
              <a:rPr lang="en-US" dirty="0"/>
              <a:t>.</a:t>
            </a:r>
            <a:r>
              <a:rPr dirty="0"/>
              <a:t> </a:t>
            </a:r>
          </a:p>
          <a:p>
            <a:pPr marL="171450" lvl="1" indent="-171450">
              <a:spcBef>
                <a:spcPts val="1000"/>
              </a:spcBef>
              <a:buFont typeface="Arial" panose="020B0604020202020204" pitchFamily="34" charset="0"/>
              <a:buChar char="•"/>
              <a:defRPr sz="1100">
                <a:solidFill>
                  <a:srgbClr val="674EA7"/>
                </a:solidFill>
              </a:defRPr>
            </a:pPr>
            <a:r>
              <a:rPr lang="en-US" dirty="0"/>
              <a:t>Word clouds are </a:t>
            </a:r>
            <a:r>
              <a:rPr dirty="0"/>
              <a:t>useful for getting students to summarize their ideas into one word. </a:t>
            </a:r>
            <a:endParaRPr lang="en-US" dirty="0"/>
          </a:p>
          <a:p>
            <a:pPr marL="171450" lvl="1" indent="-171450">
              <a:spcBef>
                <a:spcPts val="1000"/>
              </a:spcBef>
              <a:buFont typeface="Arial" panose="020B0604020202020204" pitchFamily="34" charset="0"/>
              <a:buChar char="•"/>
              <a:defRPr sz="1100">
                <a:solidFill>
                  <a:srgbClr val="674EA7"/>
                </a:solidFill>
              </a:defRPr>
            </a:pPr>
            <a:r>
              <a:rPr lang="en-US" dirty="0"/>
              <a:t>They can then </a:t>
            </a:r>
            <a:r>
              <a:rPr dirty="0"/>
              <a:t>explain or elaborate on why they chose that word for the word cloud. </a:t>
            </a:r>
            <a:endParaRPr lang="en-US" dirty="0"/>
          </a:p>
          <a:p>
            <a:pPr marL="171450" lvl="1" indent="-171450">
              <a:spcBef>
                <a:spcPts val="1000"/>
              </a:spcBef>
              <a:buFont typeface="Arial" panose="020B0604020202020204" pitchFamily="34" charset="0"/>
              <a:buChar char="•"/>
              <a:defRPr sz="1100">
                <a:solidFill>
                  <a:srgbClr val="674EA7"/>
                </a:solidFill>
              </a:defRPr>
            </a:pPr>
            <a:r>
              <a:rPr dirty="0"/>
              <a:t>Have the students share their words to the generator, then the word cloud is created.  </a:t>
            </a:r>
            <a:endParaRPr lang="en-US" dirty="0"/>
          </a:p>
          <a:p>
            <a:pPr marL="0" lvl="1" indent="0">
              <a:spcBef>
                <a:spcPts val="1000"/>
              </a:spcBef>
              <a:buFont typeface="Arial" panose="020B0604020202020204" pitchFamily="34" charset="0"/>
              <a:buNone/>
              <a:defRPr sz="1100">
                <a:solidFill>
                  <a:srgbClr val="674EA7"/>
                </a:solidFill>
              </a:defRPr>
            </a:pPr>
            <a:endParaRPr lang="en-US" dirty="0"/>
          </a:p>
          <a:p>
            <a:pPr marL="0" lvl="1" indent="0">
              <a:spcBef>
                <a:spcPts val="1000"/>
              </a:spcBef>
              <a:buFont typeface="Arial" panose="020B0604020202020204" pitchFamily="34" charset="0"/>
              <a:buNone/>
              <a:defRPr sz="1100">
                <a:solidFill>
                  <a:srgbClr val="674EA7"/>
                </a:solidFill>
              </a:defRPr>
            </a:pPr>
            <a:r>
              <a:rPr dirty="0"/>
              <a:t>Once you share the word cloud with the students, as a class, </a:t>
            </a:r>
            <a:r>
              <a:rPr lang="en-US" dirty="0"/>
              <a:t>have them discuss what they notice. </a:t>
            </a:r>
            <a:r>
              <a:rPr dirty="0"/>
              <a:t> </a:t>
            </a:r>
            <a:endParaRPr lang="en-US" dirty="0"/>
          </a:p>
          <a:p>
            <a:pPr marL="228600" lvl="4" indent="-228600">
              <a:spcBef>
                <a:spcPts val="1000"/>
              </a:spcBef>
              <a:buFont typeface="+mj-lt"/>
              <a:buAutoNum type="arabicPeriod"/>
              <a:defRPr sz="1100">
                <a:solidFill>
                  <a:srgbClr val="674EA7"/>
                </a:solidFill>
              </a:defRPr>
            </a:pPr>
            <a:r>
              <a:rPr dirty="0"/>
              <a:t>Which words are dominant? </a:t>
            </a:r>
            <a:endParaRPr lang="en-US" dirty="0"/>
          </a:p>
          <a:p>
            <a:pPr marL="228600" lvl="4" indent="-228600">
              <a:spcBef>
                <a:spcPts val="1000"/>
              </a:spcBef>
              <a:buFont typeface="+mj-lt"/>
              <a:buAutoNum type="arabicPeriod"/>
              <a:defRPr sz="1100">
                <a:solidFill>
                  <a:srgbClr val="674EA7"/>
                </a:solidFill>
              </a:defRPr>
            </a:pPr>
            <a:r>
              <a:rPr dirty="0"/>
              <a:t>Why? </a:t>
            </a:r>
            <a:endParaRPr lang="en-US" dirty="0"/>
          </a:p>
          <a:p>
            <a:pPr marL="228600" lvl="4" indent="-228600">
              <a:spcBef>
                <a:spcPts val="1000"/>
              </a:spcBef>
              <a:buFont typeface="+mj-lt"/>
              <a:buAutoNum type="arabicPeriod"/>
              <a:defRPr sz="1100">
                <a:solidFill>
                  <a:srgbClr val="674EA7"/>
                </a:solidFill>
              </a:defRPr>
            </a:pPr>
            <a:r>
              <a:rPr dirty="0"/>
              <a:t>What does this tell us? </a:t>
            </a:r>
            <a:endParaRPr lang="en-US" dirty="0"/>
          </a:p>
          <a:p>
            <a:pPr marL="228600" lvl="4" indent="-228600">
              <a:spcBef>
                <a:spcPts val="1000"/>
              </a:spcBef>
              <a:buFont typeface="+mj-lt"/>
              <a:buAutoNum type="arabicPeriod"/>
              <a:defRPr sz="1100">
                <a:solidFill>
                  <a:srgbClr val="674EA7"/>
                </a:solidFill>
              </a:defRPr>
            </a:pPr>
            <a:r>
              <a:rPr lang="en-US" dirty="0"/>
              <a:t>Are </a:t>
            </a:r>
            <a:r>
              <a:rPr dirty="0"/>
              <a:t>words are missing that should be included? </a:t>
            </a:r>
            <a:endParaRPr lang="en-US" dirty="0"/>
          </a:p>
          <a:p>
            <a:pPr marL="228600" lvl="4" indent="-228600">
              <a:spcBef>
                <a:spcPts val="1000"/>
              </a:spcBef>
              <a:buFont typeface="+mj-lt"/>
              <a:buAutoNum type="arabicPeriod"/>
              <a:defRPr sz="1100">
                <a:solidFill>
                  <a:srgbClr val="674EA7"/>
                </a:solidFill>
              </a:defRPr>
            </a:pPr>
            <a:r>
              <a:rPr dirty="0"/>
              <a:t>What is your takeaway from this word cloud? </a:t>
            </a:r>
            <a:endParaRPr lang="en-US" dirty="0"/>
          </a:p>
          <a:p>
            <a:pPr marL="0" lvl="2" indent="0">
              <a:spcBef>
                <a:spcPts val="1000"/>
              </a:spcBef>
              <a:buFont typeface="Arial" panose="020B0604020202020204" pitchFamily="34" charset="0"/>
              <a:buNone/>
              <a:defRPr sz="1100">
                <a:solidFill>
                  <a:srgbClr val="674EA7"/>
                </a:solidFill>
              </a:defRPr>
            </a:pPr>
            <a:endParaRPr lang="en-US" dirty="0"/>
          </a:p>
          <a:p>
            <a:pPr marL="0" lvl="2" indent="0">
              <a:spcBef>
                <a:spcPts val="1000"/>
              </a:spcBef>
              <a:buFont typeface="Arial" panose="020B0604020202020204" pitchFamily="34" charset="0"/>
              <a:buNone/>
              <a:defRPr sz="1100">
                <a:solidFill>
                  <a:srgbClr val="674EA7"/>
                </a:solidFill>
              </a:defRPr>
            </a:pPr>
            <a:r>
              <a:rPr lang="en-US" dirty="0"/>
              <a:t>T</a:t>
            </a:r>
            <a:r>
              <a:rPr dirty="0"/>
              <a:t>he discussion can be an important reflection that enables students to come back to and synthesize the information gathered from the group.</a:t>
            </a:r>
            <a:endParaRPr lang="en-US" dirty="0"/>
          </a:p>
          <a:p>
            <a:pPr marL="171450" lvl="2" indent="-171450">
              <a:spcBef>
                <a:spcPts val="1000"/>
              </a:spcBef>
              <a:buFont typeface="Arial" panose="020B0604020202020204" pitchFamily="34" charset="0"/>
              <a:buChar char="•"/>
              <a:defRPr sz="1100">
                <a:solidFill>
                  <a:srgbClr val="674EA7"/>
                </a:solidFill>
              </a:defRPr>
            </a:pPr>
            <a:r>
              <a:rPr lang="en-US" dirty="0"/>
              <a:t>There are a number of options for generating word clouds: </a:t>
            </a:r>
          </a:p>
          <a:p>
            <a:pPr marL="228600" lvl="4" indent="-228600">
              <a:spcBef>
                <a:spcPts val="1000"/>
              </a:spcBef>
              <a:buFont typeface="+mj-lt"/>
              <a:buAutoNum type="arabicPeriod"/>
              <a:defRPr sz="1100">
                <a:solidFill>
                  <a:srgbClr val="674EA7"/>
                </a:solidFill>
              </a:defRPr>
            </a:pPr>
            <a:r>
              <a:rPr lang="en-US" dirty="0"/>
              <a:t>Wordclouds.com</a:t>
            </a:r>
          </a:p>
          <a:p>
            <a:pPr marL="228600" lvl="4" indent="-228600">
              <a:spcBef>
                <a:spcPts val="1000"/>
              </a:spcBef>
              <a:buFont typeface="+mj-lt"/>
              <a:buAutoNum type="arabicPeriod"/>
              <a:defRPr sz="1100">
                <a:solidFill>
                  <a:srgbClr val="674EA7"/>
                </a:solidFill>
              </a:defRPr>
            </a:pPr>
            <a:r>
              <a:rPr lang="en-US" dirty="0" err="1"/>
              <a:t>Mentimeter</a:t>
            </a:r>
            <a:endParaRPr lang="en-US" dirty="0"/>
          </a:p>
          <a:p>
            <a:pPr marL="228600" lvl="4" indent="-228600">
              <a:spcBef>
                <a:spcPts val="1000"/>
              </a:spcBef>
              <a:buFont typeface="+mj-lt"/>
              <a:buAutoNum type="arabicPeriod"/>
              <a:defRPr sz="1100">
                <a:solidFill>
                  <a:srgbClr val="674EA7"/>
                </a:solidFill>
              </a:defRPr>
            </a:pPr>
            <a:r>
              <a:rPr lang="en-US" dirty="0"/>
              <a:t>Answer Garden </a:t>
            </a:r>
          </a:p>
          <a:p>
            <a:pPr marL="228600" lvl="4" indent="-228600">
              <a:spcBef>
                <a:spcPts val="1000"/>
              </a:spcBef>
              <a:buFont typeface="+mj-lt"/>
              <a:buAutoNum type="arabicPeriod"/>
              <a:defRPr sz="1100">
                <a:solidFill>
                  <a:srgbClr val="674EA7"/>
                </a:solidFill>
              </a:defRPr>
            </a:pPr>
            <a:r>
              <a:rPr lang="en-US" dirty="0"/>
              <a:t>Wordle</a:t>
            </a:r>
          </a:p>
          <a:p>
            <a:pPr marL="228600" lvl="4" indent="-228600">
              <a:spcBef>
                <a:spcPts val="1000"/>
              </a:spcBef>
              <a:buFont typeface="+mj-lt"/>
              <a:buAutoNum type="arabicPeriod"/>
              <a:defRPr sz="1100">
                <a:solidFill>
                  <a:srgbClr val="674EA7"/>
                </a:solidFill>
              </a:defRPr>
            </a:pPr>
            <a:r>
              <a:rPr lang="en-US" dirty="0"/>
              <a:t>Nearpod</a:t>
            </a:r>
          </a:p>
          <a:p>
            <a:pPr marL="171450" lvl="2" indent="-171450">
              <a:spcBef>
                <a:spcPts val="1000"/>
              </a:spcBef>
              <a:buFont typeface="Arial" panose="020B0604020202020204" pitchFamily="34" charset="0"/>
              <a:buChar char="•"/>
              <a:defRPr sz="1100">
                <a:solidFill>
                  <a:srgbClr val="674EA7"/>
                </a:solidFill>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6" name="Title Text"/>
          <p:cNvSpPr txBox="1">
            <a:spLocks noGrp="1"/>
          </p:cNvSpPr>
          <p:nvPr>
            <p:ph type="title"/>
          </p:nvPr>
        </p:nvSpPr>
        <p:spPr>
          <a:xfrm>
            <a:off x="457200" y="205978"/>
            <a:ext cx="8229600" cy="857400"/>
          </a:xfrm>
          <a:prstGeom prst="rect">
            <a:avLst/>
          </a:prstGeom>
        </p:spPr>
        <p:txBody>
          <a:bodyPr lIns="91399" tIns="91399" rIns="91399" bIns="91399" anchor="ctr">
            <a:normAutofit/>
          </a:bodyPr>
          <a:lstStyle/>
          <a:p>
            <a:r>
              <a:t>Title Text</a:t>
            </a:r>
          </a:p>
        </p:txBody>
      </p:sp>
      <p:sp>
        <p:nvSpPr>
          <p:cNvPr id="97" name="Body Level One…"/>
          <p:cNvSpPr txBox="1">
            <a:spLocks noGrp="1"/>
          </p:cNvSpPr>
          <p:nvPr>
            <p:ph type="body" sz="half" idx="1"/>
          </p:nvPr>
        </p:nvSpPr>
        <p:spPr>
          <a:xfrm>
            <a:off x="457200" y="1200150"/>
            <a:ext cx="3994500" cy="3725701"/>
          </a:xfrm>
          <a:prstGeom prst="rect">
            <a:avLst/>
          </a:prstGeom>
        </p:spPr>
        <p:txBody>
          <a:bodyPr lIns="91399" tIns="91399" rIns="91399" bIns="91399">
            <a:normAutofit/>
          </a:bodyPr>
          <a:lstStyle>
            <a:lvl5pPr marL="2570289" indent="-568578"/>
          </a:lstStyle>
          <a:p>
            <a:r>
              <a:t>Body Level One</a:t>
            </a:r>
          </a:p>
          <a:p>
            <a:pPr lvl="1"/>
            <a:r>
              <a:t>Body Level Two</a:t>
            </a:r>
          </a:p>
          <a:p>
            <a:pPr lvl="2"/>
            <a:r>
              <a:t>Body Level Three</a:t>
            </a:r>
          </a:p>
          <a:p>
            <a:pPr lvl="3"/>
            <a:r>
              <a:t>Body Level Four</a:t>
            </a:r>
          </a:p>
          <a:p>
            <a:pPr lvl="4"/>
            <a:r>
              <a:t>Body Level Five</a:t>
            </a:r>
          </a:p>
        </p:txBody>
      </p:sp>
      <p:sp>
        <p:nvSpPr>
          <p:cNvPr id="98" name="Google Shape;42;p11"/>
          <p:cNvSpPr txBox="1">
            <a:spLocks noGrp="1"/>
          </p:cNvSpPr>
          <p:nvPr>
            <p:ph type="body" sz="half" idx="13"/>
          </p:nvPr>
        </p:nvSpPr>
        <p:spPr>
          <a:xfrm>
            <a:off x="4692274" y="1200149"/>
            <a:ext cx="3994501" cy="3725702"/>
          </a:xfrm>
          <a:prstGeom prst="rect">
            <a:avLst/>
          </a:prstGeom>
        </p:spPr>
        <p:txBody>
          <a:bodyPr lIns="91399" tIns="91399" rIns="91399" bIns="91399">
            <a:normAutofit/>
          </a:bodyPr>
          <a:lstStyle/>
          <a:p>
            <a:endParaRPr/>
          </a:p>
        </p:txBody>
      </p:sp>
      <p:pic>
        <p:nvPicPr>
          <p:cNvPr id="99" name="Google Shape;43;p11" descr="Google Shape;43;p11"/>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Logo slide">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blue">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311699" y="445025"/>
            <a:ext cx="8520602" cy="572701"/>
          </a:xfrm>
          <a:prstGeom prst="rect">
            <a:avLst/>
          </a:prstGeom>
        </p:spPr>
        <p:txBody>
          <a:bodyPr lIns="91424" tIns="91424" rIns="91424" bIns="91424" anchor="t">
            <a:normAutofit/>
          </a:bodyPr>
          <a:lstStyle/>
          <a:p>
            <a:r>
              <a:t>Title Text</a:t>
            </a:r>
          </a:p>
        </p:txBody>
      </p:sp>
      <p:sp>
        <p:nvSpPr>
          <p:cNvPr id="115" name="Body Level One…"/>
          <p:cNvSpPr txBox="1">
            <a:spLocks noGrp="1"/>
          </p:cNvSpPr>
          <p:nvPr>
            <p:ph type="body" idx="1"/>
          </p:nvPr>
        </p:nvSpPr>
        <p:spPr>
          <a:xfrm>
            <a:off x="311699" y="1152475"/>
            <a:ext cx="8520602" cy="3416400"/>
          </a:xfrm>
          <a:prstGeom prst="rect">
            <a:avLst/>
          </a:prstGeom>
        </p:spPr>
        <p:txBody>
          <a:bodyPr lIns="91424" tIns="91424" rIns="91424" bIns="91424">
            <a:normAutofit/>
          </a:bodyPr>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pic>
        <p:nvPicPr>
          <p:cNvPr id="116" name="Google Shape;48;p13" descr="Google Shape;48;p13"/>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body red">
    <p:bg>
      <p:bgPr>
        <a:solidFill>
          <a:srgbClr val="FFFFFF"/>
        </a:solidFill>
        <a:effectLst/>
      </p:bgPr>
    </p:bg>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311699" y="445025"/>
            <a:ext cx="8520602" cy="572701"/>
          </a:xfrm>
          <a:prstGeom prst="rect">
            <a:avLst/>
          </a:prstGeom>
        </p:spPr>
        <p:txBody>
          <a:bodyPr lIns="91424" tIns="91424" rIns="91424" bIns="91424" anchor="t">
            <a:normAutofit/>
          </a:bodyPr>
          <a:lstStyle>
            <a:lvl1pPr>
              <a:defRPr>
                <a:solidFill>
                  <a:srgbClr val="971D20"/>
                </a:solidFill>
              </a:defRPr>
            </a:lvl1pPr>
          </a:lstStyle>
          <a:p>
            <a:r>
              <a:t>Title Text</a:t>
            </a:r>
          </a:p>
        </p:txBody>
      </p:sp>
      <p:sp>
        <p:nvSpPr>
          <p:cNvPr id="125" name="Body Level One…"/>
          <p:cNvSpPr txBox="1">
            <a:spLocks noGrp="1"/>
          </p:cNvSpPr>
          <p:nvPr>
            <p:ph type="body" idx="1"/>
          </p:nvPr>
        </p:nvSpPr>
        <p:spPr>
          <a:xfrm>
            <a:off x="311699" y="1152475"/>
            <a:ext cx="8520602" cy="3416400"/>
          </a:xfrm>
          <a:prstGeom prst="rect">
            <a:avLst/>
          </a:prstGeom>
        </p:spPr>
        <p:txBody>
          <a:bodyPr lIns="91424" tIns="91424" rIns="91424" bIns="91424">
            <a:normAutofit/>
          </a:bodyPr>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pic>
        <p:nvPicPr>
          <p:cNvPr id="126" name="Google Shape;52;p14" descr="Google Shape;52;p14"/>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body yellow">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311699" y="445025"/>
            <a:ext cx="8520602" cy="572701"/>
          </a:xfrm>
          <a:prstGeom prst="rect">
            <a:avLst/>
          </a:prstGeom>
        </p:spPr>
        <p:txBody>
          <a:bodyPr lIns="91424" tIns="91424" rIns="91424" bIns="91424" anchor="t">
            <a:normAutofit/>
          </a:bodyPr>
          <a:lstStyle/>
          <a:p>
            <a:r>
              <a:t>Title Text</a:t>
            </a:r>
          </a:p>
        </p:txBody>
      </p:sp>
      <p:sp>
        <p:nvSpPr>
          <p:cNvPr id="135" name="Body Level One…"/>
          <p:cNvSpPr txBox="1">
            <a:spLocks noGrp="1"/>
          </p:cNvSpPr>
          <p:nvPr>
            <p:ph type="body" idx="1"/>
          </p:nvPr>
        </p:nvSpPr>
        <p:spPr>
          <a:xfrm>
            <a:off x="311699" y="1152475"/>
            <a:ext cx="8520602" cy="3416400"/>
          </a:xfrm>
          <a:prstGeom prst="rect">
            <a:avLst/>
          </a:prstGeom>
        </p:spPr>
        <p:txBody>
          <a:bodyPr lIns="91424" tIns="91424" rIns="91424" bIns="91424">
            <a:normAutofit/>
          </a:bodyPr>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pic>
        <p:nvPicPr>
          <p:cNvPr id="136" name="Google Shape;56;p15" descr="Google Shape;56;p15"/>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311699" y="372500"/>
            <a:ext cx="8520602" cy="733501"/>
          </a:xfrm>
          <a:prstGeom prst="rect">
            <a:avLst/>
          </a:prstGeom>
        </p:spPr>
        <p:txBody>
          <a:bodyPr anchor="t">
            <a:normAutofit/>
          </a:bodyPr>
          <a:lstStyle>
            <a:lvl1pPr>
              <a:defRPr>
                <a:solidFill>
                  <a:srgbClr val="1A2B58"/>
                </a:solidFill>
                <a:latin typeface="Montserrat"/>
                <a:ea typeface="Montserrat"/>
                <a:cs typeface="Montserrat"/>
                <a:sym typeface="Montserrat"/>
              </a:defRPr>
            </a:lvl1pPr>
          </a:lstStyle>
          <a:p>
            <a:r>
              <a:t>Title Text</a:t>
            </a:r>
          </a:p>
        </p:txBody>
      </p:sp>
      <p:sp>
        <p:nvSpPr>
          <p:cNvPr id="145" name="Body Level One…"/>
          <p:cNvSpPr txBox="1">
            <a:spLocks noGrp="1"/>
          </p:cNvSpPr>
          <p:nvPr>
            <p:ph type="body" idx="1"/>
          </p:nvPr>
        </p:nvSpPr>
        <p:spPr>
          <a:xfrm>
            <a:off x="311699" y="1468824"/>
            <a:ext cx="8520602" cy="3099901"/>
          </a:xfrm>
          <a:prstGeom prst="rect">
            <a:avLst/>
          </a:prstGeom>
        </p:spPr>
        <p:txBody>
          <a:bodyPr>
            <a:normAutofit/>
          </a:bodyPr>
          <a:lstStyle>
            <a:lvl1pPr>
              <a:buFont typeface="Trebuchet MS"/>
              <a:defRPr b="1">
                <a:solidFill>
                  <a:srgbClr val="434343"/>
                </a:solidFill>
              </a:defRPr>
            </a:lvl1pPr>
            <a:lvl2pPr>
              <a:buFont typeface="Trebuchet MS"/>
              <a:defRPr b="1">
                <a:solidFill>
                  <a:srgbClr val="434343"/>
                </a:solidFill>
              </a:defRPr>
            </a:lvl2pPr>
            <a:lvl3pPr>
              <a:buFont typeface="Trebuchet MS"/>
              <a:defRPr b="1">
                <a:solidFill>
                  <a:srgbClr val="434343"/>
                </a:solidFill>
              </a:defRPr>
            </a:lvl3pPr>
            <a:lvl4pPr>
              <a:buFont typeface="Trebuchet MS"/>
              <a:defRPr b="1">
                <a:solidFill>
                  <a:srgbClr val="434343"/>
                </a:solidFill>
              </a:defRPr>
            </a:lvl4pPr>
            <a:lvl5pPr>
              <a:buFont typeface="Trebuchet MS"/>
              <a:defRPr b="1">
                <a:solidFill>
                  <a:srgbClr val="434343"/>
                </a:solidFill>
              </a:defRPr>
            </a:lvl5pPr>
          </a:lstStyle>
          <a:p>
            <a:r>
              <a:t>Body Level One</a:t>
            </a:r>
          </a:p>
          <a:p>
            <a:pPr lvl="1"/>
            <a:r>
              <a:t>Body Level Two</a:t>
            </a:r>
          </a:p>
          <a:p>
            <a:pPr lvl="2"/>
            <a:r>
              <a:t>Body Level Three</a:t>
            </a:r>
          </a:p>
          <a:p>
            <a:pPr lvl="3"/>
            <a:r>
              <a:t>Body Level Four</a:t>
            </a:r>
          </a:p>
          <a:p>
            <a:pPr lvl="4"/>
            <a:r>
              <a:t>Body Level Five</a:t>
            </a:r>
          </a:p>
        </p:txBody>
      </p:sp>
      <p:pic>
        <p:nvPicPr>
          <p:cNvPr id="146" name="Google Shape;60;p16" descr="Google Shape;60;p16"/>
          <p:cNvPicPr>
            <a:picLocks noChangeAspect="1"/>
          </p:cNvPicPr>
          <p:nvPr/>
        </p:nvPicPr>
        <p:blipFill>
          <a:blip r:embed="rId2"/>
          <a:stretch>
            <a:fillRect/>
          </a:stretch>
        </p:blipFill>
        <p:spPr>
          <a:xfrm>
            <a:off x="6338003" y="4568725"/>
            <a:ext cx="2714626" cy="475426"/>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19" name="Title Text"/>
          <p:cNvSpPr txBox="1">
            <a:spLocks noGrp="1"/>
          </p:cNvSpPr>
          <p:nvPr>
            <p:ph type="title"/>
          </p:nvPr>
        </p:nvSpPr>
        <p:spPr>
          <a:xfrm>
            <a:off x="457200" y="528066"/>
            <a:ext cx="8229600" cy="857401"/>
          </a:xfrm>
          <a:prstGeom prst="rect">
            <a:avLst/>
          </a:prstGeom>
        </p:spPr>
        <p:txBody>
          <a:bodyPr>
            <a:normAutofit/>
          </a:bodyPr>
          <a:lstStyle/>
          <a:p>
            <a:r>
              <a:t>Title Text</a:t>
            </a:r>
          </a:p>
        </p:txBody>
      </p:sp>
      <p:sp>
        <p:nvSpPr>
          <p:cNvPr id="20" name="Body Level One…"/>
          <p:cNvSpPr txBox="1">
            <a:spLocks noGrp="1"/>
          </p:cNvSpPr>
          <p:nvPr>
            <p:ph type="body" idx="1"/>
          </p:nvPr>
        </p:nvSpPr>
        <p:spPr>
          <a:xfrm>
            <a:off x="457200" y="1451610"/>
            <a:ext cx="8229600" cy="32919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pic>
        <p:nvPicPr>
          <p:cNvPr id="21" name="Google Shape;13;p3" descr="Google Shape;13;p3"/>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p:bg>
      <p:bgPr>
        <a:gradFill flip="none" rotWithShape="1">
          <a:gsLst>
            <a:gs pos="0">
              <a:schemeClr val="accent4"/>
            </a:gs>
            <a:gs pos="85000">
              <a:schemeClr val="accent6"/>
            </a:gs>
            <a:gs pos="100000">
              <a:schemeClr val="accent6"/>
            </a:gs>
          </a:gsLst>
          <a:lin ang="16200038" scaled="0"/>
        </a:grad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533400" y="1028700"/>
            <a:ext cx="7851600" cy="1371600"/>
          </a:xfrm>
          <a:prstGeom prst="rect">
            <a:avLst/>
          </a:prstGeom>
        </p:spPr>
        <p:txBody>
          <a:bodyPr>
            <a:normAutofit/>
          </a:bodyPr>
          <a:lstStyle>
            <a:lvl1pPr>
              <a:defRPr sz="5000">
                <a:solidFill>
                  <a:srgbClr val="FFFFFF"/>
                </a:solidFill>
              </a:defRPr>
            </a:lvl1pPr>
          </a:lstStyle>
          <a:p>
            <a:r>
              <a:t>Title Text</a:t>
            </a:r>
          </a:p>
        </p:txBody>
      </p:sp>
      <p:sp>
        <p:nvSpPr>
          <p:cNvPr id="30" name="Body Level One…"/>
          <p:cNvSpPr txBox="1">
            <a:spLocks noGrp="1"/>
          </p:cNvSpPr>
          <p:nvPr>
            <p:ph type="body" sz="half" idx="1"/>
          </p:nvPr>
        </p:nvSpPr>
        <p:spPr>
          <a:xfrm>
            <a:off x="533400" y="2421402"/>
            <a:ext cx="7854600" cy="1314301"/>
          </a:xfrm>
          <a:prstGeom prst="rect">
            <a:avLst/>
          </a:prstGeom>
        </p:spPr>
        <p:txBody>
          <a:bodyPr lIns="0" tIns="0" rIns="0" bIns="0">
            <a:normAutofit/>
          </a:bodyPr>
          <a:lstStyle>
            <a:lvl1pPr marL="393700" marR="34287" indent="-330200">
              <a:buClrTx/>
              <a:buSzTx/>
              <a:buFontTx/>
              <a:buNone/>
              <a:defRPr>
                <a:solidFill>
                  <a:srgbClr val="FFFFFF"/>
                </a:solidFill>
              </a:defRPr>
            </a:lvl1pPr>
            <a:lvl2pPr marL="393700" marR="34287" indent="194944">
              <a:buClrTx/>
              <a:buSzTx/>
              <a:buFontTx/>
              <a:buNone/>
              <a:defRPr>
                <a:solidFill>
                  <a:srgbClr val="FFFFFF"/>
                </a:solidFill>
              </a:defRPr>
            </a:lvl2pPr>
            <a:lvl3pPr marL="393700" marR="34287" indent="679259">
              <a:buClrTx/>
              <a:buSzTx/>
              <a:buFontTx/>
              <a:buNone/>
              <a:defRPr>
                <a:solidFill>
                  <a:srgbClr val="FFFFFF"/>
                </a:solidFill>
              </a:defRPr>
            </a:lvl3pPr>
            <a:lvl4pPr marL="393700" marR="34287" indent="1144587">
              <a:buClrTx/>
              <a:buSzTx/>
              <a:buFontTx/>
              <a:buNone/>
              <a:defRPr>
                <a:solidFill>
                  <a:srgbClr val="FFFFFF"/>
                </a:solidFill>
              </a:defRPr>
            </a:lvl4pPr>
            <a:lvl5pPr marL="393700" marR="34287" indent="1601788">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1" name="Google Shape;17;p4" descr="Google Shape;17;p4"/>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_HEADER">
    <p:bg>
      <p:bgPr>
        <a:gradFill flip="none" rotWithShape="1">
          <a:gsLst>
            <a:gs pos="0">
              <a:srgbClr val="659298"/>
            </a:gs>
            <a:gs pos="100000">
              <a:srgbClr val="4E6F74"/>
            </a:gs>
          </a:gsLst>
          <a:lin ang="15960082" scaled="0"/>
        </a:gra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530351" y="987552"/>
            <a:ext cx="7772401" cy="1021801"/>
          </a:xfrm>
          <a:prstGeom prst="rect">
            <a:avLst/>
          </a:prstGeom>
        </p:spPr>
        <p:txBody>
          <a:bodyPr>
            <a:normAutofit/>
          </a:bodyPr>
          <a:lstStyle>
            <a:lvl1pPr>
              <a:defRPr sz="5000">
                <a:solidFill>
                  <a:srgbClr val="FFFFFF"/>
                </a:solidFill>
              </a:defRPr>
            </a:lvl1pPr>
          </a:lstStyle>
          <a:p>
            <a:r>
              <a:t>Title Text</a:t>
            </a:r>
          </a:p>
        </p:txBody>
      </p:sp>
      <p:sp>
        <p:nvSpPr>
          <p:cNvPr id="40" name="Body Level One…"/>
          <p:cNvSpPr txBox="1">
            <a:spLocks noGrp="1"/>
          </p:cNvSpPr>
          <p:nvPr>
            <p:ph type="body" sz="quarter" idx="1"/>
          </p:nvPr>
        </p:nvSpPr>
        <p:spPr>
          <a:xfrm>
            <a:off x="530351" y="2028498"/>
            <a:ext cx="7772401" cy="1132201"/>
          </a:xfrm>
          <a:prstGeom prst="rect">
            <a:avLst/>
          </a:prstGeom>
        </p:spPr>
        <p:txBody>
          <a:bodyPr>
            <a:normAutofit/>
          </a:bodyPr>
          <a:lstStyle>
            <a:lvl1pPr marL="228600" indent="0">
              <a:buClrTx/>
              <a:buSzTx/>
              <a:buFontTx/>
              <a:buNone/>
              <a:defRPr>
                <a:solidFill>
                  <a:srgbClr val="FFFFFF"/>
                </a:solidFill>
              </a:defRPr>
            </a:lvl1pPr>
            <a:lvl2pPr marL="228600" indent="457200">
              <a:buClrTx/>
              <a:buSzTx/>
              <a:buFontTx/>
              <a:buNone/>
              <a:defRPr>
                <a:solidFill>
                  <a:srgbClr val="FFFFFF"/>
                </a:solidFill>
              </a:defRPr>
            </a:lvl2pPr>
            <a:lvl3pPr marL="228600" indent="914400">
              <a:buClrTx/>
              <a:buSzTx/>
              <a:buFontTx/>
              <a:buNone/>
              <a:defRPr>
                <a:solidFill>
                  <a:srgbClr val="FFFFFF"/>
                </a:solidFill>
              </a:defRPr>
            </a:lvl3pPr>
            <a:lvl4pPr marL="228600" indent="1371600">
              <a:buClrTx/>
              <a:buSzTx/>
              <a:buFontTx/>
              <a:buNone/>
              <a:defRPr>
                <a:solidFill>
                  <a:srgbClr val="FFFFFF"/>
                </a:solidFill>
              </a:defRPr>
            </a:lvl4pPr>
            <a:lvl5pPr marL="228600" indent="1828800">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1" name="Google Shape;21;p5" descr="Google Shape;21;p5"/>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sp>
        <p:nvSpPr>
          <p:cNvPr id="49" name="Title Text"/>
          <p:cNvSpPr txBox="1">
            <a:spLocks noGrp="1"/>
          </p:cNvSpPr>
          <p:nvPr>
            <p:ph type="title"/>
          </p:nvPr>
        </p:nvSpPr>
        <p:spPr>
          <a:xfrm>
            <a:off x="457200" y="528066"/>
            <a:ext cx="8229600" cy="857401"/>
          </a:xfrm>
          <a:prstGeom prst="rect">
            <a:avLst/>
          </a:prstGeom>
        </p:spPr>
        <p:txBody>
          <a:bodyPr>
            <a:normAutofit/>
          </a:bodyPr>
          <a:lstStyle/>
          <a:p>
            <a:r>
              <a:t>Title Text</a:t>
            </a:r>
          </a:p>
        </p:txBody>
      </p:sp>
      <p:sp>
        <p:nvSpPr>
          <p:cNvPr id="50" name="Body Level One…"/>
          <p:cNvSpPr txBox="1">
            <a:spLocks noGrp="1"/>
          </p:cNvSpPr>
          <p:nvPr>
            <p:ph type="body" sz="half" idx="1"/>
          </p:nvPr>
        </p:nvSpPr>
        <p:spPr>
          <a:xfrm>
            <a:off x="457200" y="1440064"/>
            <a:ext cx="4038600" cy="3326101"/>
          </a:xfrm>
          <a:prstGeom prst="rect">
            <a:avLst/>
          </a:prstGeom>
        </p:spPr>
        <p:txBody>
          <a:bodyPr>
            <a:normAutofit/>
          </a:bodyPr>
          <a:lstStyle>
            <a:lvl1pPr indent="-381000">
              <a:spcBef>
                <a:spcPts val="400"/>
              </a:spcBef>
              <a:buSzPts val="2400"/>
              <a:defRPr sz="2400"/>
            </a:lvl1pPr>
            <a:lvl2pPr marL="1022985" indent="-434340">
              <a:spcBef>
                <a:spcPts val="400"/>
              </a:spcBef>
              <a:buSzPts val="2400"/>
              <a:defRPr sz="2400"/>
            </a:lvl2pPr>
            <a:lvl3pPr marL="1548764" indent="-472439">
              <a:spcBef>
                <a:spcPts val="400"/>
              </a:spcBef>
              <a:buSzPts val="2400"/>
              <a:defRPr sz="2400"/>
            </a:lvl3pPr>
            <a:lvl4pPr marL="2069352" indent="-524841">
              <a:spcBef>
                <a:spcPts val="400"/>
              </a:spcBef>
              <a:buSzPts val="2400"/>
              <a:defRPr sz="2400"/>
            </a:lvl4pPr>
            <a:lvl5pPr marL="2526552" indent="-524841">
              <a:spcBef>
                <a:spcPts val="400"/>
              </a:spcBef>
              <a:buSzPts val="2400"/>
              <a:defRPr sz="2400"/>
            </a:lvl5pPr>
          </a:lstStyle>
          <a:p>
            <a:r>
              <a:t>Body Level One</a:t>
            </a:r>
          </a:p>
          <a:p>
            <a:pPr lvl="1"/>
            <a:r>
              <a:t>Body Level Two</a:t>
            </a:r>
          </a:p>
          <a:p>
            <a:pPr lvl="2"/>
            <a:r>
              <a:t>Body Level Three</a:t>
            </a:r>
          </a:p>
          <a:p>
            <a:pPr lvl="3"/>
            <a:r>
              <a:t>Body Level Four</a:t>
            </a:r>
          </a:p>
          <a:p>
            <a:pPr lvl="4"/>
            <a:r>
              <a:t>Body Level Five</a:t>
            </a:r>
          </a:p>
        </p:txBody>
      </p:sp>
      <p:sp>
        <p:nvSpPr>
          <p:cNvPr id="51" name="Google Shape;25;p6"/>
          <p:cNvSpPr txBox="1">
            <a:spLocks noGrp="1"/>
          </p:cNvSpPr>
          <p:nvPr>
            <p:ph type="body" sz="half" idx="13"/>
          </p:nvPr>
        </p:nvSpPr>
        <p:spPr>
          <a:xfrm>
            <a:off x="4648200" y="1440063"/>
            <a:ext cx="4038600" cy="3326102"/>
          </a:xfrm>
          <a:prstGeom prst="rect">
            <a:avLst/>
          </a:prstGeom>
        </p:spPr>
        <p:txBody>
          <a:bodyPr>
            <a:normAutofit/>
          </a:bodyPr>
          <a:lstStyle/>
          <a:p>
            <a:pPr indent="-381000">
              <a:spcBef>
                <a:spcPts val="400"/>
              </a:spcBef>
              <a:buSzPts val="2400"/>
              <a:defRPr sz="2400"/>
            </a:pPr>
            <a:endParaRPr/>
          </a:p>
        </p:txBody>
      </p:sp>
      <p:pic>
        <p:nvPicPr>
          <p:cNvPr id="52" name="Google Shape;26;p6" descr="Google Shape;26;p6"/>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60" name="Title Text"/>
          <p:cNvSpPr txBox="1">
            <a:spLocks noGrp="1"/>
          </p:cNvSpPr>
          <p:nvPr>
            <p:ph type="title"/>
          </p:nvPr>
        </p:nvSpPr>
        <p:spPr>
          <a:xfrm>
            <a:off x="457200" y="528066"/>
            <a:ext cx="8305800" cy="857401"/>
          </a:xfrm>
          <a:prstGeom prst="rect">
            <a:avLst/>
          </a:prstGeom>
        </p:spPr>
        <p:txBody>
          <a:bodyPr>
            <a:normAutofit/>
          </a:bodyPr>
          <a:lstStyle/>
          <a:p>
            <a:r>
              <a:t>Title Text</a:t>
            </a:r>
          </a:p>
        </p:txBody>
      </p:sp>
      <p:pic>
        <p:nvPicPr>
          <p:cNvPr id="61" name="Google Shape;29;p7" descr="Google Shape;29;p7"/>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69" name="Google Shape;31;p8" descr="Google Shape;31;p8"/>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Blank">
    <p:bg>
      <p:bgPr>
        <a:solidFill>
          <a:srgbClr val="FFFFFF"/>
        </a:solidFill>
        <a:effectLst/>
      </p:bgPr>
    </p:bg>
    <p:spTree>
      <p:nvGrpSpPr>
        <p:cNvPr id="1" name=""/>
        <p:cNvGrpSpPr/>
        <p:nvPr/>
      </p:nvGrpSpPr>
      <p:grpSpPr>
        <a:xfrm>
          <a:off x="0" y="0"/>
          <a:ext cx="0" cy="0"/>
          <a:chOff x="0" y="0"/>
          <a:chExt cx="0" cy="0"/>
        </a:xfrm>
      </p:grpSpPr>
      <p:pic>
        <p:nvPicPr>
          <p:cNvPr id="77" name="Google Shape;33;p9" descr="Google Shape;33;p9"/>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5" name="Body Level One…"/>
          <p:cNvSpPr txBox="1">
            <a:spLocks noGrp="1"/>
          </p:cNvSpPr>
          <p:nvPr>
            <p:ph type="body" sz="half" idx="1"/>
          </p:nvPr>
        </p:nvSpPr>
        <p:spPr>
          <a:xfrm>
            <a:off x="3575050" y="1428750"/>
            <a:ext cx="5111701" cy="3257700"/>
          </a:xfrm>
          <a:prstGeom prst="rect">
            <a:avLst/>
          </a:prstGeom>
        </p:spPr>
        <p:txBody>
          <a:bodyPr lIns="0" tIns="0" rIns="0" bIns="0">
            <a:normAutofit/>
          </a:bodyPr>
          <a:lstStyle>
            <a:lvl1pPr marL="228600" indent="0">
              <a:spcBef>
                <a:spcPts val="400"/>
              </a:spcBef>
              <a:buClrTx/>
              <a:buSzTx/>
              <a:buFontTx/>
              <a:buNone/>
              <a:defRPr sz="2100"/>
            </a:lvl1pPr>
            <a:lvl2pPr marL="949545" indent="-369028">
              <a:spcBef>
                <a:spcPts val="400"/>
              </a:spcBef>
              <a:buClrTx/>
              <a:buSzPts val="2100"/>
              <a:buFontTx/>
              <a:defRPr sz="2100"/>
            </a:lvl2pPr>
            <a:lvl3pPr marL="1423035" indent="-360045">
              <a:spcBef>
                <a:spcPts val="400"/>
              </a:spcBef>
              <a:buClrTx/>
              <a:buSzPts val="2100"/>
              <a:buFontTx/>
              <a:defRPr sz="2100"/>
            </a:lvl3pPr>
            <a:lvl4pPr marL="1945004" indent="-406716">
              <a:spcBef>
                <a:spcPts val="400"/>
              </a:spcBef>
              <a:buClrTx/>
              <a:buSzPts val="2100"/>
              <a:buFontTx/>
              <a:defRPr sz="2100"/>
            </a:lvl4pPr>
            <a:lvl5pPr marL="2460947" indent="-459236">
              <a:spcBef>
                <a:spcPts val="400"/>
              </a:spcBef>
              <a:buClrTx/>
              <a:buSzPts val="2100"/>
              <a:buFontTx/>
              <a:defRPr sz="2100"/>
            </a:lvl5pPr>
          </a:lstStyle>
          <a:p>
            <a:r>
              <a:t>Body Level One</a:t>
            </a:r>
          </a:p>
          <a:p>
            <a:pPr lvl="1"/>
            <a:r>
              <a:t>Body Level Two</a:t>
            </a:r>
          </a:p>
          <a:p>
            <a:pPr lvl="2"/>
            <a:r>
              <a:t>Body Level Three</a:t>
            </a:r>
          </a:p>
          <a:p>
            <a:pPr lvl="3"/>
            <a:r>
              <a:t>Body Level Four</a:t>
            </a:r>
          </a:p>
          <a:p>
            <a:pPr lvl="4"/>
            <a:r>
              <a:t>Body Level Five</a:t>
            </a:r>
          </a:p>
        </p:txBody>
      </p:sp>
      <p:sp>
        <p:nvSpPr>
          <p:cNvPr id="86" name="Title Text"/>
          <p:cNvSpPr txBox="1">
            <a:spLocks noGrp="1"/>
          </p:cNvSpPr>
          <p:nvPr>
            <p:ph type="title"/>
          </p:nvPr>
        </p:nvSpPr>
        <p:spPr>
          <a:xfrm>
            <a:off x="457200" y="528066"/>
            <a:ext cx="8229600" cy="857401"/>
          </a:xfrm>
          <a:prstGeom prst="rect">
            <a:avLst/>
          </a:prstGeom>
        </p:spPr>
        <p:txBody>
          <a:bodyPr>
            <a:normAutofit/>
          </a:bodyPr>
          <a:lstStyle/>
          <a:p>
            <a:r>
              <a:t>Title Text</a:t>
            </a:r>
          </a:p>
        </p:txBody>
      </p:sp>
      <p:sp>
        <p:nvSpPr>
          <p:cNvPr id="87" name="Google Shape;37;p10"/>
          <p:cNvSpPr txBox="1">
            <a:spLocks noGrp="1"/>
          </p:cNvSpPr>
          <p:nvPr>
            <p:ph type="body" sz="half" idx="13"/>
          </p:nvPr>
        </p:nvSpPr>
        <p:spPr>
          <a:xfrm>
            <a:off x="457200" y="1428750"/>
            <a:ext cx="3124200" cy="3257700"/>
          </a:xfrm>
          <a:prstGeom prst="rect">
            <a:avLst/>
          </a:prstGeom>
        </p:spPr>
        <p:txBody>
          <a:bodyPr lIns="0" tIns="0" rIns="0" bIns="0">
            <a:normAutofit/>
          </a:bodyPr>
          <a:lstStyle/>
          <a:p>
            <a:pPr indent="-342900">
              <a:spcBef>
                <a:spcPts val="300"/>
              </a:spcBef>
              <a:buSzPts val="1800"/>
              <a:defRPr sz="1800"/>
            </a:pPr>
            <a:endParaRPr/>
          </a:p>
        </p:txBody>
      </p:sp>
      <p:pic>
        <p:nvPicPr>
          <p:cNvPr id="88" name="Google Shape;38;p10" descr="Google Shape;38;p10"/>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8D8D8"/>
            </a:gs>
          </a:gsLst>
          <a:lin ang="5639967" scaled="0"/>
        </a:gradFill>
        <a:effectLst/>
      </p:bgPr>
    </p:bg>
    <p:spTree>
      <p:nvGrpSpPr>
        <p:cNvPr id="1" name=""/>
        <p:cNvGrpSpPr/>
        <p:nvPr/>
      </p:nvGrpSpPr>
      <p:grpSpPr>
        <a:xfrm>
          <a:off x="0" y="0"/>
          <a:ext cx="0" cy="0"/>
          <a:chOff x="0" y="0"/>
          <a:chExt cx="0" cy="0"/>
        </a:xfrm>
      </p:grpSpPr>
      <p:pic>
        <p:nvPicPr>
          <p:cNvPr id="2" name="Google Shape;9;p2" descr="Google Shape;9;p2"/>
          <p:cNvPicPr>
            <a:picLocks noChangeAspect="1"/>
          </p:cNvPicPr>
          <p:nvPr/>
        </p:nvPicPr>
        <p:blipFill>
          <a:blip r:embed="rId17"/>
          <a:stretch>
            <a:fillRect/>
          </a:stretch>
        </p:blipFill>
        <p:spPr>
          <a:xfrm>
            <a:off x="3616452" y="1028700"/>
            <a:ext cx="1911097" cy="3122792"/>
          </a:xfrm>
          <a:prstGeom prst="rect">
            <a:avLst/>
          </a:prstGeom>
          <a:ln w="12700">
            <a:miter lim="400000"/>
          </a:ln>
        </p:spPr>
      </p:pic>
      <p:sp>
        <p:nvSpPr>
          <p:cNvPr id="3" name="Title Text"/>
          <p:cNvSpPr txBox="1">
            <a:spLocks noGrp="1"/>
          </p:cNvSpPr>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lstStyle/>
          <a:p>
            <a:r>
              <a:t>Title Text</a:t>
            </a:r>
          </a:p>
        </p:txBody>
      </p:sp>
      <p:sp>
        <p:nvSpPr>
          <p:cNvPr id="4"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9pPr>
    </p:titleStyle>
    <p:bodyStyle>
      <a:lvl1pPr marL="457200" marR="0" indent="-3937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1pPr>
      <a:lvl2pPr marL="1059180" marR="0" indent="-47053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2pPr>
      <a:lvl3pPr marL="1590602" marR="0" indent="-517642"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3pPr>
      <a:lvl4pPr marL="2041842" marR="0" indent="-503554"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4pPr>
      <a:lvl5pPr marL="2499042" marR="0" indent="-503553"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5pPr>
      <a:lvl6pPr marL="3040378" marR="0" indent="-594357"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6pPr>
      <a:lvl7pPr marL="3538220" marR="0" indent="-62738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7pPr>
      <a:lvl8pPr marL="4013200" marR="0" indent="-6604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8pPr>
      <a:lvl9pPr marL="4587240" marR="0" indent="-76771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7" Type="http://schemas.openxmlformats.org/officeDocument/2006/relationships/hyperlink" Target="https://learn.k20center.ou.edu/strategy/5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learn.k20center.ou.edu/strategy/141" TargetMode="External"/><Relationship Id="rId5" Type="http://schemas.openxmlformats.org/officeDocument/2006/relationships/hyperlink" Target="https://learn.k20center.ou.edu/strategy/197" TargetMode="External"/><Relationship Id="rId4" Type="http://schemas.openxmlformats.org/officeDocument/2006/relationships/hyperlink" Target="https://learn.k20center.ou.edu/strategy/10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ordclouds.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professional-learning/1203/I-Think-We-Think-Graphic-Organizer.docx?rev=1355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learn.k20center.ou.edu/strategy/122" TargetMode="External"/><Relationship Id="rId3" Type="http://schemas.openxmlformats.org/officeDocument/2006/relationships/hyperlink" Target="https://www.hedgerhumor.com/a-tale-of-two-zooms/" TargetMode="External"/><Relationship Id="rId7" Type="http://schemas.openxmlformats.org/officeDocument/2006/relationships/hyperlink" Target="https://learn.k20center.ou.edu/strategy/141" TargetMode="External"/><Relationship Id="rId12" Type="http://schemas.openxmlformats.org/officeDocument/2006/relationships/hyperlink" Target="https://www.edsurge.com/news/2020-10-01-sudden-shift-to-online-learning-revealed-gaps-in-digital-literacy-study-find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learn.k20center.ou.edu/strategy/50" TargetMode="External"/><Relationship Id="rId11" Type="http://schemas.openxmlformats.org/officeDocument/2006/relationships/hyperlink" Target="https://www.youtube.com/watch?v=oqVTr8MZicQ&amp;feature=youtu.be" TargetMode="External"/><Relationship Id="rId5" Type="http://schemas.openxmlformats.org/officeDocument/2006/relationships/hyperlink" Target="https://learn.k20center.ou.edu/strategy/103" TargetMode="External"/><Relationship Id="rId10" Type="http://schemas.openxmlformats.org/officeDocument/2006/relationships/hyperlink" Target="https://www.facultyfocus.com/articles/online-education/research-tells-us-online-discussion/" TargetMode="External"/><Relationship Id="rId4" Type="http://schemas.openxmlformats.org/officeDocument/2006/relationships/hyperlink" Target="https://learn.k20center.ou.edu/strategy/197" TargetMode="External"/><Relationship Id="rId9" Type="http://schemas.openxmlformats.org/officeDocument/2006/relationships/hyperlink" Target="https://www.youtube.com/watch?v=ERt_L_QURW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qVTr8MZic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D625-9510-4267-B48C-00851C442F7F}"/>
              </a:ext>
            </a:extLst>
          </p:cNvPr>
          <p:cNvSpPr>
            <a:spLocks noGrp="1"/>
          </p:cNvSpPr>
          <p:nvPr>
            <p:ph type="title"/>
          </p:nvPr>
        </p:nvSpPr>
        <p:spPr>
          <a:xfrm>
            <a:off x="457200" y="207815"/>
            <a:ext cx="3946247" cy="857401"/>
          </a:xfrm>
        </p:spPr>
        <p:txBody>
          <a:bodyPr/>
          <a:lstStyle/>
          <a:p>
            <a:r>
              <a:rPr lang="en-US" dirty="0"/>
              <a:t>Group Strategies</a:t>
            </a:r>
          </a:p>
        </p:txBody>
      </p:sp>
      <p:sp>
        <p:nvSpPr>
          <p:cNvPr id="3" name="Text Placeholder 2">
            <a:extLst>
              <a:ext uri="{FF2B5EF4-FFF2-40B4-BE49-F238E27FC236}">
                <a16:creationId xmlns:a16="http://schemas.microsoft.com/office/drawing/2014/main" id="{0C84DEA6-6D38-4EE9-8B40-67B2B903F796}"/>
              </a:ext>
            </a:extLst>
          </p:cNvPr>
          <p:cNvSpPr>
            <a:spLocks noGrp="1"/>
          </p:cNvSpPr>
          <p:nvPr>
            <p:ph type="body" idx="1"/>
          </p:nvPr>
        </p:nvSpPr>
        <p:spPr>
          <a:xfrm>
            <a:off x="457200" y="1065216"/>
            <a:ext cx="7506929" cy="3724262"/>
          </a:xfrm>
        </p:spPr>
        <p:txBody>
          <a:bodyPr>
            <a:normAutofit lnSpcReduction="10000"/>
          </a:bodyPr>
          <a:lstStyle/>
          <a:p>
            <a:pPr>
              <a:buFont typeface="Arial" panose="020B0604020202020204" pitchFamily="34" charset="0"/>
              <a:buChar char="•"/>
            </a:pPr>
            <a:r>
              <a:rPr lang="en-US" sz="2200" dirty="0"/>
              <a:t>Break into four groups (or more, if needed).</a:t>
            </a:r>
          </a:p>
          <a:p>
            <a:pPr>
              <a:buFont typeface="Arial" panose="020B0604020202020204" pitchFamily="34" charset="0"/>
              <a:buChar char="•"/>
            </a:pPr>
            <a:r>
              <a:rPr lang="en-US" sz="2200" dirty="0"/>
              <a:t>Select one of the four strategies to explore. </a:t>
            </a:r>
          </a:p>
          <a:p>
            <a:pPr>
              <a:buFont typeface="Arial" panose="020B0604020202020204" pitchFamily="34" charset="0"/>
              <a:buChar char="•"/>
            </a:pPr>
            <a:r>
              <a:rPr lang="en-US" sz="2200" dirty="0"/>
              <a:t>Use the </a:t>
            </a:r>
            <a:r>
              <a:rPr lang="en-US" sz="2200" dirty="0">
                <a:hlinkClick r:id="rId3"/>
              </a:rPr>
              <a:t>video</a:t>
            </a:r>
            <a:r>
              <a:rPr lang="en-US" sz="2200" dirty="0"/>
              <a:t> as your text.</a:t>
            </a:r>
          </a:p>
          <a:p>
            <a:pPr>
              <a:buFont typeface="Arial" panose="020B0604020202020204" pitchFamily="34" charset="0"/>
              <a:buChar char="•"/>
            </a:pPr>
            <a:r>
              <a:rPr lang="en-US" sz="2200" dirty="0"/>
              <a:t>Use the linked Group Strategy Slides below to complete the activities associated with your strategy.</a:t>
            </a:r>
          </a:p>
          <a:p>
            <a:pPr lvl="1">
              <a:buClr>
                <a:schemeClr val="accent1"/>
              </a:buClr>
              <a:buSzPct val="100000"/>
              <a:buFont typeface="Wingdings" panose="05000000000000000000" pitchFamily="2" charset="2"/>
              <a:buChar char="§"/>
            </a:pPr>
            <a:r>
              <a:rPr lang="en-US" sz="1700" dirty="0"/>
              <a:t>Group 1: </a:t>
            </a:r>
            <a:r>
              <a:rPr lang="en-US" sz="1700" dirty="0">
                <a:hlinkClick r:id="rId4"/>
              </a:rPr>
              <a:t>Collaborative Word Cloud</a:t>
            </a:r>
            <a:r>
              <a:rPr lang="en-US" sz="1700" dirty="0"/>
              <a:t> (Slides 1-4)</a:t>
            </a:r>
          </a:p>
          <a:p>
            <a:pPr lvl="1">
              <a:buClr>
                <a:schemeClr val="accent1"/>
              </a:buClr>
              <a:buSzPct val="100000"/>
              <a:buFont typeface="Wingdings" panose="05000000000000000000" pitchFamily="2" charset="2"/>
              <a:buChar char="§"/>
            </a:pPr>
            <a:r>
              <a:rPr lang="en-US" sz="1700" dirty="0"/>
              <a:t>Group 2: </a:t>
            </a:r>
            <a:r>
              <a:rPr lang="en-US" sz="1700" dirty="0">
                <a:hlinkClick r:id="rId5"/>
              </a:rPr>
              <a:t>Chalk Talk</a:t>
            </a:r>
            <a:r>
              <a:rPr lang="en-US" sz="1700" dirty="0"/>
              <a:t> (Slides 5-8)</a:t>
            </a:r>
          </a:p>
          <a:p>
            <a:pPr lvl="1">
              <a:buClr>
                <a:schemeClr val="accent1"/>
              </a:buClr>
              <a:buSzPct val="100000"/>
              <a:buFont typeface="Wingdings" panose="05000000000000000000" pitchFamily="2" charset="2"/>
              <a:buChar char="§"/>
            </a:pPr>
            <a:r>
              <a:rPr lang="en-US" sz="1700" dirty="0"/>
              <a:t>Group 3: </a:t>
            </a:r>
            <a:r>
              <a:rPr lang="en-US" sz="1700" dirty="0">
                <a:hlinkClick r:id="rId6"/>
              </a:rPr>
              <a:t>I Think/We Think</a:t>
            </a:r>
            <a:r>
              <a:rPr lang="en-US" sz="1700" dirty="0"/>
              <a:t> (Slides 9-11)</a:t>
            </a:r>
          </a:p>
          <a:p>
            <a:pPr lvl="1">
              <a:buClr>
                <a:schemeClr val="accent1"/>
              </a:buClr>
              <a:buSzPct val="100000"/>
              <a:buFont typeface="Wingdings" panose="05000000000000000000" pitchFamily="2" charset="2"/>
              <a:buChar char="§"/>
            </a:pPr>
            <a:r>
              <a:rPr lang="en-US" sz="1700" dirty="0"/>
              <a:t>Group 4: </a:t>
            </a:r>
            <a:r>
              <a:rPr lang="en-US" sz="1700" dirty="0">
                <a:hlinkClick r:id="rId7"/>
              </a:rPr>
              <a:t>First Turn/Last Turn</a:t>
            </a:r>
            <a:r>
              <a:rPr lang="en-US" sz="1700" dirty="0"/>
              <a:t> (Slides 12-13)</a:t>
            </a:r>
          </a:p>
          <a:p>
            <a:pPr>
              <a:buSzPct val="118000"/>
              <a:buFont typeface="Arial" panose="020B0604020202020204" pitchFamily="34" charset="0"/>
              <a:buChar char="•"/>
            </a:pPr>
            <a:r>
              <a:rPr lang="en-US" sz="2200" dirty="0"/>
              <a:t>Share out with full group when activities have been completed.</a:t>
            </a:r>
          </a:p>
          <a:p>
            <a:pPr marL="588645" lvl="1" indent="0">
              <a:buClr>
                <a:schemeClr val="accent1"/>
              </a:buClr>
              <a:buNone/>
            </a:pPr>
            <a:endParaRPr lang="en-US" dirty="0"/>
          </a:p>
        </p:txBody>
      </p:sp>
    </p:spTree>
    <p:extLst>
      <p:ext uri="{BB962C8B-B14F-4D97-AF65-F5344CB8AC3E}">
        <p14:creationId xmlns:p14="http://schemas.microsoft.com/office/powerpoint/2010/main" val="13731315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Google Shape;114;p25"/>
          <p:cNvSpPr txBox="1">
            <a:spLocks noGrp="1"/>
          </p:cNvSpPr>
          <p:nvPr>
            <p:ph type="body" idx="4294967295"/>
          </p:nvPr>
        </p:nvSpPr>
        <p:spPr>
          <a:xfrm>
            <a:off x="463521" y="387437"/>
            <a:ext cx="7204075" cy="3615696"/>
          </a:xfrm>
          <a:prstGeom prst="rect">
            <a:avLst/>
          </a:prstGeom>
        </p:spPr>
        <p:txBody>
          <a:bodyPr/>
          <a:lstStyle/>
          <a:p>
            <a:pPr marL="0" indent="0">
              <a:buSzTx/>
              <a:buNone/>
              <a:defRPr sz="2300"/>
            </a:pPr>
            <a:r>
              <a:rPr lang="en-US" sz="2800" dirty="0">
                <a:solidFill>
                  <a:srgbClr val="C00000"/>
                </a:solidFill>
              </a:rPr>
              <a:t>Collaborative Word Cloud Steps</a:t>
            </a:r>
            <a:endParaRPr sz="2800" dirty="0">
              <a:solidFill>
                <a:srgbClr val="C00000"/>
              </a:solidFill>
            </a:endParaRPr>
          </a:p>
          <a:p>
            <a:pPr indent="-317500">
              <a:buSzPct val="100000"/>
              <a:defRPr sz="1700"/>
            </a:pPr>
            <a:r>
              <a:rPr sz="1400" dirty="0"/>
              <a:t>Choose one person t</a:t>
            </a:r>
            <a:r>
              <a:rPr lang="en-US" sz="1400" dirty="0"/>
              <a:t>o </a:t>
            </a:r>
            <a:r>
              <a:rPr sz="1400" dirty="0"/>
              <a:t>scribe for the group. </a:t>
            </a:r>
            <a:endParaRPr lang="en-US" sz="1400" dirty="0"/>
          </a:p>
          <a:p>
            <a:pPr indent="-317500">
              <a:buSzPct val="100000"/>
              <a:defRPr sz="1700"/>
            </a:pPr>
            <a:r>
              <a:rPr lang="en-US" sz="1400" dirty="0"/>
              <a:t>G</a:t>
            </a:r>
            <a:r>
              <a:rPr sz="1400" dirty="0"/>
              <a:t>o to </a:t>
            </a:r>
            <a:r>
              <a:rPr sz="1400" u="sng" dirty="0">
                <a:solidFill>
                  <a:srgbClr val="5D94C1"/>
                </a:solidFill>
                <a:uFill>
                  <a:solidFill>
                    <a:srgbClr val="5D94C1"/>
                  </a:solidFill>
                </a:uFill>
                <a:hlinkClick r:id="rId3"/>
              </a:rPr>
              <a:t>https://www.wordclouds.com/</a:t>
            </a:r>
            <a:r>
              <a:rPr sz="1400" dirty="0"/>
              <a:t> (or a similar word cloud creator).  </a:t>
            </a:r>
          </a:p>
          <a:p>
            <a:pPr indent="-317500">
              <a:spcBef>
                <a:spcPts val="0"/>
              </a:spcBef>
              <a:buSzPct val="100000"/>
              <a:defRPr sz="1700"/>
            </a:pPr>
            <a:r>
              <a:rPr sz="1400" dirty="0"/>
              <a:t>Have </a:t>
            </a:r>
            <a:r>
              <a:rPr lang="en-US" sz="1400" dirty="0"/>
              <a:t>the scribe</a:t>
            </a:r>
            <a:r>
              <a:rPr sz="1400" dirty="0"/>
              <a:t> share their screen. </a:t>
            </a:r>
            <a:endParaRPr lang="en-US" sz="1400" dirty="0"/>
          </a:p>
          <a:p>
            <a:pPr indent="-317500">
              <a:spcBef>
                <a:spcPts val="0"/>
              </a:spcBef>
              <a:buSzPct val="100000"/>
              <a:defRPr sz="1700"/>
            </a:pPr>
            <a:r>
              <a:rPr sz="1400" dirty="0"/>
              <a:t>To share a screen, click the GREEN “Share Screen” button at the bottom of the Zoom screen.</a:t>
            </a:r>
          </a:p>
          <a:p>
            <a:pPr indent="-317500">
              <a:spcBef>
                <a:spcPts val="0"/>
              </a:spcBef>
              <a:buSzPct val="100000"/>
              <a:defRPr sz="1700"/>
            </a:pPr>
            <a:r>
              <a:rPr lang="en-US" sz="1400" dirty="0"/>
              <a:t>Invite e</a:t>
            </a:r>
            <a:r>
              <a:rPr sz="1400" dirty="0"/>
              <a:t>ach person </a:t>
            </a:r>
            <a:r>
              <a:rPr lang="en-US" sz="1400" dirty="0"/>
              <a:t>to </a:t>
            </a:r>
            <a:r>
              <a:rPr sz="1400" dirty="0"/>
              <a:t>choose a word or phrase </a:t>
            </a:r>
            <a:r>
              <a:rPr lang="en-US" sz="1400" dirty="0"/>
              <a:t>that </a:t>
            </a:r>
            <a:r>
              <a:rPr sz="1400" dirty="0"/>
              <a:t>summarize</a:t>
            </a:r>
            <a:r>
              <a:rPr lang="en-US" sz="1400" dirty="0"/>
              <a:t>s</a:t>
            </a:r>
            <a:r>
              <a:rPr sz="1400" dirty="0"/>
              <a:t> or respond</a:t>
            </a:r>
            <a:r>
              <a:rPr lang="en-US" sz="1400" dirty="0"/>
              <a:t>s</a:t>
            </a:r>
            <a:r>
              <a:rPr sz="1400" dirty="0"/>
              <a:t> to the reading.</a:t>
            </a:r>
            <a:endParaRPr lang="en-US" sz="1400" dirty="0"/>
          </a:p>
          <a:p>
            <a:pPr indent="-317500">
              <a:spcBef>
                <a:spcPts val="0"/>
              </a:spcBef>
              <a:buSzPct val="100000"/>
              <a:defRPr sz="1700"/>
            </a:pPr>
            <a:r>
              <a:rPr lang="en-US" sz="1400" dirty="0"/>
              <a:t>Scribe will </a:t>
            </a:r>
            <a:r>
              <a:rPr sz="1400" dirty="0"/>
              <a:t>type </a:t>
            </a:r>
            <a:r>
              <a:rPr lang="en-US" sz="1400" dirty="0"/>
              <a:t>words</a:t>
            </a:r>
            <a:r>
              <a:rPr sz="1400" dirty="0"/>
              <a:t> into the word cloud by clicking on “Wizard” and clicking “Type or paste text.”</a:t>
            </a:r>
          </a:p>
          <a:p>
            <a:pPr indent="-317500">
              <a:spcBef>
                <a:spcPts val="0"/>
              </a:spcBef>
              <a:buSzPct val="100000"/>
              <a:defRPr sz="1700"/>
            </a:pPr>
            <a:r>
              <a:rPr lang="en-US" sz="1400" dirty="0"/>
              <a:t>Scribe will select </a:t>
            </a:r>
            <a:r>
              <a:rPr sz="1400" dirty="0"/>
              <a:t>“Apply,” creating the word cloud. </a:t>
            </a:r>
            <a:endParaRPr lang="en-US" sz="1400" dirty="0"/>
          </a:p>
          <a:p>
            <a:pPr indent="-317500">
              <a:spcBef>
                <a:spcPts val="0"/>
              </a:spcBef>
              <a:buSzPct val="100000"/>
              <a:defRPr sz="1700"/>
            </a:pPr>
            <a:r>
              <a:rPr lang="en-US" sz="1400" dirty="0"/>
              <a:t>Save word cloud by selecting</a:t>
            </a:r>
            <a:r>
              <a:rPr sz="1400" dirty="0"/>
              <a:t> “File</a:t>
            </a:r>
            <a:r>
              <a:rPr lang="en-US" sz="1400" dirty="0"/>
              <a:t>;</a:t>
            </a:r>
            <a:r>
              <a:rPr sz="1400" dirty="0"/>
              <a:t>” then “Save as image.” The image can be saved as a JPEG or PNG to be added to the slide.</a:t>
            </a:r>
          </a:p>
          <a:p>
            <a:pPr indent="-317500">
              <a:spcBef>
                <a:spcPts val="0"/>
              </a:spcBef>
              <a:buSzPct val="100000"/>
              <a:defRPr sz="1700"/>
            </a:pPr>
            <a:r>
              <a:rPr sz="1400" dirty="0"/>
              <a:t>Finally, choose a reporter to share out about this strategy to the whole group.</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Google Shape;119;p26"/>
          <p:cNvSpPr txBox="1">
            <a:spLocks noGrp="1"/>
          </p:cNvSpPr>
          <p:nvPr>
            <p:ph type="title"/>
          </p:nvPr>
        </p:nvSpPr>
        <p:spPr>
          <a:xfrm>
            <a:off x="457200" y="205978"/>
            <a:ext cx="5336809" cy="857251"/>
          </a:xfrm>
          <a:prstGeom prst="rect">
            <a:avLst/>
          </a:prstGeom>
        </p:spPr>
        <p:txBody>
          <a:bodyPr>
            <a:normAutofit/>
          </a:bodyPr>
          <a:lstStyle/>
          <a:p>
            <a:r>
              <a:rPr sz="2800" dirty="0">
                <a:solidFill>
                  <a:srgbClr val="C00000"/>
                </a:solidFill>
              </a:rPr>
              <a:t>Collaborative Word Clouds</a:t>
            </a:r>
          </a:p>
        </p:txBody>
      </p:sp>
      <p:sp>
        <p:nvSpPr>
          <p:cNvPr id="202" name="Google Shape;120;p26"/>
          <p:cNvSpPr txBox="1"/>
          <p:nvPr/>
        </p:nvSpPr>
        <p:spPr>
          <a:xfrm>
            <a:off x="500699" y="1062074"/>
            <a:ext cx="6338339" cy="3387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defRPr sz="2000"/>
            </a:pPr>
            <a:r>
              <a:rPr dirty="0"/>
              <a:t>Synchronous Settings</a:t>
            </a:r>
          </a:p>
          <a:p>
            <a:pPr marL="457200" indent="-355600">
              <a:buClr>
                <a:schemeClr val="accent4"/>
              </a:buClr>
              <a:buSzPts val="2000"/>
              <a:buFont typeface="Arial" panose="020B0604020202020204" pitchFamily="34" charset="0"/>
              <a:buChar char="•"/>
              <a:defRPr sz="2000"/>
            </a:pPr>
            <a:r>
              <a:rPr dirty="0"/>
              <a:t>Whole</a:t>
            </a:r>
            <a:r>
              <a:rPr lang="en-US" dirty="0"/>
              <a:t> </a:t>
            </a:r>
            <a:r>
              <a:rPr dirty="0"/>
              <a:t>group </a:t>
            </a:r>
            <a:r>
              <a:rPr lang="en-US" dirty="0"/>
              <a:t>or</a:t>
            </a:r>
            <a:r>
              <a:rPr dirty="0"/>
              <a:t> breakout rooms</a:t>
            </a:r>
          </a:p>
          <a:p>
            <a:pPr marL="457200" indent="-355600">
              <a:buClr>
                <a:schemeClr val="accent4"/>
              </a:buClr>
              <a:buSzPts val="2000"/>
              <a:buFont typeface="Arial" panose="020B0604020202020204" pitchFamily="34" charset="0"/>
              <a:buChar char="•"/>
              <a:defRPr sz="2000"/>
            </a:pPr>
            <a:r>
              <a:rPr dirty="0"/>
              <a:t>Build in processing time</a:t>
            </a:r>
          </a:p>
          <a:p>
            <a:pPr marL="457200" indent="-355600">
              <a:buClr>
                <a:schemeClr val="accent4"/>
              </a:buClr>
              <a:buSzPts val="2000"/>
              <a:buFont typeface="Arial" panose="020B0604020202020204" pitchFamily="34" charset="0"/>
              <a:buChar char="•"/>
              <a:defRPr sz="2000"/>
            </a:pPr>
            <a:r>
              <a:rPr dirty="0"/>
              <a:t>Practice your chosen </a:t>
            </a:r>
            <a:r>
              <a:rPr lang="en-US" dirty="0"/>
              <a:t>generator</a:t>
            </a:r>
            <a:endParaRPr dirty="0"/>
          </a:p>
          <a:p>
            <a:pPr marL="342900" indent="-342900">
              <a:buClr>
                <a:schemeClr val="accent4"/>
              </a:buClr>
              <a:buFont typeface="Arial" panose="020B0604020202020204" pitchFamily="34" charset="0"/>
              <a:buChar char="•"/>
            </a:pPr>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Students post word in chat, Google Form, Doc</a:t>
            </a:r>
          </a:p>
          <a:p>
            <a:pPr marL="457200" indent="-355600">
              <a:buClr>
                <a:schemeClr val="accent4"/>
              </a:buClr>
              <a:buSzPts val="2000"/>
              <a:buFont typeface="Arial" panose="020B0604020202020204" pitchFamily="34" charset="0"/>
              <a:buChar char="•"/>
              <a:defRPr sz="2000"/>
            </a:pPr>
            <a:r>
              <a:rPr lang="en-US" dirty="0"/>
              <a:t>Share t</a:t>
            </a:r>
            <a:r>
              <a:rPr dirty="0"/>
              <a:t>eacher-generated word cloud </a:t>
            </a:r>
          </a:p>
          <a:p>
            <a:pPr marL="457200" indent="-355600">
              <a:buClr>
                <a:schemeClr val="accent4"/>
              </a:buClr>
              <a:buSzPts val="2000"/>
              <a:buFont typeface="Arial" panose="020B0604020202020204" pitchFamily="34" charset="0"/>
              <a:buChar char="•"/>
              <a:defRPr sz="2000"/>
            </a:pPr>
            <a:r>
              <a:rPr dirty="0"/>
              <a:t>Discussion board reflection</a:t>
            </a:r>
          </a:p>
          <a:p>
            <a:endParaRPr sz="20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oogle Shape;125;p27"/>
          <p:cNvSpPr txBox="1">
            <a:spLocks noGrp="1"/>
          </p:cNvSpPr>
          <p:nvPr>
            <p:ph type="title" idx="4294967295"/>
          </p:nvPr>
        </p:nvSpPr>
        <p:spPr>
          <a:xfrm>
            <a:off x="589936" y="664205"/>
            <a:ext cx="3721100" cy="625226"/>
          </a:xfrm>
          <a:prstGeom prst="rect">
            <a:avLst/>
          </a:prstGeom>
        </p:spPr>
        <p:txBody>
          <a:bodyPr/>
          <a:lstStyle/>
          <a:p>
            <a:r>
              <a:rPr dirty="0"/>
              <a:t>				</a:t>
            </a:r>
          </a:p>
        </p:txBody>
      </p:sp>
      <p:sp>
        <p:nvSpPr>
          <p:cNvPr id="207" name="Google Shape;126;p27"/>
          <p:cNvSpPr txBox="1">
            <a:spLocks noGrp="1"/>
          </p:cNvSpPr>
          <p:nvPr>
            <p:ph type="body" idx="4294967295"/>
          </p:nvPr>
        </p:nvSpPr>
        <p:spPr>
          <a:xfrm>
            <a:off x="438238" y="585723"/>
            <a:ext cx="6839038" cy="3969422"/>
          </a:xfrm>
          <a:prstGeom prst="rect">
            <a:avLst/>
          </a:prstGeom>
        </p:spPr>
        <p:txBody>
          <a:bodyPr/>
          <a:lstStyle/>
          <a:p>
            <a:pPr marL="0" indent="0">
              <a:buSzTx/>
              <a:buNone/>
              <a:defRPr sz="2400"/>
            </a:pPr>
            <a:r>
              <a:rPr lang="en-US" sz="2800" dirty="0">
                <a:solidFill>
                  <a:srgbClr val="C00000"/>
                </a:solidFill>
              </a:rPr>
              <a:t>Chalk Talk Steps</a:t>
            </a:r>
            <a:endParaRPr sz="2800" dirty="0">
              <a:solidFill>
                <a:srgbClr val="C00000"/>
              </a:solidFill>
            </a:endParaRPr>
          </a:p>
          <a:p>
            <a:pPr indent="-336550">
              <a:buSzPts val="1700"/>
              <a:buFont typeface="Arial" panose="020B0604020202020204" pitchFamily="34" charset="0"/>
              <a:buChar char="•"/>
              <a:defRPr sz="1700"/>
            </a:pPr>
            <a:r>
              <a:rPr lang="en-US" sz="1400" dirty="0"/>
              <a:t>Chalk talk is </a:t>
            </a:r>
            <a:r>
              <a:rPr sz="1400" dirty="0"/>
              <a:t>silent discussion strategy.</a:t>
            </a:r>
          </a:p>
          <a:p>
            <a:pPr indent="-336550">
              <a:spcBef>
                <a:spcPts val="0"/>
              </a:spcBef>
              <a:buSzPts val="1700"/>
              <a:buFont typeface="Arial" panose="020B0604020202020204" pitchFamily="34" charset="0"/>
              <a:buChar char="•"/>
              <a:defRPr sz="1700"/>
            </a:pPr>
            <a:r>
              <a:rPr sz="1400" dirty="0"/>
              <a:t>Go to the slide labeled “Chalk Talk</a:t>
            </a:r>
            <a:r>
              <a:rPr lang="en-US" sz="1400" dirty="0"/>
              <a:t>:</a:t>
            </a:r>
            <a:r>
              <a:rPr sz="1400" dirty="0"/>
              <a:t>” </a:t>
            </a:r>
            <a:r>
              <a:rPr lang="en-US" sz="1400" dirty="0"/>
              <a:t>https://bit.ly/35miYK1</a:t>
            </a:r>
          </a:p>
          <a:p>
            <a:pPr indent="-336550">
              <a:spcBef>
                <a:spcPts val="0"/>
              </a:spcBef>
              <a:buSzPts val="1700"/>
              <a:buFont typeface="Arial" panose="020B0604020202020204" pitchFamily="34" charset="0"/>
              <a:buChar char="•"/>
              <a:defRPr sz="1700"/>
            </a:pPr>
            <a:r>
              <a:rPr sz="1400" dirty="0"/>
              <a:t>Read the discussion prompt. </a:t>
            </a:r>
          </a:p>
          <a:p>
            <a:pPr indent="-336550">
              <a:spcBef>
                <a:spcPts val="0"/>
              </a:spcBef>
              <a:buSzPts val="1700"/>
              <a:buFont typeface="Arial" panose="020B0604020202020204" pitchFamily="34" charset="0"/>
              <a:buChar char="•"/>
              <a:defRPr sz="1700"/>
            </a:pPr>
            <a:r>
              <a:rPr sz="1400" dirty="0"/>
              <a:t>Make a copy of the sticky note by right clicking on the note.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lang="en-US" sz="1400" dirty="0"/>
              <a:t>A box will </a:t>
            </a:r>
            <a:r>
              <a:rPr sz="1400" dirty="0"/>
              <a:t>pop up with options.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Choose “Copy.”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lang="en-US" sz="1400" dirty="0"/>
              <a:t>C</a:t>
            </a:r>
            <a:r>
              <a:rPr sz="1400" dirty="0"/>
              <a:t>lick </a:t>
            </a:r>
            <a:r>
              <a:rPr lang="en-US" sz="1400" dirty="0"/>
              <a:t>else</a:t>
            </a:r>
            <a:r>
              <a:rPr sz="1400" dirty="0"/>
              <a:t>where on the slide.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Right click again</a:t>
            </a:r>
            <a:r>
              <a:rPr lang="en-US" sz="1400" dirty="0"/>
              <a:t> to access </a:t>
            </a:r>
            <a:r>
              <a:rPr sz="1400" dirty="0"/>
              <a:t>options.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Click </a:t>
            </a:r>
            <a:r>
              <a:rPr lang="en-US" sz="1400" dirty="0"/>
              <a:t>“Pa</a:t>
            </a:r>
            <a:r>
              <a:rPr sz="1400" dirty="0"/>
              <a:t>ste.”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A new sticky note should appear.  </a:t>
            </a:r>
          </a:p>
          <a:p>
            <a:pPr indent="-336550">
              <a:spcBef>
                <a:spcPts val="0"/>
              </a:spcBef>
              <a:buSzPts val="1700"/>
              <a:buFont typeface="Arial" panose="020B0604020202020204" pitchFamily="34" charset="0"/>
              <a:buChar char="•"/>
              <a:defRPr sz="1700"/>
            </a:pPr>
            <a:r>
              <a:rPr sz="1400" dirty="0"/>
              <a:t>Type your response </a:t>
            </a:r>
            <a:r>
              <a:rPr lang="en-US" sz="1400" dirty="0"/>
              <a:t>on</a:t>
            </a:r>
            <a:r>
              <a:rPr sz="1400" dirty="0"/>
              <a:t> the sticky note. </a:t>
            </a:r>
            <a:endParaRPr lang="en-US" sz="1400" dirty="0"/>
          </a:p>
          <a:p>
            <a:pPr indent="-336550">
              <a:spcBef>
                <a:spcPts val="0"/>
              </a:spcBef>
              <a:buSzPts val="1700"/>
              <a:buFont typeface="Arial" panose="020B0604020202020204" pitchFamily="34" charset="0"/>
              <a:buChar char="•"/>
              <a:defRPr sz="1700"/>
            </a:pPr>
            <a:r>
              <a:rPr lang="en-US" sz="1400" dirty="0"/>
              <a:t>Click on note to </a:t>
            </a:r>
            <a:r>
              <a:rPr sz="1400" dirty="0"/>
              <a:t>place it </a:t>
            </a:r>
            <a:r>
              <a:rPr lang="en-US" sz="1400" dirty="0"/>
              <a:t>on the board </a:t>
            </a:r>
            <a:r>
              <a:rPr sz="1400" dirty="0"/>
              <a:t>where it will not be blocking others’ responses.</a:t>
            </a:r>
          </a:p>
          <a:p>
            <a:pPr indent="-336550">
              <a:spcBef>
                <a:spcPts val="0"/>
              </a:spcBef>
              <a:buSzPts val="1700"/>
              <a:buFont typeface="Arial" panose="020B0604020202020204" pitchFamily="34" charset="0"/>
              <a:buChar char="•"/>
              <a:defRPr sz="1700"/>
            </a:pPr>
            <a:r>
              <a:rPr sz="1400" dirty="0"/>
              <a:t>Take a moment to read other responses.  </a:t>
            </a:r>
            <a:endParaRPr lang="en-US" sz="1400" dirty="0"/>
          </a:p>
          <a:p>
            <a:pPr indent="-336550">
              <a:spcBef>
                <a:spcPts val="0"/>
              </a:spcBef>
              <a:buSzPts val="1700"/>
              <a:buFont typeface="Arial" panose="020B0604020202020204" pitchFamily="34" charset="0"/>
              <a:buChar char="•"/>
              <a:defRPr sz="1700"/>
            </a:pPr>
            <a:r>
              <a:rPr lang="en-US" sz="1400" dirty="0"/>
              <a:t>Use link to access sample strategy: https://bit.ly/35miYK1</a:t>
            </a:r>
          </a:p>
          <a:p>
            <a:pPr indent="-336550">
              <a:spcBef>
                <a:spcPts val="0"/>
              </a:spcBef>
              <a:buSzPts val="1700"/>
              <a:buFontTx/>
              <a:buAutoNum type="arabicPeriod"/>
              <a:defRPr sz="1700"/>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Google Shape;132;p28"/>
          <p:cNvSpPr txBox="1">
            <a:spLocks noGrp="1"/>
          </p:cNvSpPr>
          <p:nvPr>
            <p:ph type="title"/>
          </p:nvPr>
        </p:nvSpPr>
        <p:spPr>
          <a:xfrm>
            <a:off x="457200" y="205978"/>
            <a:ext cx="2370276" cy="857251"/>
          </a:xfrm>
          <a:prstGeom prst="rect">
            <a:avLst/>
          </a:prstGeom>
        </p:spPr>
        <p:txBody>
          <a:bodyPr/>
          <a:lstStyle/>
          <a:p>
            <a:r>
              <a:rPr dirty="0"/>
              <a:t>Chalk Talk</a:t>
            </a:r>
          </a:p>
        </p:txBody>
      </p:sp>
      <p:sp>
        <p:nvSpPr>
          <p:cNvPr id="213" name="Google Shape;133;p28"/>
          <p:cNvSpPr txBox="1"/>
          <p:nvPr/>
        </p:nvSpPr>
        <p:spPr>
          <a:xfrm>
            <a:off x="500699" y="1062074"/>
            <a:ext cx="5187965" cy="2646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defRPr sz="2000"/>
            </a:pPr>
            <a:r>
              <a:rPr dirty="0"/>
              <a:t>Synchronous Settings</a:t>
            </a:r>
          </a:p>
          <a:p>
            <a:pPr marL="457200" lvl="2" indent="-355600">
              <a:buClr>
                <a:schemeClr val="accent4"/>
              </a:buClr>
              <a:buSzPts val="2000"/>
              <a:buFont typeface="Arial" panose="020B0604020202020204" pitchFamily="34" charset="0"/>
              <a:buChar char="•"/>
              <a:defRPr sz="2000"/>
            </a:pPr>
            <a:r>
              <a:rPr dirty="0"/>
              <a:t>Whole</a:t>
            </a:r>
            <a:r>
              <a:rPr lang="en-US" dirty="0"/>
              <a:t> </a:t>
            </a:r>
            <a:r>
              <a:rPr dirty="0"/>
              <a:t>group </a:t>
            </a:r>
            <a:r>
              <a:rPr lang="en-US" dirty="0"/>
              <a:t>or</a:t>
            </a:r>
            <a:r>
              <a:rPr dirty="0"/>
              <a:t> breakout rooms</a:t>
            </a:r>
          </a:p>
          <a:p>
            <a:pPr marL="457200" lvl="2" indent="-355600">
              <a:buClr>
                <a:schemeClr val="accent4"/>
              </a:buClr>
              <a:buSzPts val="2000"/>
              <a:buFont typeface="Arial" panose="020B0604020202020204" pitchFamily="34" charset="0"/>
              <a:buChar char="•"/>
              <a:defRPr sz="2000"/>
            </a:pPr>
            <a:r>
              <a:rPr dirty="0"/>
              <a:t>Number of prompts or questions</a:t>
            </a:r>
          </a:p>
          <a:p>
            <a:pPr marL="457200" lvl="2" indent="-355600">
              <a:buClr>
                <a:schemeClr val="accent4"/>
              </a:buClr>
              <a:buSzPts val="2000"/>
              <a:buFont typeface="Arial" panose="020B0604020202020204" pitchFamily="34" charset="0"/>
              <a:buChar char="•"/>
              <a:defRPr sz="2000"/>
            </a:pPr>
            <a:r>
              <a:rPr lang="en-US" dirty="0"/>
              <a:t>Build</a:t>
            </a:r>
            <a:r>
              <a:rPr dirty="0"/>
              <a:t> in reflection time at the end</a:t>
            </a:r>
          </a:p>
          <a:p>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Avoid the “required responses” trap</a:t>
            </a:r>
          </a:p>
          <a:p>
            <a:pPr marL="457200" indent="-355600">
              <a:buClr>
                <a:schemeClr val="accent4"/>
              </a:buClr>
              <a:buSzPts val="2000"/>
              <a:buFont typeface="Arial" panose="020B0604020202020204" pitchFamily="34" charset="0"/>
              <a:buChar char="•"/>
              <a:defRPr sz="2000"/>
            </a:pPr>
            <a:r>
              <a:rPr dirty="0"/>
              <a:t>Alternatives to whole-group reflection</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Google Shape;139;p29"/>
          <p:cNvSpPr txBox="1">
            <a:spLocks noGrp="1"/>
          </p:cNvSpPr>
          <p:nvPr>
            <p:ph type="body" idx="4294967295"/>
          </p:nvPr>
        </p:nvSpPr>
        <p:spPr>
          <a:xfrm>
            <a:off x="476360" y="452677"/>
            <a:ext cx="8372672" cy="3655801"/>
          </a:xfrm>
          <a:prstGeom prst="rect">
            <a:avLst/>
          </a:prstGeom>
        </p:spPr>
        <p:txBody>
          <a:bodyPr/>
          <a:lstStyle/>
          <a:p>
            <a:pPr marL="74295" indent="0" defTabSz="822959">
              <a:spcBef>
                <a:spcPts val="400"/>
              </a:spcBef>
              <a:buSzPts val="2000"/>
              <a:buNone/>
              <a:defRPr sz="2070"/>
            </a:pPr>
            <a:r>
              <a:rPr lang="en-US" sz="2800" dirty="0">
                <a:solidFill>
                  <a:srgbClr val="C00000"/>
                </a:solidFill>
                <a:latin typeface="Calibri" panose="020F0502020204030204" pitchFamily="34" charset="0"/>
                <a:cs typeface="Calibri" panose="020F0502020204030204" pitchFamily="34" charset="0"/>
              </a:rPr>
              <a:t>I Think/We Think Steps</a:t>
            </a:r>
          </a:p>
          <a:p>
            <a:pPr marL="400050" lvl="1" indent="-285750" defTabSz="822959">
              <a:spcBef>
                <a:spcPts val="400"/>
              </a:spcBef>
              <a:buSzPct val="100000"/>
              <a:buFont typeface="Arial" panose="020B0604020202020204" pitchFamily="34" charset="0"/>
              <a:buChar char="•"/>
              <a:defRPr sz="2070"/>
            </a:pPr>
            <a:r>
              <a:rPr lang="en-US" sz="1800" dirty="0"/>
              <a:t>I Think/We Think is a two-part strategy. </a:t>
            </a:r>
          </a:p>
          <a:p>
            <a:pPr marL="400050" lvl="1" indent="-285750" defTabSz="822959">
              <a:spcBef>
                <a:spcPts val="400"/>
              </a:spcBef>
              <a:buSzPct val="100000"/>
              <a:buFont typeface="Arial" panose="020B0604020202020204" pitchFamily="34" charset="0"/>
              <a:buChar char="•"/>
              <a:defRPr sz="2070"/>
            </a:pPr>
            <a:r>
              <a:rPr lang="en-US" sz="1800" dirty="0">
                <a:hlinkClick r:id="rId3"/>
              </a:rPr>
              <a:t>Open up the linked graphic organizer</a:t>
            </a:r>
            <a:r>
              <a:rPr lang="en-US" sz="1800" dirty="0"/>
              <a:t>.</a:t>
            </a:r>
          </a:p>
          <a:p>
            <a:pPr marL="400050" lvl="1" indent="-285750" defTabSz="822959">
              <a:spcBef>
                <a:spcPts val="0"/>
              </a:spcBef>
              <a:buSzPct val="100000"/>
              <a:buFont typeface="Arial" panose="020B0604020202020204" pitchFamily="34" charset="0"/>
              <a:buChar char="•"/>
              <a:defRPr sz="2070"/>
            </a:pPr>
            <a:r>
              <a:rPr lang="en-US" sz="1800" dirty="0"/>
              <a:t>Complete the section labeled “I Think” by typing in your response to the prompt.</a:t>
            </a:r>
          </a:p>
          <a:p>
            <a:pPr marL="400050" lvl="1" indent="-285750" defTabSz="822959">
              <a:spcBef>
                <a:spcPts val="0"/>
              </a:spcBef>
              <a:buSzPct val="100000"/>
              <a:buFont typeface="Arial" panose="020B0604020202020204" pitchFamily="34" charset="0"/>
              <a:buChar char="•"/>
              <a:defRPr sz="2070"/>
            </a:pPr>
            <a:r>
              <a:rPr lang="en-US" sz="1800" dirty="0"/>
              <a:t>After everyone has had a chance to write their responses, members take turns sharing out.</a:t>
            </a:r>
          </a:p>
          <a:p>
            <a:pPr marL="400050" lvl="1" indent="-285750" defTabSz="822959">
              <a:spcBef>
                <a:spcPts val="0"/>
              </a:spcBef>
              <a:buSzPct val="100000"/>
              <a:buFont typeface="Arial" panose="020B0604020202020204" pitchFamily="34" charset="0"/>
              <a:buChar char="•"/>
              <a:defRPr sz="2070"/>
            </a:pPr>
            <a:r>
              <a:rPr lang="en-US" sz="1800" dirty="0"/>
              <a:t>In the discussion, members should come to a consensus on the prompt. </a:t>
            </a:r>
          </a:p>
          <a:p>
            <a:pPr marL="400050" lvl="1" indent="-285750" defTabSz="822959">
              <a:spcBef>
                <a:spcPts val="0"/>
              </a:spcBef>
              <a:buSzPct val="100000"/>
              <a:buFont typeface="Arial" panose="020B0604020202020204" pitchFamily="34" charset="0"/>
              <a:buChar char="•"/>
              <a:defRPr sz="2070"/>
            </a:pPr>
            <a:r>
              <a:rPr lang="en-US" sz="1800" dirty="0"/>
              <a:t>Write this in the “We Think” section.</a:t>
            </a:r>
          </a:p>
          <a:p>
            <a:pPr marL="400050" lvl="1" indent="-285750" defTabSz="822959">
              <a:spcBef>
                <a:spcPts val="0"/>
              </a:spcBef>
              <a:buSzPct val="100000"/>
              <a:buFont typeface="Arial" panose="020B0604020202020204" pitchFamily="34" charset="0"/>
              <a:buChar char="•"/>
              <a:defRPr sz="2070"/>
            </a:pPr>
            <a:r>
              <a:rPr lang="en-US" sz="1800" dirty="0"/>
              <a:t>Choose someone to be the reporter for the group to share out about this strategy to the whole group.</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144;p30"/>
          <p:cNvSpPr txBox="1">
            <a:spLocks noGrp="1"/>
          </p:cNvSpPr>
          <p:nvPr>
            <p:ph type="title"/>
          </p:nvPr>
        </p:nvSpPr>
        <p:spPr>
          <a:xfrm>
            <a:off x="457200" y="205978"/>
            <a:ext cx="8229600" cy="857251"/>
          </a:xfrm>
          <a:prstGeom prst="rect">
            <a:avLst/>
          </a:prstGeom>
        </p:spPr>
        <p:txBody>
          <a:bodyPr/>
          <a:lstStyle/>
          <a:p>
            <a:r>
              <a:t>I Think/We Think</a:t>
            </a:r>
          </a:p>
        </p:txBody>
      </p:sp>
      <p:sp>
        <p:nvSpPr>
          <p:cNvPr id="223" name="Google Shape;145;p30"/>
          <p:cNvSpPr txBox="1"/>
          <p:nvPr/>
        </p:nvSpPr>
        <p:spPr>
          <a:xfrm>
            <a:off x="500699" y="1062074"/>
            <a:ext cx="7844102" cy="2646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2000"/>
            </a:pPr>
            <a:r>
              <a:rPr dirty="0"/>
              <a:t>Synchronous Settings</a:t>
            </a:r>
          </a:p>
          <a:p>
            <a:pPr marL="457200" indent="-355600">
              <a:buClr>
                <a:schemeClr val="accent4"/>
              </a:buClr>
              <a:buSzPts val="2000"/>
              <a:buFont typeface="Arial" panose="020B0604020202020204" pitchFamily="34" charset="0"/>
              <a:buChar char="•"/>
              <a:defRPr sz="2000"/>
            </a:pPr>
            <a:r>
              <a:rPr dirty="0"/>
              <a:t>Breakout rooms or brainstorming session</a:t>
            </a:r>
          </a:p>
          <a:p>
            <a:pPr marL="457200" indent="-355600">
              <a:buClr>
                <a:schemeClr val="accent4"/>
              </a:buClr>
              <a:buSzPts val="2000"/>
              <a:buFont typeface="Arial" panose="020B0604020202020204" pitchFamily="34" charset="0"/>
              <a:buChar char="•"/>
              <a:defRPr sz="2000"/>
            </a:pPr>
            <a:r>
              <a:rPr dirty="0"/>
              <a:t>Use of chat function</a:t>
            </a:r>
          </a:p>
          <a:p>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Shared documents</a:t>
            </a:r>
          </a:p>
          <a:p>
            <a:pPr marL="457200" indent="-355600">
              <a:buClr>
                <a:schemeClr val="accent4"/>
              </a:buClr>
              <a:buSzPts val="2000"/>
              <a:buFont typeface="Arial" panose="020B0604020202020204" pitchFamily="34" charset="0"/>
              <a:buChar char="•"/>
              <a:defRPr sz="2000"/>
            </a:pPr>
            <a:r>
              <a:rPr dirty="0"/>
              <a:t>Small group discussion boards</a:t>
            </a:r>
          </a:p>
          <a:p>
            <a:pPr marL="457200" indent="-355600">
              <a:buClr>
                <a:schemeClr val="accent4"/>
              </a:buClr>
              <a:buSzPts val="2000"/>
              <a:buFont typeface="Arial" panose="020B0604020202020204" pitchFamily="34" charset="0"/>
              <a:buChar char="•"/>
              <a:defRPr sz="2000"/>
            </a:pPr>
            <a:r>
              <a:rPr dirty="0"/>
              <a:t>Reflection </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Google Shape;151;p31"/>
          <p:cNvSpPr txBox="1">
            <a:spLocks noGrp="1"/>
          </p:cNvSpPr>
          <p:nvPr>
            <p:ph type="body" idx="4294967295"/>
          </p:nvPr>
        </p:nvSpPr>
        <p:spPr>
          <a:xfrm>
            <a:off x="560439" y="570665"/>
            <a:ext cx="6919100" cy="3638946"/>
          </a:xfrm>
          <a:prstGeom prst="rect">
            <a:avLst/>
          </a:prstGeom>
        </p:spPr>
        <p:txBody>
          <a:bodyPr/>
          <a:lstStyle/>
          <a:p>
            <a:pPr marL="97536" indent="0" defTabSz="877823">
              <a:spcBef>
                <a:spcPts val="400"/>
              </a:spcBef>
              <a:buSzPts val="1900"/>
              <a:buNone/>
              <a:defRPr sz="1919"/>
            </a:pPr>
            <a:r>
              <a:rPr lang="en-US" sz="2800" dirty="0">
                <a:solidFill>
                  <a:schemeClr val="accent4">
                    <a:lumMod val="75000"/>
                  </a:schemeClr>
                </a:solidFill>
                <a:latin typeface="Calibri" panose="020F0502020204030204" pitchFamily="34" charset="0"/>
                <a:cs typeface="Calibri" panose="020F0502020204030204" pitchFamily="34" charset="0"/>
              </a:rPr>
              <a:t>First Turn/Last Turn Steps</a:t>
            </a:r>
            <a:endParaRPr lang="en-US" sz="1800" dirty="0">
              <a:solidFill>
                <a:schemeClr val="accent4">
                  <a:lumMod val="75000"/>
                </a:schemeClr>
              </a:solidFill>
            </a:endParaRPr>
          </a:p>
          <a:p>
            <a:pPr marL="438911" indent="-341375" defTabSz="877823">
              <a:spcBef>
                <a:spcPts val="400"/>
              </a:spcBef>
              <a:buSzPct val="100000"/>
              <a:buFont typeface="Arial" panose="020B0604020202020204" pitchFamily="34" charset="0"/>
              <a:buChar char="•"/>
              <a:defRPr sz="1919"/>
            </a:pPr>
            <a:r>
              <a:rPr lang="en-US" sz="1800" dirty="0"/>
              <a:t>First Turn/Last Turn </a:t>
            </a:r>
            <a:r>
              <a:rPr sz="1800" dirty="0"/>
              <a:t>is a two-part strategy. </a:t>
            </a:r>
            <a:endParaRPr lang="en-US" sz="1800" dirty="0"/>
          </a:p>
          <a:p>
            <a:pPr marL="438911" indent="-341375" defTabSz="877823">
              <a:spcBef>
                <a:spcPts val="400"/>
              </a:spcBef>
              <a:buSzPct val="100000"/>
              <a:buFont typeface="Arial" panose="020B0604020202020204" pitchFamily="34" charset="0"/>
              <a:buChar char="•"/>
              <a:defRPr sz="1919"/>
            </a:pPr>
            <a:r>
              <a:rPr lang="en-US" sz="1800" dirty="0"/>
              <a:t>Using a common </a:t>
            </a:r>
            <a:r>
              <a:rPr sz="1800" dirty="0"/>
              <a:t>text, </a:t>
            </a:r>
            <a:r>
              <a:rPr lang="en-US" sz="1800" dirty="0"/>
              <a:t>group members </a:t>
            </a:r>
            <a:r>
              <a:rPr sz="1800" dirty="0"/>
              <a:t>highlight two to four</a:t>
            </a:r>
            <a:r>
              <a:rPr lang="en-US" sz="1800" dirty="0"/>
              <a:t> significant passages.</a:t>
            </a:r>
          </a:p>
          <a:p>
            <a:pPr marL="438911" indent="-341375" defTabSz="877823">
              <a:spcBef>
                <a:spcPts val="0"/>
              </a:spcBef>
              <a:buSzPct val="100000"/>
              <a:buFont typeface="Arial" panose="020B0604020202020204" pitchFamily="34" charset="0"/>
              <a:buChar char="•"/>
              <a:defRPr sz="1919"/>
            </a:pPr>
            <a:r>
              <a:rPr lang="en-US" sz="1800" dirty="0"/>
              <a:t>Each member will </a:t>
            </a:r>
            <a:r>
              <a:rPr sz="1800" dirty="0"/>
              <a:t>share out the section </a:t>
            </a:r>
            <a:r>
              <a:rPr lang="en-US" sz="1800" dirty="0"/>
              <a:t>they </a:t>
            </a:r>
            <a:r>
              <a:rPr sz="1800" dirty="0"/>
              <a:t>highlighted. </a:t>
            </a:r>
            <a:endParaRPr lang="en-US" sz="1800" dirty="0"/>
          </a:p>
          <a:p>
            <a:pPr marL="438911" indent="-341375" defTabSz="877823">
              <a:spcBef>
                <a:spcPts val="0"/>
              </a:spcBef>
              <a:buSzPct val="100000"/>
              <a:buFont typeface="Arial" panose="020B0604020202020204" pitchFamily="34" charset="0"/>
              <a:buChar char="•"/>
              <a:defRPr sz="1919"/>
            </a:pPr>
            <a:r>
              <a:rPr lang="en-US" sz="1800" dirty="0"/>
              <a:t>The member should only read the highlight, not comment on it. </a:t>
            </a:r>
            <a:endParaRPr sz="1800" dirty="0"/>
          </a:p>
          <a:p>
            <a:pPr marL="438911" indent="-341375" defTabSz="877823">
              <a:spcBef>
                <a:spcPts val="0"/>
              </a:spcBef>
              <a:buSzPct val="100000"/>
              <a:buFont typeface="Arial" panose="020B0604020202020204" pitchFamily="34" charset="0"/>
              <a:buChar char="•"/>
              <a:defRPr sz="1919"/>
            </a:pPr>
            <a:r>
              <a:rPr lang="en-US" sz="1800" dirty="0"/>
              <a:t>All other group members will take turns </a:t>
            </a:r>
            <a:r>
              <a:rPr sz="1800" dirty="0"/>
              <a:t>responding to </a:t>
            </a:r>
            <a:r>
              <a:rPr lang="en-US" sz="1800" dirty="0"/>
              <a:t>the highlight</a:t>
            </a:r>
            <a:r>
              <a:rPr sz="1800" dirty="0"/>
              <a:t>.  </a:t>
            </a:r>
          </a:p>
          <a:p>
            <a:pPr marL="438911" indent="-341375" defTabSz="877823">
              <a:spcBef>
                <a:spcPts val="0"/>
              </a:spcBef>
              <a:buSzPct val="100000"/>
              <a:buFont typeface="Arial" panose="020B0604020202020204" pitchFamily="34" charset="0"/>
              <a:buChar char="•"/>
              <a:defRPr sz="1919"/>
            </a:pPr>
            <a:r>
              <a:rPr sz="1800" dirty="0"/>
              <a:t>Once everyone has had a chance to comment, </a:t>
            </a:r>
            <a:r>
              <a:rPr lang="en-US" sz="1800" dirty="0"/>
              <a:t>the original reader end with a </a:t>
            </a:r>
            <a:r>
              <a:rPr sz="1800" dirty="0"/>
              <a:t>final comment. </a:t>
            </a:r>
          </a:p>
          <a:p>
            <a:pPr marL="438911" indent="-341375" defTabSz="877823">
              <a:spcBef>
                <a:spcPts val="0"/>
              </a:spcBef>
              <a:buSzPct val="100000"/>
              <a:buFont typeface="Arial" panose="020B0604020202020204" pitchFamily="34" charset="0"/>
              <a:buChar char="•"/>
              <a:defRPr sz="1919"/>
            </a:pPr>
            <a:r>
              <a:rPr sz="1800" dirty="0"/>
              <a:t>The process </a:t>
            </a:r>
            <a:r>
              <a:rPr lang="en-US" sz="1800" dirty="0"/>
              <a:t>repeats as each member reads their highlight.</a:t>
            </a:r>
          </a:p>
          <a:p>
            <a:pPr marL="438911" indent="-341375" defTabSz="877823">
              <a:spcBef>
                <a:spcPts val="0"/>
              </a:spcBef>
              <a:buSzPct val="100000"/>
              <a:buFont typeface="Arial" panose="020B0604020202020204" pitchFamily="34" charset="0"/>
              <a:buChar char="•"/>
              <a:defRPr sz="1919"/>
            </a:pPr>
            <a:r>
              <a:rPr lang="en-US" sz="1800" dirty="0"/>
              <a:t>When all members have read, the activity is complete</a:t>
            </a:r>
            <a:endParaRPr sz="18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Google Shape;156;p32"/>
          <p:cNvSpPr txBox="1">
            <a:spLocks noGrp="1"/>
          </p:cNvSpPr>
          <p:nvPr>
            <p:ph type="title"/>
          </p:nvPr>
        </p:nvSpPr>
        <p:spPr>
          <a:xfrm>
            <a:off x="457200" y="205978"/>
            <a:ext cx="8229600" cy="857251"/>
          </a:xfrm>
          <a:prstGeom prst="rect">
            <a:avLst/>
          </a:prstGeom>
        </p:spPr>
        <p:txBody>
          <a:bodyPr/>
          <a:lstStyle/>
          <a:p>
            <a:r>
              <a:t>First Turn/Last Turn</a:t>
            </a:r>
          </a:p>
        </p:txBody>
      </p:sp>
      <p:sp>
        <p:nvSpPr>
          <p:cNvPr id="233" name="Google Shape;157;p32"/>
          <p:cNvSpPr txBox="1"/>
          <p:nvPr/>
        </p:nvSpPr>
        <p:spPr>
          <a:xfrm>
            <a:off x="500699" y="1062074"/>
            <a:ext cx="6190855" cy="2339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defRPr sz="2000"/>
            </a:pPr>
            <a:r>
              <a:rPr dirty="0"/>
              <a:t>Synchronous Settings</a:t>
            </a:r>
          </a:p>
          <a:p>
            <a:pPr marL="457200" indent="-355600">
              <a:buClr>
                <a:schemeClr val="accent4"/>
              </a:buClr>
              <a:buSzPts val="2000"/>
              <a:buFont typeface="Arial" panose="020B0604020202020204" pitchFamily="34" charset="0"/>
              <a:buChar char="•"/>
              <a:defRPr sz="2000"/>
            </a:pPr>
            <a:r>
              <a:rPr dirty="0"/>
              <a:t>Breakout rooms or whole</a:t>
            </a:r>
            <a:r>
              <a:rPr lang="en-US" dirty="0"/>
              <a:t> </a:t>
            </a:r>
            <a:r>
              <a:rPr dirty="0"/>
              <a:t>group</a:t>
            </a:r>
          </a:p>
          <a:p>
            <a:pPr marL="457200" indent="-355600">
              <a:buClr>
                <a:schemeClr val="accent4"/>
              </a:buClr>
              <a:buSzPts val="2000"/>
              <a:buFont typeface="Arial" panose="020B0604020202020204" pitchFamily="34" charset="0"/>
              <a:buChar char="•"/>
              <a:defRPr sz="2000"/>
            </a:pPr>
            <a:r>
              <a:rPr dirty="0"/>
              <a:t>Chat function</a:t>
            </a:r>
          </a:p>
          <a:p>
            <a:pPr marL="457200" indent="-355600">
              <a:buClr>
                <a:schemeClr val="accent4"/>
              </a:buClr>
              <a:buSzPts val="2000"/>
              <a:buFont typeface="Arial" panose="020B0604020202020204" pitchFamily="34" charset="0"/>
              <a:buChar char="•"/>
              <a:defRPr sz="2000"/>
            </a:pPr>
            <a:r>
              <a:rPr dirty="0"/>
              <a:t>Silent version</a:t>
            </a:r>
          </a:p>
          <a:p>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Choices: Flipgrid, Padlet, discussion boards</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0032-746B-46D9-BAFD-FB3DB3082DE8}"/>
              </a:ext>
            </a:extLst>
          </p:cNvPr>
          <p:cNvSpPr>
            <a:spLocks noGrp="1"/>
          </p:cNvSpPr>
          <p:nvPr>
            <p:ph type="title"/>
          </p:nvPr>
        </p:nvSpPr>
        <p:spPr>
          <a:xfrm>
            <a:off x="457200" y="224671"/>
            <a:ext cx="5694984" cy="857401"/>
          </a:xfrm>
        </p:spPr>
        <p:txBody>
          <a:bodyPr/>
          <a:lstStyle/>
          <a:p>
            <a:r>
              <a:rPr lang="en-US" dirty="0"/>
              <a:t>Share Out: Strategy Reflection</a:t>
            </a:r>
          </a:p>
        </p:txBody>
      </p:sp>
      <p:sp>
        <p:nvSpPr>
          <p:cNvPr id="3" name="Text Placeholder 2">
            <a:extLst>
              <a:ext uri="{FF2B5EF4-FFF2-40B4-BE49-F238E27FC236}">
                <a16:creationId xmlns:a16="http://schemas.microsoft.com/office/drawing/2014/main" id="{A40F73AB-6701-4230-BDEB-D02E89E152B6}"/>
              </a:ext>
            </a:extLst>
          </p:cNvPr>
          <p:cNvSpPr>
            <a:spLocks noGrp="1"/>
          </p:cNvSpPr>
          <p:nvPr>
            <p:ph type="body" idx="1"/>
          </p:nvPr>
        </p:nvSpPr>
        <p:spPr>
          <a:xfrm>
            <a:off x="457200" y="1148215"/>
            <a:ext cx="6491397" cy="3163824"/>
          </a:xfrm>
        </p:spPr>
        <p:txBody>
          <a:bodyPr/>
          <a:lstStyle/>
          <a:p>
            <a:pPr marL="342900" indent="-342900">
              <a:buClr>
                <a:schemeClr val="accent4"/>
              </a:buClr>
              <a:buFont typeface="Arial" panose="020B0604020202020204" pitchFamily="34" charset="0"/>
              <a:buChar char="•"/>
            </a:pPr>
            <a:r>
              <a:rPr lang="en-US" sz="2000" dirty="0">
                <a:latin typeface="Calibri" panose="020F0502020204030204" pitchFamily="34" charset="0"/>
                <a:cs typeface="Calibri" panose="020F0502020204030204" pitchFamily="34" charset="0"/>
              </a:rPr>
              <a:t>Which of these would you like to implement in your classes?</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Collaborative Word Clouds</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Chalk Talk</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I Think/We Think</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First Turn/Last Turn </a:t>
            </a:r>
          </a:p>
          <a:p>
            <a:pPr marL="342900" indent="-342900">
              <a:buClr>
                <a:schemeClr val="accent4"/>
              </a:buClr>
              <a:buFont typeface="Arial" panose="020B0604020202020204" pitchFamily="34" charset="0"/>
              <a:buChar char="•"/>
            </a:pPr>
            <a:r>
              <a:rPr lang="en-US" sz="1800" dirty="0">
                <a:latin typeface="Calibri" panose="020F0502020204030204" pitchFamily="34" charset="0"/>
                <a:cs typeface="Calibri" panose="020F0502020204030204" pitchFamily="34" charset="0"/>
              </a:rPr>
              <a:t>What text or topic could you use it with the strategy you chose? </a:t>
            </a:r>
          </a:p>
          <a:p>
            <a:pPr marL="342900" indent="-342900">
              <a:buClr>
                <a:schemeClr val="accent4"/>
              </a:buClr>
              <a:buFont typeface="Arial" panose="020B0604020202020204" pitchFamily="34" charset="0"/>
              <a:buChar char="•"/>
            </a:pPr>
            <a:r>
              <a:rPr lang="en-US" sz="1800" dirty="0">
                <a:latin typeface="Calibri" panose="020F0502020204030204" pitchFamily="34" charset="0"/>
                <a:cs typeface="Calibri" panose="020F0502020204030204" pitchFamily="34" charset="0"/>
              </a:rPr>
              <a:t>Would you use the strategy synchronously or asynchronously?</a:t>
            </a:r>
          </a:p>
          <a:p>
            <a:endParaRPr lang="en-US" dirty="0"/>
          </a:p>
        </p:txBody>
      </p:sp>
    </p:spTree>
    <p:extLst>
      <p:ext uri="{BB962C8B-B14F-4D97-AF65-F5344CB8AC3E}">
        <p14:creationId xmlns:p14="http://schemas.microsoft.com/office/powerpoint/2010/main" val="29926969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Google Shape;69;p18"/>
          <p:cNvSpPr txBox="1">
            <a:spLocks noGrp="1"/>
          </p:cNvSpPr>
          <p:nvPr>
            <p:ph type="title"/>
          </p:nvPr>
        </p:nvSpPr>
        <p:spPr>
          <a:prstGeom prst="rect">
            <a:avLst/>
          </a:prstGeom>
        </p:spPr>
        <p:txBody>
          <a:bodyPr>
            <a:normAutofit fontScale="90000"/>
          </a:bodyPr>
          <a:lstStyle>
            <a:lvl1pPr defTabSz="859536">
              <a:defRPr sz="4700"/>
            </a:lvl1pPr>
          </a:lstStyle>
          <a:p>
            <a:r>
              <a:t>Discussion Strategies for Online Learning (ELA)</a:t>
            </a:r>
          </a:p>
        </p:txBody>
      </p:sp>
      <p:sp>
        <p:nvSpPr>
          <p:cNvPr id="2" name="Text Placeholder 1">
            <a:extLst>
              <a:ext uri="{FF2B5EF4-FFF2-40B4-BE49-F238E27FC236}">
                <a16:creationId xmlns:a16="http://schemas.microsoft.com/office/drawing/2014/main" id="{EC206F33-1BC9-441C-96E8-52109760D2F0}"/>
              </a:ext>
            </a:extLst>
          </p:cNvPr>
          <p:cNvSpPr>
            <a:spLocks noGrp="1"/>
          </p:cNvSpPr>
          <p:nvPr>
            <p:ph type="body" sz="half" idx="1"/>
          </p:nvPr>
        </p:nvSpPr>
        <p:spPr>
          <a:xfrm>
            <a:off x="411199" y="4515674"/>
            <a:ext cx="2589044" cy="469282"/>
          </a:xfrm>
        </p:spPr>
        <p:txBody>
          <a:bodyPr>
            <a:normAutofit/>
          </a:bodyPr>
          <a:lstStyle/>
          <a:p>
            <a:r>
              <a:rPr lang="en-US" sz="2000" dirty="0"/>
              <a:t>In-Person Presentation</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Google Shape;169;p34" descr="Google Shape;169;p34"/>
          <p:cNvPicPr>
            <a:picLocks noChangeAspect="1"/>
          </p:cNvPicPr>
          <p:nvPr/>
        </p:nvPicPr>
        <p:blipFill>
          <a:blip r:embed="rId3"/>
          <a:stretch>
            <a:fillRect/>
          </a:stretch>
        </p:blipFill>
        <p:spPr>
          <a:xfrm>
            <a:off x="3505669" y="-29497"/>
            <a:ext cx="4239608" cy="4947031"/>
          </a:xfrm>
          <a:prstGeom prst="rect">
            <a:avLst/>
          </a:prstGeom>
          <a:ln w="12700">
            <a:miter lim="400000"/>
          </a:ln>
        </p:spPr>
      </p:pic>
      <p:sp>
        <p:nvSpPr>
          <p:cNvPr id="6" name="Text Placeholder 3">
            <a:extLst>
              <a:ext uri="{FF2B5EF4-FFF2-40B4-BE49-F238E27FC236}">
                <a16:creationId xmlns:a16="http://schemas.microsoft.com/office/drawing/2014/main" id="{71E63994-D256-4627-A233-242421AD1CBC}"/>
              </a:ext>
            </a:extLst>
          </p:cNvPr>
          <p:cNvSpPr txBox="1">
            <a:spLocks/>
          </p:cNvSpPr>
          <p:nvPr/>
        </p:nvSpPr>
        <p:spPr>
          <a:xfrm>
            <a:off x="238080" y="490858"/>
            <a:ext cx="2846440" cy="3086679"/>
          </a:xfrm>
          <a:prstGeom prst="rect">
            <a:avLst/>
          </a:prstGeom>
          <a:ln w="19050">
            <a:solidFill>
              <a:srgbClr val="C00000"/>
            </a:solidFill>
          </a:ln>
        </p:spPr>
        <p:txBody>
          <a:bodyPr>
            <a:normAutofit fontScale="85000" lnSpcReduction="10000"/>
          </a:bodyPr>
          <a:lstStyle>
            <a:lvl1pPr marL="457200" marR="0" indent="-3937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1pPr>
            <a:lvl2pPr marL="1059180" marR="0" indent="-47053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2pPr>
            <a:lvl3pPr marL="1590602" marR="0" indent="-517642"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3pPr>
            <a:lvl4pPr marL="2041842" marR="0" indent="-503554"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4pPr>
            <a:lvl5pPr marL="2499042" marR="0" indent="-503553"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5pPr>
            <a:lvl6pPr marL="3040378" marR="0" indent="-594357"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6pPr>
            <a:lvl7pPr marL="3538220" marR="0" indent="-62738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7pPr>
            <a:lvl8pPr marL="4013200" marR="0" indent="-6604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8pPr>
            <a:lvl9pPr marL="4587240" marR="0" indent="-76771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9pPr>
          </a:lstStyle>
          <a:p>
            <a:pPr marL="63500" indent="0" algn="ctr" hangingPunct="1">
              <a:buFont typeface="Arial"/>
              <a:buNone/>
            </a:pPr>
            <a:endParaRPr lang="en-US" sz="2000" dirty="0"/>
          </a:p>
          <a:p>
            <a:pPr marL="63500" indent="0" hangingPunct="1">
              <a:buNone/>
            </a:pPr>
            <a:r>
              <a:rPr lang="en-US" dirty="0"/>
              <a:t>After exploring the discussion strategies we have shared today, have your perceptions changed? </a:t>
            </a:r>
          </a:p>
          <a:p>
            <a:pPr marL="63500" indent="0" hangingPunct="1">
              <a:buSzPct val="100000"/>
              <a:buNone/>
            </a:pPr>
            <a:r>
              <a:rPr lang="en-US" sz="2000" dirty="0"/>
              <a:t>On our scale of 1-5, how do you identify with this image? </a:t>
            </a:r>
          </a:p>
          <a:p>
            <a:pPr hangingPunct="1">
              <a:buSzPct val="100000"/>
              <a:buFont typeface="Arial" panose="020B0604020202020204" pitchFamily="34" charset="0"/>
              <a:buChar char="•"/>
            </a:pPr>
            <a:r>
              <a:rPr lang="en-US" sz="2000" dirty="0"/>
              <a:t>1 - Not at all</a:t>
            </a:r>
          </a:p>
          <a:p>
            <a:pPr hangingPunct="1">
              <a:buSzPct val="100000"/>
              <a:buFont typeface="Arial" panose="020B0604020202020204" pitchFamily="34" charset="0"/>
              <a:buChar char="•"/>
            </a:pPr>
            <a:r>
              <a:rPr lang="en-US" sz="2000" dirty="0"/>
              <a:t>5 - Completely</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177;p35"/>
          <p:cNvSpPr txBox="1">
            <a:spLocks noGrp="1"/>
          </p:cNvSpPr>
          <p:nvPr>
            <p:ph type="title"/>
          </p:nvPr>
        </p:nvSpPr>
        <p:spPr>
          <a:xfrm>
            <a:off x="500699" y="154257"/>
            <a:ext cx="2867508" cy="857251"/>
          </a:xfrm>
          <a:prstGeom prst="rect">
            <a:avLst/>
          </a:prstGeom>
        </p:spPr>
        <p:txBody>
          <a:bodyPr/>
          <a:lstStyle/>
          <a:p>
            <a:r>
              <a:rPr dirty="0"/>
              <a:t>Resources</a:t>
            </a:r>
          </a:p>
        </p:txBody>
      </p:sp>
      <p:sp>
        <p:nvSpPr>
          <p:cNvPr id="251" name="Google Shape;178;p35"/>
          <p:cNvSpPr txBox="1"/>
          <p:nvPr/>
        </p:nvSpPr>
        <p:spPr>
          <a:xfrm>
            <a:off x="500699" y="896216"/>
            <a:ext cx="7155821" cy="4247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marL="457200" indent="-457200">
              <a:defRPr sz="1200"/>
            </a:pPr>
            <a:r>
              <a:rPr dirty="0"/>
              <a:t>Darby, F. (2019). Small teaching online: Applying learning science in online classes. Jossey-Bass.</a:t>
            </a:r>
          </a:p>
          <a:p>
            <a:pPr marL="457200" indent="-457200">
              <a:defRPr sz="1200"/>
            </a:pPr>
            <a:r>
              <a:rPr dirty="0"/>
              <a:t>Hedger, A. (2020, Sept 27). A tale of two Zooms [</a:t>
            </a:r>
            <a:r>
              <a:rPr lang="en-US" dirty="0"/>
              <a:t>Digital I</a:t>
            </a:r>
            <a:r>
              <a:rPr dirty="0"/>
              <a:t>mage]. Hedger Humor.</a:t>
            </a:r>
            <a:r>
              <a:rPr lang="en-US" dirty="0"/>
              <a:t> </a:t>
            </a:r>
            <a:r>
              <a:rPr u="sng" dirty="0">
                <a:solidFill>
                  <a:srgbClr val="5D94C1"/>
                </a:solidFill>
                <a:uFill>
                  <a:solidFill>
                    <a:srgbClr val="5D94C1"/>
                  </a:solidFill>
                </a:uFill>
                <a:hlinkClick r:id="rId3"/>
              </a:rPr>
              <a:t>https://www.hedgerhumor.com/a-tale-of-two-zooms/</a:t>
            </a:r>
          </a:p>
          <a:p>
            <a:pPr marL="457200" indent="-457200">
              <a:defRPr sz="1200"/>
            </a:pPr>
            <a:r>
              <a:rPr dirty="0"/>
              <a:t>K20 Center. (n.d.). Chalk </a:t>
            </a:r>
            <a:r>
              <a:rPr lang="en-US" dirty="0"/>
              <a:t>t</a:t>
            </a:r>
            <a:r>
              <a:rPr dirty="0"/>
              <a:t>alk. Strategies. </a:t>
            </a:r>
            <a:r>
              <a:rPr u="sng" dirty="0">
                <a:solidFill>
                  <a:srgbClr val="5D94C1"/>
                </a:solidFill>
                <a:uFill>
                  <a:solidFill>
                    <a:srgbClr val="5D94C1"/>
                  </a:solidFill>
                </a:uFill>
                <a:hlinkClick r:id="rId4"/>
              </a:rPr>
              <a:t>https://learn.k20center.ou.edu/strategy/197</a:t>
            </a:r>
          </a:p>
          <a:p>
            <a:pPr marL="457200" indent="-457200">
              <a:defRPr sz="1200"/>
            </a:pPr>
            <a:r>
              <a:rPr dirty="0"/>
              <a:t>K20 Center. (n.d.). Collaborative </a:t>
            </a:r>
            <a:r>
              <a:rPr lang="en-US" dirty="0"/>
              <a:t>w</a:t>
            </a:r>
            <a:r>
              <a:rPr dirty="0"/>
              <a:t>ord </a:t>
            </a:r>
            <a:r>
              <a:rPr lang="en-US" dirty="0"/>
              <a:t>c</a:t>
            </a:r>
            <a:r>
              <a:rPr dirty="0"/>
              <a:t>louds. Strategies. </a:t>
            </a:r>
            <a:r>
              <a:rPr u="sng" dirty="0">
                <a:solidFill>
                  <a:srgbClr val="5D94C1"/>
                </a:solidFill>
                <a:uFill>
                  <a:solidFill>
                    <a:srgbClr val="5D94C1"/>
                  </a:solidFill>
                </a:uFill>
                <a:hlinkClick r:id="rId5"/>
              </a:rPr>
              <a:t>https://learn.k20center.ou.edu/strategy/103</a:t>
            </a:r>
          </a:p>
          <a:p>
            <a:pPr marL="457200" indent="-457200">
              <a:defRPr sz="1200"/>
            </a:pPr>
            <a:r>
              <a:rPr dirty="0"/>
              <a:t>K20 Center. (n.d.). First </a:t>
            </a:r>
            <a:r>
              <a:rPr lang="en-US" dirty="0"/>
              <a:t>t</a:t>
            </a:r>
            <a:r>
              <a:rPr dirty="0"/>
              <a:t>urn/</a:t>
            </a:r>
            <a:r>
              <a:rPr lang="en-US" dirty="0"/>
              <a:t>l</a:t>
            </a:r>
            <a:r>
              <a:rPr dirty="0"/>
              <a:t>ast </a:t>
            </a:r>
            <a:r>
              <a:rPr lang="en-US" dirty="0"/>
              <a:t>t</a:t>
            </a:r>
            <a:r>
              <a:rPr dirty="0"/>
              <a:t>urn</a:t>
            </a:r>
            <a:r>
              <a:rPr i="1" dirty="0"/>
              <a:t>.</a:t>
            </a:r>
            <a:r>
              <a:rPr dirty="0"/>
              <a:t> Strategies. </a:t>
            </a:r>
            <a:r>
              <a:rPr u="sng" dirty="0">
                <a:solidFill>
                  <a:srgbClr val="5D94C1"/>
                </a:solidFill>
                <a:uFill>
                  <a:solidFill>
                    <a:srgbClr val="5D94C1"/>
                  </a:solidFill>
                </a:uFill>
                <a:hlinkClick r:id="rId6"/>
              </a:rPr>
              <a:t>https://learn.k20center.ou.edu/strategy/50</a:t>
            </a:r>
          </a:p>
          <a:p>
            <a:pPr marL="457200" indent="-457200">
              <a:defRPr sz="1200"/>
            </a:pPr>
            <a:r>
              <a:rPr dirty="0"/>
              <a:t>K20 Center. (n.d.). I </a:t>
            </a:r>
            <a:r>
              <a:rPr lang="en-US" dirty="0"/>
              <a:t>t</a:t>
            </a:r>
            <a:r>
              <a:rPr dirty="0"/>
              <a:t>hink/</a:t>
            </a:r>
            <a:r>
              <a:rPr lang="en-US" dirty="0"/>
              <a:t>w</a:t>
            </a:r>
            <a:r>
              <a:rPr dirty="0"/>
              <a:t>e </a:t>
            </a:r>
            <a:r>
              <a:rPr lang="en-US" dirty="0"/>
              <a:t>t</a:t>
            </a:r>
            <a:r>
              <a:rPr dirty="0"/>
              <a:t>hink. Strategies. </a:t>
            </a:r>
            <a:r>
              <a:rPr u="sng" dirty="0">
                <a:solidFill>
                  <a:srgbClr val="5D94C1"/>
                </a:solidFill>
                <a:uFill>
                  <a:solidFill>
                    <a:srgbClr val="5D94C1"/>
                  </a:solidFill>
                </a:uFill>
                <a:hlinkClick r:id="rId7"/>
              </a:rPr>
              <a:t>https://learn.k20center.ou.edu/strategy/141</a:t>
            </a:r>
          </a:p>
          <a:p>
            <a:pPr marL="457200" indent="-457200">
              <a:defRPr sz="1200"/>
            </a:pPr>
            <a:r>
              <a:rPr dirty="0"/>
              <a:t>K20 Center. (n.d.). This session </a:t>
            </a:r>
            <a:r>
              <a:rPr lang="en-US" dirty="0"/>
              <a:t>w</a:t>
            </a:r>
            <a:r>
              <a:rPr dirty="0"/>
              <a:t>ill </a:t>
            </a:r>
            <a:r>
              <a:rPr lang="en-US" dirty="0"/>
              <a:t>b</a:t>
            </a:r>
            <a:r>
              <a:rPr dirty="0"/>
              <a:t>e a </a:t>
            </a:r>
            <a:r>
              <a:rPr lang="en-US" dirty="0"/>
              <a:t>s</a:t>
            </a:r>
            <a:r>
              <a:rPr dirty="0"/>
              <a:t>uccess if... Strategies. </a:t>
            </a:r>
            <a:r>
              <a:rPr u="sng" dirty="0">
                <a:solidFill>
                  <a:srgbClr val="5D94C1"/>
                </a:solidFill>
                <a:uFill>
                  <a:solidFill>
                    <a:srgbClr val="5D94C1"/>
                  </a:solidFill>
                </a:uFill>
                <a:hlinkClick r:id="rId8"/>
              </a:rPr>
              <a:t>https://learn.k20center.ou.edu/strategy/122</a:t>
            </a:r>
          </a:p>
          <a:p>
            <a:pPr>
              <a:defRPr sz="1200"/>
            </a:pPr>
            <a:r>
              <a:rPr dirty="0"/>
              <a:t>K20 Center. (2016, July 18). Whys and </a:t>
            </a:r>
            <a:r>
              <a:rPr lang="en-US" dirty="0"/>
              <a:t>N</a:t>
            </a:r>
            <a:r>
              <a:rPr dirty="0"/>
              <a:t>orms - K20 LEARN. </a:t>
            </a:r>
            <a:r>
              <a:rPr lang="en-US" dirty="0"/>
              <a:t>[Video]. </a:t>
            </a:r>
            <a:r>
              <a:rPr dirty="0"/>
              <a:t>YouTube. </a:t>
            </a:r>
            <a:r>
              <a:rPr u="sng" dirty="0">
                <a:solidFill>
                  <a:srgbClr val="5D94C1"/>
                </a:solidFill>
                <a:uFill>
                  <a:solidFill>
                    <a:srgbClr val="5D94C1"/>
                  </a:solidFill>
                </a:uFill>
                <a:hlinkClick r:id="rId9"/>
              </a:rPr>
              <a:t>https://www.youtube.com/watch?v=ERt_L_QURWg</a:t>
            </a:r>
          </a:p>
          <a:p>
            <a:pPr marL="457200" indent="-457200">
              <a:defRPr sz="1200"/>
            </a:pPr>
            <a:r>
              <a:rPr lang="en-US" dirty="0"/>
              <a:t>Lindauer, B. (2014, Sept 25). First turn-last turn. [Video]. YouTube. https://www.youtube.com/watch?v=chbBSQpaY0I</a:t>
            </a:r>
          </a:p>
          <a:p>
            <a:pPr marL="457200" indent="-457200">
              <a:defRPr sz="1200"/>
            </a:pPr>
            <a:r>
              <a:rPr dirty="0"/>
              <a:t>Orlando, J. (2017, Mar16). What </a:t>
            </a:r>
            <a:r>
              <a:rPr lang="en-US" dirty="0"/>
              <a:t>r</a:t>
            </a:r>
            <a:r>
              <a:rPr dirty="0"/>
              <a:t>esearch </a:t>
            </a:r>
            <a:r>
              <a:rPr lang="en-US" dirty="0"/>
              <a:t>t</a:t>
            </a:r>
            <a:r>
              <a:rPr dirty="0"/>
              <a:t>ells </a:t>
            </a:r>
            <a:r>
              <a:rPr lang="en-US" dirty="0"/>
              <a:t>u</a:t>
            </a:r>
            <a:r>
              <a:rPr dirty="0"/>
              <a:t>s </a:t>
            </a:r>
            <a:r>
              <a:rPr lang="en-US" dirty="0"/>
              <a:t>a</a:t>
            </a:r>
            <a:r>
              <a:rPr dirty="0"/>
              <a:t>bout </a:t>
            </a:r>
            <a:r>
              <a:rPr lang="en-US" dirty="0"/>
              <a:t>o</a:t>
            </a:r>
            <a:r>
              <a:rPr dirty="0"/>
              <a:t>nline discussion. </a:t>
            </a:r>
            <a:r>
              <a:rPr i="1" dirty="0"/>
              <a:t>Faculty Focus. </a:t>
            </a:r>
            <a:r>
              <a:rPr u="sng" dirty="0">
                <a:solidFill>
                  <a:srgbClr val="5D94C1"/>
                </a:solidFill>
                <a:uFill>
                  <a:solidFill>
                    <a:srgbClr val="5D94C1"/>
                  </a:solidFill>
                </a:uFill>
                <a:hlinkClick r:id="rId10"/>
              </a:rPr>
              <a:t>https://www.facultyfocus.com/articles/online-education/research-tells-us-online-discussion/</a:t>
            </a:r>
          </a:p>
          <a:p>
            <a:pPr marL="457200" indent="-457200">
              <a:defRPr sz="1200"/>
            </a:pPr>
            <a:r>
              <a:rPr dirty="0"/>
              <a:t>Robins, S. (2015, July 10). Teacherless online classroom-Discussion bored</a:t>
            </a:r>
            <a:r>
              <a:rPr lang="en-US" dirty="0"/>
              <a:t> (sic)</a:t>
            </a:r>
            <a:r>
              <a:rPr dirty="0"/>
              <a:t>. </a:t>
            </a:r>
            <a:r>
              <a:rPr lang="en-US" dirty="0"/>
              <a:t>[Video]. </a:t>
            </a:r>
            <a:r>
              <a:rPr dirty="0"/>
              <a:t>YouTube.  </a:t>
            </a:r>
            <a:r>
              <a:rPr u="sng" dirty="0">
                <a:solidFill>
                  <a:srgbClr val="5D94C1"/>
                </a:solidFill>
                <a:uFill>
                  <a:solidFill>
                    <a:srgbClr val="5D94C1"/>
                  </a:solidFill>
                </a:uFill>
                <a:hlinkClick r:id="rId11"/>
              </a:rPr>
              <a:t>https://www.youtube.com/watch?v=oqVTr8MZicQ&amp;feature=youtu.be</a:t>
            </a:r>
          </a:p>
          <a:p>
            <a:pPr marL="457200" indent="-457200">
              <a:defRPr sz="1200"/>
            </a:pPr>
            <a:r>
              <a:rPr dirty="0"/>
              <a:t>Young, J. (2020, Oct 1). Sudden shift to online learning revealed gaps in digital literacy, study finds. </a:t>
            </a:r>
            <a:r>
              <a:rPr dirty="0" err="1"/>
              <a:t>EdSurge</a:t>
            </a:r>
            <a:r>
              <a:rPr dirty="0"/>
              <a:t>. </a:t>
            </a:r>
            <a:r>
              <a:rPr u="sng" dirty="0">
                <a:solidFill>
                  <a:srgbClr val="5D94C1"/>
                </a:solidFill>
                <a:uFill>
                  <a:solidFill>
                    <a:srgbClr val="5D94C1"/>
                  </a:solidFill>
                </a:uFill>
                <a:hlinkClick r:id="rId12"/>
              </a:rPr>
              <a:t>https://www.edsurge.com/news/2020-10-01-sudden-shift-to-online-learning-revealed-gaps-in-digital-literacy-study-finds</a:t>
            </a:r>
          </a:p>
          <a:p>
            <a:pPr>
              <a:defRPr sz="1200"/>
            </a:pPr>
            <a:r>
              <a:rPr dirty="0"/>
              <a:t> </a:t>
            </a:r>
          </a:p>
          <a:p>
            <a:endParaRPr sz="12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Google Shape;75;p19" descr="Google Shape;75;p19"/>
          <p:cNvPicPr>
            <a:picLocks noChangeAspect="1"/>
          </p:cNvPicPr>
          <p:nvPr/>
        </p:nvPicPr>
        <p:blipFill>
          <a:blip r:embed="rId3"/>
          <a:stretch>
            <a:fillRect/>
          </a:stretch>
        </p:blipFill>
        <p:spPr>
          <a:xfrm>
            <a:off x="3767158" y="124986"/>
            <a:ext cx="4121121" cy="4808773"/>
          </a:xfrm>
          <a:prstGeom prst="rect">
            <a:avLst/>
          </a:prstGeom>
          <a:ln w="12700">
            <a:miter lim="400000"/>
          </a:ln>
        </p:spPr>
      </p:pic>
      <p:sp>
        <p:nvSpPr>
          <p:cNvPr id="4" name="Text Placeholder 3">
            <a:extLst>
              <a:ext uri="{FF2B5EF4-FFF2-40B4-BE49-F238E27FC236}">
                <a16:creationId xmlns:a16="http://schemas.microsoft.com/office/drawing/2014/main" id="{CCC15F37-70CA-474D-9264-0AFD558E7662}"/>
              </a:ext>
            </a:extLst>
          </p:cNvPr>
          <p:cNvSpPr>
            <a:spLocks noGrp="1"/>
          </p:cNvSpPr>
          <p:nvPr>
            <p:ph type="body" idx="1"/>
          </p:nvPr>
        </p:nvSpPr>
        <p:spPr>
          <a:xfrm>
            <a:off x="495124" y="785826"/>
            <a:ext cx="2724238" cy="2231273"/>
          </a:xfrm>
          <a:ln w="19050">
            <a:solidFill>
              <a:srgbClr val="C00000"/>
            </a:solidFill>
          </a:ln>
        </p:spPr>
        <p:txBody>
          <a:bodyPr>
            <a:normAutofit/>
          </a:bodyPr>
          <a:lstStyle/>
          <a:p>
            <a:pPr marL="63500" indent="0" algn="ctr">
              <a:buNone/>
            </a:pPr>
            <a:r>
              <a:rPr lang="en-US" sz="2000" dirty="0"/>
              <a:t>On a scale of 1-5, how do you identify with this image? </a:t>
            </a:r>
          </a:p>
          <a:p>
            <a:pPr marL="63500" indent="0" algn="ctr">
              <a:buNone/>
            </a:pPr>
            <a:endParaRPr lang="en-US" sz="2000" dirty="0"/>
          </a:p>
          <a:p>
            <a:pPr>
              <a:buFont typeface="Arial" panose="020B0604020202020204" pitchFamily="34" charset="0"/>
              <a:buChar char="•"/>
            </a:pPr>
            <a:r>
              <a:rPr lang="en-US" sz="2000" dirty="0"/>
              <a:t>1 - Not at all</a:t>
            </a:r>
          </a:p>
          <a:p>
            <a:pPr>
              <a:buFont typeface="Arial" panose="020B0604020202020204" pitchFamily="34" charset="0"/>
              <a:buChar char="•"/>
            </a:pPr>
            <a:r>
              <a:rPr lang="en-US" sz="2000" dirty="0"/>
              <a:t>5 - Completely</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82;p20"/>
          <p:cNvSpPr txBox="1">
            <a:spLocks noGrp="1"/>
          </p:cNvSpPr>
          <p:nvPr>
            <p:ph type="title"/>
          </p:nvPr>
        </p:nvSpPr>
        <p:spPr>
          <a:xfrm>
            <a:off x="311699" y="233628"/>
            <a:ext cx="6493628" cy="857251"/>
          </a:xfrm>
          <a:prstGeom prst="rect">
            <a:avLst/>
          </a:prstGeom>
        </p:spPr>
        <p:txBody>
          <a:bodyPr/>
          <a:lstStyle/>
          <a:p>
            <a:r>
              <a:rPr dirty="0"/>
              <a:t>This </a:t>
            </a:r>
            <a:r>
              <a:rPr lang="en-US" dirty="0"/>
              <a:t>Session</a:t>
            </a:r>
            <a:r>
              <a:rPr dirty="0"/>
              <a:t> Will Be a Success If...</a:t>
            </a:r>
          </a:p>
        </p:txBody>
      </p:sp>
      <p:sp>
        <p:nvSpPr>
          <p:cNvPr id="169" name="Google Shape;83;p20"/>
          <p:cNvSpPr txBox="1">
            <a:spLocks noGrp="1"/>
          </p:cNvSpPr>
          <p:nvPr>
            <p:ph type="body" sz="half" idx="1"/>
          </p:nvPr>
        </p:nvSpPr>
        <p:spPr>
          <a:xfrm>
            <a:off x="311699" y="1468825"/>
            <a:ext cx="3969547" cy="1716828"/>
          </a:xfrm>
          <a:prstGeom prst="rect">
            <a:avLst/>
          </a:prstGeom>
        </p:spPr>
        <p:txBody>
          <a:bodyPr>
            <a:normAutofit/>
          </a:bodyPr>
          <a:lstStyle>
            <a:lvl1pPr marL="0" indent="0">
              <a:buSzTx/>
              <a:buNone/>
            </a:lvl1pPr>
          </a:lstStyle>
          <a:p>
            <a:pPr marL="457200" indent="-457200">
              <a:buFont typeface="Arial" panose="020B0604020202020204" pitchFamily="34" charset="0"/>
              <a:buChar char="•"/>
            </a:pPr>
            <a:r>
              <a:rPr lang="en-US" sz="2000" dirty="0"/>
              <a:t>T</a:t>
            </a:r>
            <a:r>
              <a:rPr sz="2000" dirty="0"/>
              <a:t>ake a moment to complete the above sentence. </a:t>
            </a:r>
            <a:endParaRPr lang="en-US" sz="2000" dirty="0"/>
          </a:p>
          <a:p>
            <a:pPr marL="457200" indent="-457200">
              <a:buFont typeface="Arial" panose="020B0604020202020204" pitchFamily="34" charset="0"/>
              <a:buChar char="•"/>
            </a:pPr>
            <a:r>
              <a:rPr sz="2000" dirty="0"/>
              <a:t>Please share your sentence with us.</a:t>
            </a:r>
          </a:p>
        </p:txBody>
      </p:sp>
      <p:pic>
        <p:nvPicPr>
          <p:cNvPr id="170" name="Google Shape;84;p20" descr="Google Shape;84;p20"/>
          <p:cNvPicPr>
            <a:picLocks noChangeAspect="1"/>
          </p:cNvPicPr>
          <p:nvPr/>
        </p:nvPicPr>
        <p:blipFill rotWithShape="1">
          <a:blip r:embed="rId3"/>
          <a:srcRect l="26978" t="20177" r="37630" b="11149"/>
          <a:stretch/>
        </p:blipFill>
        <p:spPr>
          <a:xfrm>
            <a:off x="5434317" y="1263122"/>
            <a:ext cx="2172615" cy="281056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0014-3A1C-4B2D-9730-3E69758D3F81}"/>
              </a:ext>
            </a:extLst>
          </p:cNvPr>
          <p:cNvSpPr>
            <a:spLocks noGrp="1"/>
          </p:cNvSpPr>
          <p:nvPr>
            <p:ph type="title"/>
          </p:nvPr>
        </p:nvSpPr>
        <p:spPr>
          <a:xfrm>
            <a:off x="530352" y="481893"/>
            <a:ext cx="5508059" cy="1021801"/>
          </a:xfrm>
        </p:spPr>
        <p:txBody>
          <a:bodyPr/>
          <a:lstStyle/>
          <a:p>
            <a:r>
              <a:rPr lang="en-US" dirty="0"/>
              <a:t>Essential Questions</a:t>
            </a:r>
          </a:p>
        </p:txBody>
      </p:sp>
      <p:sp>
        <p:nvSpPr>
          <p:cNvPr id="3" name="Text Placeholder 2">
            <a:extLst>
              <a:ext uri="{FF2B5EF4-FFF2-40B4-BE49-F238E27FC236}">
                <a16:creationId xmlns:a16="http://schemas.microsoft.com/office/drawing/2014/main" id="{C181E2CB-E9CB-4F06-9D02-3B135C0B10A2}"/>
              </a:ext>
            </a:extLst>
          </p:cNvPr>
          <p:cNvSpPr>
            <a:spLocks noGrp="1"/>
          </p:cNvSpPr>
          <p:nvPr>
            <p:ph type="body" sz="quarter" idx="1"/>
          </p:nvPr>
        </p:nvSpPr>
        <p:spPr>
          <a:xfrm>
            <a:off x="412955" y="1775668"/>
            <a:ext cx="7881370" cy="1738661"/>
          </a:xfrm>
        </p:spPr>
        <p:txBody>
          <a:bodyPr>
            <a:noAutofit/>
          </a:bodyPr>
          <a:lstStyle/>
          <a:p>
            <a:pPr marL="685800" indent="-457200">
              <a:buFont typeface="Arial" panose="020B0604020202020204" pitchFamily="34" charset="0"/>
              <a:buChar char="•"/>
            </a:pPr>
            <a:r>
              <a:rPr lang="en-US" sz="2400" dirty="0"/>
              <a:t>What does discussion look like in an online ELA classroom?</a:t>
            </a:r>
          </a:p>
          <a:p>
            <a:pPr marL="685800" indent="-457200">
              <a:buFont typeface="Arial" panose="020B0604020202020204" pitchFamily="34" charset="0"/>
              <a:buChar char="•"/>
            </a:pPr>
            <a:r>
              <a:rPr lang="en-US" sz="2400" dirty="0"/>
              <a:t>What does active engagement in discussion look like online?</a:t>
            </a:r>
          </a:p>
        </p:txBody>
      </p:sp>
    </p:spTree>
    <p:extLst>
      <p:ext uri="{BB962C8B-B14F-4D97-AF65-F5344CB8AC3E}">
        <p14:creationId xmlns:p14="http://schemas.microsoft.com/office/powerpoint/2010/main" val="9081756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89;p21"/>
          <p:cNvSpPr txBox="1">
            <a:spLocks noGrp="1"/>
          </p:cNvSpPr>
          <p:nvPr>
            <p:ph type="title"/>
          </p:nvPr>
        </p:nvSpPr>
        <p:spPr>
          <a:xfrm>
            <a:off x="530352" y="460824"/>
            <a:ext cx="5310010" cy="1021801"/>
          </a:xfrm>
          <a:prstGeom prst="rect">
            <a:avLst/>
          </a:prstGeom>
        </p:spPr>
        <p:txBody>
          <a:bodyPr/>
          <a:lstStyle/>
          <a:p>
            <a:r>
              <a:rPr dirty="0"/>
              <a:t>Session Objectives</a:t>
            </a:r>
          </a:p>
        </p:txBody>
      </p:sp>
      <p:sp>
        <p:nvSpPr>
          <p:cNvPr id="175" name="Google Shape;90;p21"/>
          <p:cNvSpPr txBox="1">
            <a:spLocks noGrp="1"/>
          </p:cNvSpPr>
          <p:nvPr>
            <p:ph type="body" sz="quarter" idx="1"/>
          </p:nvPr>
        </p:nvSpPr>
        <p:spPr>
          <a:xfrm>
            <a:off x="530352" y="1750386"/>
            <a:ext cx="6971387" cy="1132201"/>
          </a:xfrm>
          <a:prstGeom prst="rect">
            <a:avLst/>
          </a:prstGeom>
        </p:spPr>
        <p:txBody>
          <a:bodyPr>
            <a:normAutofit fontScale="92500" lnSpcReduction="10000"/>
          </a:bodyPr>
          <a:lstStyle>
            <a:lvl1pPr marL="0" indent="0">
              <a:buSzTx/>
              <a:buNone/>
            </a:lvl1pPr>
          </a:lstStyle>
          <a:p>
            <a:pPr marL="457200" indent="-457200">
              <a:buFont typeface="Arial" panose="020B0604020202020204" pitchFamily="34" charset="0"/>
              <a:buChar char="•"/>
            </a:pPr>
            <a:r>
              <a:rPr lang="en-US" dirty="0"/>
              <a:t>I</a:t>
            </a:r>
            <a:r>
              <a:rPr dirty="0"/>
              <a:t>mplement a variety of synchronous and asynchronous discussion strategies to improve and enhance substantive student conversations.</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95;p22"/>
          <p:cNvSpPr txBox="1">
            <a:spLocks noGrp="1"/>
          </p:cNvSpPr>
          <p:nvPr>
            <p:ph type="title"/>
          </p:nvPr>
        </p:nvSpPr>
        <p:spPr>
          <a:xfrm>
            <a:off x="419100" y="258381"/>
            <a:ext cx="6137612" cy="857401"/>
          </a:xfrm>
          <a:prstGeom prst="rect">
            <a:avLst/>
          </a:prstGeom>
        </p:spPr>
        <p:txBody>
          <a:bodyPr/>
          <a:lstStyle>
            <a:lvl1pPr algn="ctr"/>
          </a:lstStyle>
          <a:p>
            <a:r>
              <a:rPr dirty="0">
                <a:latin typeface="Calibri" panose="020F0502020204030204" pitchFamily="34" charset="0"/>
                <a:cs typeface="Calibri" panose="020F0502020204030204" pitchFamily="34" charset="0"/>
              </a:rPr>
              <a:t>Cognitive Load: A Consideration</a:t>
            </a:r>
          </a:p>
        </p:txBody>
      </p:sp>
      <p:sp>
        <p:nvSpPr>
          <p:cNvPr id="180" name="Google Shape;96;p22"/>
          <p:cNvSpPr txBox="1">
            <a:spLocks noGrp="1"/>
          </p:cNvSpPr>
          <p:nvPr>
            <p:ph type="body" idx="4294967295"/>
          </p:nvPr>
        </p:nvSpPr>
        <p:spPr>
          <a:xfrm>
            <a:off x="619432" y="1253263"/>
            <a:ext cx="7454256" cy="2298992"/>
          </a:xfrm>
          <a:prstGeom prst="rect">
            <a:avLst/>
          </a:prstGeom>
        </p:spPr>
        <p:txBody>
          <a:bodyPr/>
          <a:lstStyle/>
          <a:p>
            <a:pPr marL="0" indent="0">
              <a:buSzTx/>
              <a:buNone/>
            </a:pPr>
            <a:r>
              <a:rPr sz="2000" dirty="0"/>
              <a:t>New Tech Tools + New Academic Skills + Communication Skills =</a:t>
            </a:r>
          </a:p>
          <a:p>
            <a:pPr marL="0" indent="0" algn="ctr">
              <a:buSzTx/>
              <a:buNone/>
              <a:defRPr sz="4800"/>
            </a:pPr>
            <a:r>
              <a:rPr dirty="0"/>
              <a:t>3 x Cognitive Load</a:t>
            </a:r>
          </a:p>
          <a:p>
            <a:pPr marL="0" indent="0" algn="ctr">
              <a:buSzTx/>
              <a:buNone/>
            </a:pPr>
            <a:endParaRPr lang="en-US" sz="2200" dirty="0"/>
          </a:p>
          <a:p>
            <a:pPr marL="0" indent="0" algn="ctr">
              <a:buSzTx/>
              <a:buNone/>
            </a:pPr>
            <a:r>
              <a:rPr sz="2200" dirty="0"/>
              <a:t>Consider teaching the new tech tool first in a non-taxing activity.</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Teacherless Online Classroom - Discussion Bored&#10;&#10;Google Shape;101;p23" descr="Teacherless Online Classroom - Discussion BoredGoogle Shape;101;p23">
            <a:hlinkClick r:id="rId3"/>
          </p:cNvPr>
          <p:cNvPicPr>
            <a:picLocks noChangeAspect="1"/>
          </p:cNvPicPr>
          <p:nvPr/>
        </p:nvPicPr>
        <p:blipFill>
          <a:blip r:embed="rId4"/>
          <a:stretch>
            <a:fillRect/>
          </a:stretch>
        </p:blipFill>
        <p:spPr>
          <a:xfrm>
            <a:off x="1496775" y="265325"/>
            <a:ext cx="5728626" cy="42964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Google Shape;106;p24"/>
          <p:cNvSpPr txBox="1">
            <a:spLocks noGrp="1"/>
          </p:cNvSpPr>
          <p:nvPr>
            <p:ph type="title"/>
          </p:nvPr>
        </p:nvSpPr>
        <p:spPr>
          <a:xfrm>
            <a:off x="469841" y="258381"/>
            <a:ext cx="7780828" cy="857401"/>
          </a:xfrm>
          <a:prstGeom prst="rect">
            <a:avLst/>
          </a:prstGeom>
        </p:spPr>
        <p:txBody>
          <a:bodyPr>
            <a:normAutofit fontScale="90000"/>
          </a:bodyPr>
          <a:lstStyle/>
          <a:p>
            <a:r>
              <a:rPr dirty="0">
                <a:latin typeface="Calibri" panose="020F0502020204030204" pitchFamily="34" charset="0"/>
                <a:cs typeface="Calibri" panose="020F0502020204030204" pitchFamily="34" charset="0"/>
              </a:rPr>
              <a:t>Discussion Strategies </a:t>
            </a:r>
            <a:r>
              <a:rPr lang="en-US" dirty="0">
                <a:latin typeface="Calibri" panose="020F0502020204030204" pitchFamily="34" charset="0"/>
                <a:cs typeface="Calibri" panose="020F0502020204030204" pitchFamily="34" charset="0"/>
              </a:rPr>
              <a:t>That Foster Engagement </a:t>
            </a:r>
            <a:endParaRPr dirty="0">
              <a:latin typeface="Calibri" panose="020F0502020204030204" pitchFamily="34" charset="0"/>
              <a:cs typeface="Calibri" panose="020F0502020204030204" pitchFamily="34" charset="0"/>
            </a:endParaRPr>
          </a:p>
        </p:txBody>
      </p:sp>
      <p:sp>
        <p:nvSpPr>
          <p:cNvPr id="189" name="Google Shape;107;p24"/>
          <p:cNvSpPr txBox="1">
            <a:spLocks noGrp="1"/>
          </p:cNvSpPr>
          <p:nvPr>
            <p:ph type="body" idx="4294967295"/>
          </p:nvPr>
        </p:nvSpPr>
        <p:spPr>
          <a:xfrm>
            <a:off x="724778" y="1311275"/>
            <a:ext cx="5292564" cy="2632075"/>
          </a:xfrm>
          <a:prstGeom prst="rect">
            <a:avLst/>
          </a:prstGeom>
        </p:spPr>
        <p:txBody>
          <a:bodyPr>
            <a:normAutofit/>
          </a:bodyPr>
          <a:lstStyle/>
          <a:p>
            <a:pPr lvl="1">
              <a:buSzPct val="100000"/>
              <a:buFont typeface="Arial" panose="020B0604020202020204" pitchFamily="34" charset="0"/>
              <a:buChar char="•"/>
            </a:pPr>
            <a:r>
              <a:rPr sz="2200" dirty="0"/>
              <a:t>Collaborative Word Clouds</a:t>
            </a:r>
          </a:p>
          <a:p>
            <a:pPr lvl="1">
              <a:spcBef>
                <a:spcPts val="0"/>
              </a:spcBef>
              <a:buFont typeface="Arial" panose="020B0604020202020204" pitchFamily="34" charset="0"/>
              <a:buChar char="•"/>
            </a:pPr>
            <a:r>
              <a:rPr sz="2200" dirty="0"/>
              <a:t>Chalk Talk</a:t>
            </a:r>
          </a:p>
          <a:p>
            <a:pPr lvl="1">
              <a:spcBef>
                <a:spcPts val="0"/>
              </a:spcBef>
              <a:buFont typeface="Arial" panose="020B0604020202020204" pitchFamily="34" charset="0"/>
              <a:buChar char="•"/>
            </a:pPr>
            <a:r>
              <a:rPr sz="2200" dirty="0"/>
              <a:t>I Think/We Think</a:t>
            </a:r>
          </a:p>
          <a:p>
            <a:pPr lvl="1">
              <a:spcBef>
                <a:spcPts val="0"/>
              </a:spcBef>
              <a:buFont typeface="Arial" panose="020B0604020202020204" pitchFamily="34" charset="0"/>
              <a:buChar char="•"/>
            </a:pPr>
            <a:r>
              <a:rPr sz="2200" dirty="0"/>
              <a:t>First Turn/Last Turn</a:t>
            </a:r>
            <a:endParaRPr lang="en-US" sz="2200" dirty="0"/>
          </a:p>
          <a:p>
            <a:pPr lvl="1">
              <a:spcBef>
                <a:spcPts val="0"/>
              </a:spcBef>
              <a:buFont typeface="Arial" panose="020B0604020202020204" pitchFamily="34" charset="0"/>
              <a:buChar char="•"/>
            </a:pPr>
            <a:r>
              <a:rPr lang="en-US" sz="2200" dirty="0"/>
              <a:t>Find information slides at https://bit.ly/GroupStrategySlides</a:t>
            </a:r>
          </a:p>
          <a:p>
            <a:pPr>
              <a:spcBef>
                <a:spcPts val="0"/>
              </a:spcBef>
            </a:pPr>
            <a:endParaRPr lang="en-US" sz="2200" dirty="0"/>
          </a:p>
          <a:p>
            <a:pPr>
              <a:spcBef>
                <a:spcPts val="0"/>
              </a:spcBef>
            </a:pP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LEARN theme">
  <a:themeElements>
    <a:clrScheme name="LEARN theme">
      <a:dk1>
        <a:srgbClr val="000000"/>
      </a:dk1>
      <a:lt1>
        <a:srgbClr val="FFFFFF"/>
      </a:lt1>
      <a:dk2>
        <a:srgbClr val="A7A7A7"/>
      </a:dk2>
      <a:lt2>
        <a:srgbClr val="535353"/>
      </a:lt2>
      <a:accent1>
        <a:srgbClr val="DCBA25"/>
      </a:accent1>
      <a:accent2>
        <a:srgbClr val="679BCD"/>
      </a:accent2>
      <a:accent3>
        <a:srgbClr val="999967"/>
      </a:accent3>
      <a:accent4>
        <a:srgbClr val="991B1E"/>
      </a:accent4>
      <a:accent5>
        <a:srgbClr val="C1C1C1"/>
      </a:accent5>
      <a:accent6>
        <a:srgbClr val="7D1619"/>
      </a:accent6>
      <a:hlink>
        <a:srgbClr val="0000FF"/>
      </a:hlink>
      <a:folHlink>
        <a:srgbClr val="FF00FF"/>
      </a:folHlink>
    </a:clrScheme>
    <a:fontScheme name="LEARN theme">
      <a:majorFont>
        <a:latin typeface="Helvetica"/>
        <a:ea typeface="Helvetica"/>
        <a:cs typeface="Helvetica"/>
      </a:majorFont>
      <a:minorFont>
        <a:latin typeface="Arial"/>
        <a:ea typeface="Arial"/>
        <a:cs typeface="Arial"/>
      </a:minorFont>
    </a:fontScheme>
    <a:fmtScheme name="LEARN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RN theme">
  <a:themeElements>
    <a:clrScheme name="LEARN theme">
      <a:dk1>
        <a:srgbClr val="000000"/>
      </a:dk1>
      <a:lt1>
        <a:srgbClr val="FFFFFF"/>
      </a:lt1>
      <a:dk2>
        <a:srgbClr val="A7A7A7"/>
      </a:dk2>
      <a:lt2>
        <a:srgbClr val="535353"/>
      </a:lt2>
      <a:accent1>
        <a:srgbClr val="DCBA25"/>
      </a:accent1>
      <a:accent2>
        <a:srgbClr val="679BCD"/>
      </a:accent2>
      <a:accent3>
        <a:srgbClr val="999967"/>
      </a:accent3>
      <a:accent4>
        <a:srgbClr val="991B1E"/>
      </a:accent4>
      <a:accent5>
        <a:srgbClr val="C1C1C1"/>
      </a:accent5>
      <a:accent6>
        <a:srgbClr val="7D1619"/>
      </a:accent6>
      <a:hlink>
        <a:srgbClr val="0000FF"/>
      </a:hlink>
      <a:folHlink>
        <a:srgbClr val="FF00FF"/>
      </a:folHlink>
    </a:clrScheme>
    <a:fontScheme name="LEARN theme">
      <a:majorFont>
        <a:latin typeface="Helvetica"/>
        <a:ea typeface="Helvetica"/>
        <a:cs typeface="Helvetica"/>
      </a:majorFont>
      <a:minorFont>
        <a:latin typeface="Arial"/>
        <a:ea typeface="Arial"/>
        <a:cs typeface="Arial"/>
      </a:minorFont>
    </a:fontScheme>
    <a:fmtScheme name="LEARN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BB5D38-E4D1-46BC-A0B8-BDF09C159A06}">
  <ds:schemaRefs>
    <ds:schemaRef ds:uri="http://schemas.microsoft.com/sharepoint/v3/contenttype/forms"/>
  </ds:schemaRefs>
</ds:datastoreItem>
</file>

<file path=customXml/itemProps2.xml><?xml version="1.0" encoding="utf-8"?>
<ds:datastoreItem xmlns:ds="http://schemas.openxmlformats.org/officeDocument/2006/customXml" ds:itemID="{70DBBBB3-BF09-4C8C-AADC-DD33997CA379}">
  <ds:schemaRefs>
    <ds:schemaRef ds:uri="http://schemas.microsoft.com/office/infopath/2007/PartnerControls"/>
    <ds:schemaRef ds:uri="http://purl.org/dc/terms/"/>
    <ds:schemaRef ds:uri="d06b737b-b789-4524-96b5-d3d460658ae2"/>
    <ds:schemaRef ds:uri="http://purl.org/dc/elements/1.1/"/>
    <ds:schemaRef ds:uri="http://schemas.microsoft.com/office/2006/documentManagement/types"/>
    <ds:schemaRef ds:uri="http://www.w3.org/XML/1998/namespace"/>
    <ds:schemaRef ds:uri="http://schemas.openxmlformats.org/package/2006/metadata/core-properties"/>
    <ds:schemaRef ds:uri="966e68ee-ec3c-4f12-bd4f-fedbbec8de0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1F0F1E7-996F-4920-BC40-B53DACDD4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641</TotalTime>
  <Words>4426</Words>
  <Application>Microsoft Office PowerPoint</Application>
  <PresentationFormat>On-screen Show (16:9)</PresentationFormat>
  <Paragraphs>298</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Montserrat</vt:lpstr>
      <vt:lpstr>Trebuchet MS</vt:lpstr>
      <vt:lpstr>Wingdings</vt:lpstr>
      <vt:lpstr>LEARN theme</vt:lpstr>
      <vt:lpstr>PowerPoint Presentation</vt:lpstr>
      <vt:lpstr>Discussion Strategies for Online Learning (ELA)</vt:lpstr>
      <vt:lpstr>PowerPoint Presentation</vt:lpstr>
      <vt:lpstr>This Session Will Be a Success If...</vt:lpstr>
      <vt:lpstr>Essential Questions</vt:lpstr>
      <vt:lpstr>Session Objectives</vt:lpstr>
      <vt:lpstr>Cognitive Load: A Consideration</vt:lpstr>
      <vt:lpstr>PowerPoint Presentation</vt:lpstr>
      <vt:lpstr>Discussion Strategies That Foster Engagement </vt:lpstr>
      <vt:lpstr>Group Strategies</vt:lpstr>
      <vt:lpstr>PowerPoint Presentation</vt:lpstr>
      <vt:lpstr>Collaborative Word Clouds</vt:lpstr>
      <vt:lpstr>    </vt:lpstr>
      <vt:lpstr>Chalk Talk</vt:lpstr>
      <vt:lpstr>PowerPoint Presentation</vt:lpstr>
      <vt:lpstr>I Think/We Think</vt:lpstr>
      <vt:lpstr>PowerPoint Presentation</vt:lpstr>
      <vt:lpstr>First Turn/Last Turn</vt:lpstr>
      <vt:lpstr>Share Out: Strategy Reflection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keywords>Power Point</cp:keywords>
  <cp:lastModifiedBy>McLeod Porter, Delma</cp:lastModifiedBy>
  <cp:revision>5</cp:revision>
  <dcterms:modified xsi:type="dcterms:W3CDTF">2022-01-19T19:43:14Z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