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0"/>
  </p:notesMasterIdLst>
  <p:sldIdLst>
    <p:sldId id="256" r:id="rId3"/>
    <p:sldId id="257" r:id="rId4"/>
    <p:sldId id="258" r:id="rId5"/>
    <p:sldId id="259" r:id="rId6"/>
    <p:sldId id="260" r:id="rId7"/>
    <p:sldId id="261" r:id="rId8"/>
    <p:sldId id="262" r:id="rId9"/>
    <p:sldId id="279" r:id="rId10"/>
    <p:sldId id="264" r:id="rId11"/>
    <p:sldId id="265" r:id="rId12"/>
    <p:sldId id="266" r:id="rId13"/>
    <p:sldId id="267" r:id="rId14"/>
    <p:sldId id="268" r:id="rId15"/>
    <p:sldId id="269" r:id="rId16"/>
    <p:sldId id="277" r:id="rId17"/>
    <p:sldId id="272" r:id="rId18"/>
    <p:sldId id="27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58E18C-55C9-4106-B4B9-F243085490B3}" v="7" dt="2021-01-12T02:40:18.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7074" autoAdjust="0"/>
  </p:normalViewPr>
  <p:slideViewPr>
    <p:cSldViewPr snapToGrid="0">
      <p:cViewPr varScale="1">
        <p:scale>
          <a:sx n="141" d="100"/>
          <a:sy n="141" d="100"/>
        </p:scale>
        <p:origin x="13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Thurston" userId="10285e41d43c4120" providerId="LiveId" clId="{2058E18C-55C9-4106-B4B9-F243085490B3}"/>
    <pc:docChg chg="undo redo custSel addSld delSld modSld sldOrd">
      <pc:chgData name="Taylor Thurston" userId="10285e41d43c4120" providerId="LiveId" clId="{2058E18C-55C9-4106-B4B9-F243085490B3}" dt="2021-01-12T14:35:53.775" v="234"/>
      <pc:docMkLst>
        <pc:docMk/>
      </pc:docMkLst>
      <pc:sldChg chg="modSp mod">
        <pc:chgData name="Taylor Thurston" userId="10285e41d43c4120" providerId="LiveId" clId="{2058E18C-55C9-4106-B4B9-F243085490B3}" dt="2021-01-11T21:49:14.342" v="23" actId="20577"/>
        <pc:sldMkLst>
          <pc:docMk/>
          <pc:sldMk cId="0" sldId="259"/>
        </pc:sldMkLst>
        <pc:spChg chg="mod">
          <ac:chgData name="Taylor Thurston" userId="10285e41d43c4120" providerId="LiveId" clId="{2058E18C-55C9-4106-B4B9-F243085490B3}" dt="2021-01-11T21:49:14.342" v="23" actId="20577"/>
          <ac:spMkLst>
            <pc:docMk/>
            <pc:sldMk cId="0" sldId="259"/>
            <ac:spMk id="106" creationId="{00000000-0000-0000-0000-000000000000}"/>
          </ac:spMkLst>
        </pc:spChg>
        <pc:spChg chg="mod">
          <ac:chgData name="Taylor Thurston" userId="10285e41d43c4120" providerId="LiveId" clId="{2058E18C-55C9-4106-B4B9-F243085490B3}" dt="2021-01-11T21:48:03.033" v="22" actId="207"/>
          <ac:spMkLst>
            <pc:docMk/>
            <pc:sldMk cId="0" sldId="259"/>
            <ac:spMk id="107" creationId="{00000000-0000-0000-0000-000000000000}"/>
          </ac:spMkLst>
        </pc:spChg>
      </pc:sldChg>
      <pc:sldChg chg="addSp delSp modSp mod">
        <pc:chgData name="Taylor Thurston" userId="10285e41d43c4120" providerId="LiveId" clId="{2058E18C-55C9-4106-B4B9-F243085490B3}" dt="2021-01-11T21:47:11.915" v="20"/>
        <pc:sldMkLst>
          <pc:docMk/>
          <pc:sldMk cId="0" sldId="260"/>
        </pc:sldMkLst>
        <pc:spChg chg="add del mod">
          <ac:chgData name="Taylor Thurston" userId="10285e41d43c4120" providerId="LiveId" clId="{2058E18C-55C9-4106-B4B9-F243085490B3}" dt="2021-01-11T21:47:11.658" v="19" actId="478"/>
          <ac:spMkLst>
            <pc:docMk/>
            <pc:sldMk cId="0" sldId="260"/>
            <ac:spMk id="3" creationId="{70F4D575-544A-4A4E-A4C7-F4480370397D}"/>
          </ac:spMkLst>
        </pc:spChg>
        <pc:spChg chg="add del mod">
          <ac:chgData name="Taylor Thurston" userId="10285e41d43c4120" providerId="LiveId" clId="{2058E18C-55C9-4106-B4B9-F243085490B3}" dt="2021-01-11T21:47:09.056" v="18"/>
          <ac:spMkLst>
            <pc:docMk/>
            <pc:sldMk cId="0" sldId="260"/>
            <ac:spMk id="8" creationId="{0882DA78-A233-4F34-A516-AC5E4F541D3F}"/>
          </ac:spMkLst>
        </pc:spChg>
        <pc:spChg chg="add mod">
          <ac:chgData name="Taylor Thurston" userId="10285e41d43c4120" providerId="LiveId" clId="{2058E18C-55C9-4106-B4B9-F243085490B3}" dt="2021-01-11T21:47:11.915" v="20"/>
          <ac:spMkLst>
            <pc:docMk/>
            <pc:sldMk cId="0" sldId="260"/>
            <ac:spMk id="9" creationId="{C464B64B-533A-49BD-AB1A-C9962D749FF1}"/>
          </ac:spMkLst>
        </pc:spChg>
        <pc:spChg chg="del mod">
          <ac:chgData name="Taylor Thurston" userId="10285e41d43c4120" providerId="LiveId" clId="{2058E18C-55C9-4106-B4B9-F243085490B3}" dt="2021-01-11T21:47:07.379" v="16" actId="478"/>
          <ac:spMkLst>
            <pc:docMk/>
            <pc:sldMk cId="0" sldId="260"/>
            <ac:spMk id="112" creationId="{00000000-0000-0000-0000-000000000000}"/>
          </ac:spMkLst>
        </pc:spChg>
        <pc:spChg chg="mod">
          <ac:chgData name="Taylor Thurston" userId="10285e41d43c4120" providerId="LiveId" clId="{2058E18C-55C9-4106-B4B9-F243085490B3}" dt="2021-01-11T21:46:28.837" v="15" actId="20577"/>
          <ac:spMkLst>
            <pc:docMk/>
            <pc:sldMk cId="0" sldId="260"/>
            <ac:spMk id="113" creationId="{00000000-0000-0000-0000-000000000000}"/>
          </ac:spMkLst>
        </pc:spChg>
        <pc:spChg chg="del">
          <ac:chgData name="Taylor Thurston" userId="10285e41d43c4120" providerId="LiveId" clId="{2058E18C-55C9-4106-B4B9-F243085490B3}" dt="2021-01-11T21:45:05.719" v="2" actId="478"/>
          <ac:spMkLst>
            <pc:docMk/>
            <pc:sldMk cId="0" sldId="260"/>
            <ac:spMk id="114" creationId="{00000000-0000-0000-0000-000000000000}"/>
          </ac:spMkLst>
        </pc:spChg>
        <pc:picChg chg="mod">
          <ac:chgData name="Taylor Thurston" userId="10285e41d43c4120" providerId="LiveId" clId="{2058E18C-55C9-4106-B4B9-F243085490B3}" dt="2021-01-11T21:45:08.659" v="3" actId="1076"/>
          <ac:picMkLst>
            <pc:docMk/>
            <pc:sldMk cId="0" sldId="260"/>
            <ac:picMk id="115" creationId="{00000000-0000-0000-0000-000000000000}"/>
          </ac:picMkLst>
        </pc:picChg>
      </pc:sldChg>
      <pc:sldChg chg="modSp mod">
        <pc:chgData name="Taylor Thurston" userId="10285e41d43c4120" providerId="LiveId" clId="{2058E18C-55C9-4106-B4B9-F243085490B3}" dt="2021-01-12T14:33:05.258" v="185"/>
        <pc:sldMkLst>
          <pc:docMk/>
          <pc:sldMk cId="0" sldId="262"/>
        </pc:sldMkLst>
        <pc:spChg chg="mod">
          <ac:chgData name="Taylor Thurston" userId="10285e41d43c4120" providerId="LiveId" clId="{2058E18C-55C9-4106-B4B9-F243085490B3}" dt="2021-01-12T14:33:05.258" v="185"/>
          <ac:spMkLst>
            <pc:docMk/>
            <pc:sldMk cId="0" sldId="262"/>
            <ac:spMk id="125" creationId="{00000000-0000-0000-0000-000000000000}"/>
          </ac:spMkLst>
        </pc:spChg>
      </pc:sldChg>
      <pc:sldChg chg="modSp del mod modNotesTx">
        <pc:chgData name="Taylor Thurston" userId="10285e41d43c4120" providerId="LiveId" clId="{2058E18C-55C9-4106-B4B9-F243085490B3}" dt="2021-01-12T02:40:22.194" v="104" actId="47"/>
        <pc:sldMkLst>
          <pc:docMk/>
          <pc:sldMk cId="0" sldId="263"/>
        </pc:sldMkLst>
        <pc:spChg chg="mod">
          <ac:chgData name="Taylor Thurston" userId="10285e41d43c4120" providerId="LiveId" clId="{2058E18C-55C9-4106-B4B9-F243085490B3}" dt="2021-01-12T02:36:10.566" v="97" actId="12"/>
          <ac:spMkLst>
            <pc:docMk/>
            <pc:sldMk cId="0" sldId="263"/>
            <ac:spMk id="134" creationId="{00000000-0000-0000-0000-000000000000}"/>
          </ac:spMkLst>
        </pc:spChg>
      </pc:sldChg>
      <pc:sldChg chg="modSp mod ord modShow modNotesTx">
        <pc:chgData name="Taylor Thurston" userId="10285e41d43c4120" providerId="LiveId" clId="{2058E18C-55C9-4106-B4B9-F243085490B3}" dt="2021-01-12T02:38:06.081" v="100"/>
        <pc:sldMkLst>
          <pc:docMk/>
          <pc:sldMk cId="0" sldId="264"/>
        </pc:sldMkLst>
        <pc:spChg chg="mod">
          <ac:chgData name="Taylor Thurston" userId="10285e41d43c4120" providerId="LiveId" clId="{2058E18C-55C9-4106-B4B9-F243085490B3}" dt="2021-01-12T02:33:31.881" v="87" actId="1076"/>
          <ac:spMkLst>
            <pc:docMk/>
            <pc:sldMk cId="0" sldId="264"/>
            <ac:spMk id="139" creationId="{00000000-0000-0000-0000-000000000000}"/>
          </ac:spMkLst>
        </pc:spChg>
        <pc:spChg chg="mod">
          <ac:chgData name="Taylor Thurston" userId="10285e41d43c4120" providerId="LiveId" clId="{2058E18C-55C9-4106-B4B9-F243085490B3}" dt="2021-01-12T02:33:38.478" v="91" actId="20577"/>
          <ac:spMkLst>
            <pc:docMk/>
            <pc:sldMk cId="0" sldId="264"/>
            <ac:spMk id="140" creationId="{00000000-0000-0000-0000-000000000000}"/>
          </ac:spMkLst>
        </pc:spChg>
        <pc:spChg chg="mod">
          <ac:chgData name="Taylor Thurston" userId="10285e41d43c4120" providerId="LiveId" clId="{2058E18C-55C9-4106-B4B9-F243085490B3}" dt="2021-01-12T02:33:40.789" v="92" actId="20577"/>
          <ac:spMkLst>
            <pc:docMk/>
            <pc:sldMk cId="0" sldId="264"/>
            <ac:spMk id="141" creationId="{00000000-0000-0000-0000-000000000000}"/>
          </ac:spMkLst>
        </pc:spChg>
      </pc:sldChg>
      <pc:sldChg chg="modSp mod">
        <pc:chgData name="Taylor Thurston" userId="10285e41d43c4120" providerId="LiveId" clId="{2058E18C-55C9-4106-B4B9-F243085490B3}" dt="2021-01-12T02:53:06.811" v="175" actId="20577"/>
        <pc:sldMkLst>
          <pc:docMk/>
          <pc:sldMk cId="0" sldId="265"/>
        </pc:sldMkLst>
        <pc:spChg chg="mod">
          <ac:chgData name="Taylor Thurston" userId="10285e41d43c4120" providerId="LiveId" clId="{2058E18C-55C9-4106-B4B9-F243085490B3}" dt="2021-01-12T02:52:45.652" v="164" actId="403"/>
          <ac:spMkLst>
            <pc:docMk/>
            <pc:sldMk cId="0" sldId="265"/>
            <ac:spMk id="146" creationId="{00000000-0000-0000-0000-000000000000}"/>
          </ac:spMkLst>
        </pc:spChg>
        <pc:spChg chg="mod">
          <ac:chgData name="Taylor Thurston" userId="10285e41d43c4120" providerId="LiveId" clId="{2058E18C-55C9-4106-B4B9-F243085490B3}" dt="2021-01-12T02:52:54.963" v="170" actId="14100"/>
          <ac:spMkLst>
            <pc:docMk/>
            <pc:sldMk cId="0" sldId="265"/>
            <ac:spMk id="147" creationId="{00000000-0000-0000-0000-000000000000}"/>
          </ac:spMkLst>
        </pc:spChg>
        <pc:spChg chg="mod">
          <ac:chgData name="Taylor Thurston" userId="10285e41d43c4120" providerId="LiveId" clId="{2058E18C-55C9-4106-B4B9-F243085490B3}" dt="2021-01-12T02:53:06.811" v="175" actId="20577"/>
          <ac:spMkLst>
            <pc:docMk/>
            <pc:sldMk cId="0" sldId="265"/>
            <ac:spMk id="148" creationId="{00000000-0000-0000-0000-000000000000}"/>
          </ac:spMkLst>
        </pc:spChg>
      </pc:sldChg>
      <pc:sldChg chg="modSp mod">
        <pc:chgData name="Taylor Thurston" userId="10285e41d43c4120" providerId="LiveId" clId="{2058E18C-55C9-4106-B4B9-F243085490B3}" dt="2021-01-12T02:52:34.628" v="162" actId="20577"/>
        <pc:sldMkLst>
          <pc:docMk/>
          <pc:sldMk cId="0" sldId="266"/>
        </pc:sldMkLst>
        <pc:spChg chg="mod">
          <ac:chgData name="Taylor Thurston" userId="10285e41d43c4120" providerId="LiveId" clId="{2058E18C-55C9-4106-B4B9-F243085490B3}" dt="2021-01-12T02:52:15.231" v="156" actId="20577"/>
          <ac:spMkLst>
            <pc:docMk/>
            <pc:sldMk cId="0" sldId="266"/>
            <ac:spMk id="153" creationId="{00000000-0000-0000-0000-000000000000}"/>
          </ac:spMkLst>
        </pc:spChg>
        <pc:spChg chg="mod">
          <ac:chgData name="Taylor Thurston" userId="10285e41d43c4120" providerId="LiveId" clId="{2058E18C-55C9-4106-B4B9-F243085490B3}" dt="2021-01-12T02:52:02.501" v="150" actId="403"/>
          <ac:spMkLst>
            <pc:docMk/>
            <pc:sldMk cId="0" sldId="266"/>
            <ac:spMk id="154" creationId="{00000000-0000-0000-0000-000000000000}"/>
          </ac:spMkLst>
        </pc:spChg>
        <pc:spChg chg="mod">
          <ac:chgData name="Taylor Thurston" userId="10285e41d43c4120" providerId="LiveId" clId="{2058E18C-55C9-4106-B4B9-F243085490B3}" dt="2021-01-12T02:52:34.628" v="162" actId="20577"/>
          <ac:spMkLst>
            <pc:docMk/>
            <pc:sldMk cId="0" sldId="266"/>
            <ac:spMk id="155" creationId="{00000000-0000-0000-0000-000000000000}"/>
          </ac:spMkLst>
        </pc:spChg>
      </pc:sldChg>
      <pc:sldChg chg="modSp mod">
        <pc:chgData name="Taylor Thurston" userId="10285e41d43c4120" providerId="LiveId" clId="{2058E18C-55C9-4106-B4B9-F243085490B3}" dt="2021-01-12T02:52:23.324" v="158" actId="20577"/>
        <pc:sldMkLst>
          <pc:docMk/>
          <pc:sldMk cId="0" sldId="267"/>
        </pc:sldMkLst>
        <pc:spChg chg="mod">
          <ac:chgData name="Taylor Thurston" userId="10285e41d43c4120" providerId="LiveId" clId="{2058E18C-55C9-4106-B4B9-F243085490B3}" dt="2021-01-12T02:51:00.358" v="140" actId="403"/>
          <ac:spMkLst>
            <pc:docMk/>
            <pc:sldMk cId="0" sldId="267"/>
            <ac:spMk id="160" creationId="{00000000-0000-0000-0000-000000000000}"/>
          </ac:spMkLst>
        </pc:spChg>
        <pc:spChg chg="mod">
          <ac:chgData name="Taylor Thurston" userId="10285e41d43c4120" providerId="LiveId" clId="{2058E18C-55C9-4106-B4B9-F243085490B3}" dt="2021-01-12T02:52:23.324" v="158" actId="20577"/>
          <ac:spMkLst>
            <pc:docMk/>
            <pc:sldMk cId="0" sldId="267"/>
            <ac:spMk id="161" creationId="{00000000-0000-0000-0000-000000000000}"/>
          </ac:spMkLst>
        </pc:spChg>
        <pc:spChg chg="mod">
          <ac:chgData name="Taylor Thurston" userId="10285e41d43c4120" providerId="LiveId" clId="{2058E18C-55C9-4106-B4B9-F243085490B3}" dt="2021-01-12T02:51:45.525" v="147" actId="20577"/>
          <ac:spMkLst>
            <pc:docMk/>
            <pc:sldMk cId="0" sldId="267"/>
            <ac:spMk id="162" creationId="{00000000-0000-0000-0000-000000000000}"/>
          </ac:spMkLst>
        </pc:spChg>
      </pc:sldChg>
      <pc:sldChg chg="delSp modSp mod modNotesTx">
        <pc:chgData name="Taylor Thurston" userId="10285e41d43c4120" providerId="LiveId" clId="{2058E18C-55C9-4106-B4B9-F243085490B3}" dt="2021-01-12T14:35:53.775" v="234"/>
        <pc:sldMkLst>
          <pc:docMk/>
          <pc:sldMk cId="0" sldId="268"/>
        </pc:sldMkLst>
        <pc:spChg chg="mod">
          <ac:chgData name="Taylor Thurston" userId="10285e41d43c4120" providerId="LiveId" clId="{2058E18C-55C9-4106-B4B9-F243085490B3}" dt="2021-01-12T02:30:02.527" v="53" actId="20577"/>
          <ac:spMkLst>
            <pc:docMk/>
            <pc:sldMk cId="0" sldId="268"/>
            <ac:spMk id="167" creationId="{00000000-0000-0000-0000-000000000000}"/>
          </ac:spMkLst>
        </pc:spChg>
        <pc:spChg chg="mod">
          <ac:chgData name="Taylor Thurston" userId="10285e41d43c4120" providerId="LiveId" clId="{2058E18C-55C9-4106-B4B9-F243085490B3}" dt="2021-01-12T02:30:09.995" v="54" actId="20577"/>
          <ac:spMkLst>
            <pc:docMk/>
            <pc:sldMk cId="0" sldId="268"/>
            <ac:spMk id="168" creationId="{00000000-0000-0000-0000-000000000000}"/>
          </ac:spMkLst>
        </pc:spChg>
        <pc:spChg chg="del">
          <ac:chgData name="Taylor Thurston" userId="10285e41d43c4120" providerId="LiveId" clId="{2058E18C-55C9-4106-B4B9-F243085490B3}" dt="2021-01-12T02:31:02.272" v="56" actId="478"/>
          <ac:spMkLst>
            <pc:docMk/>
            <pc:sldMk cId="0" sldId="268"/>
            <ac:spMk id="169" creationId="{00000000-0000-0000-0000-000000000000}"/>
          </ac:spMkLst>
        </pc:spChg>
        <pc:picChg chg="mod">
          <ac:chgData name="Taylor Thurston" userId="10285e41d43c4120" providerId="LiveId" clId="{2058E18C-55C9-4106-B4B9-F243085490B3}" dt="2021-01-12T02:31:51.137" v="59" actId="1076"/>
          <ac:picMkLst>
            <pc:docMk/>
            <pc:sldMk cId="0" sldId="268"/>
            <ac:picMk id="170" creationId="{00000000-0000-0000-0000-000000000000}"/>
          </ac:picMkLst>
        </pc:picChg>
      </pc:sldChg>
      <pc:sldChg chg="del ord modNotes">
        <pc:chgData name="Taylor Thurston" userId="10285e41d43c4120" providerId="LiveId" clId="{2058E18C-55C9-4106-B4B9-F243085490B3}" dt="2021-01-12T02:16:45.516" v="38" actId="47"/>
        <pc:sldMkLst>
          <pc:docMk/>
          <pc:sldMk cId="0" sldId="270"/>
        </pc:sldMkLst>
      </pc:sldChg>
      <pc:sldChg chg="del">
        <pc:chgData name="Taylor Thurston" userId="10285e41d43c4120" providerId="LiveId" clId="{2058E18C-55C9-4106-B4B9-F243085490B3}" dt="2021-01-12T02:28:58.679" v="51" actId="47"/>
        <pc:sldMkLst>
          <pc:docMk/>
          <pc:sldMk cId="0" sldId="271"/>
        </pc:sldMkLst>
      </pc:sldChg>
      <pc:sldChg chg="modSp mod">
        <pc:chgData name="Taylor Thurston" userId="10285e41d43c4120" providerId="LiveId" clId="{2058E18C-55C9-4106-B4B9-F243085490B3}" dt="2021-01-12T02:18:29.736" v="49" actId="20577"/>
        <pc:sldMkLst>
          <pc:docMk/>
          <pc:sldMk cId="0" sldId="272"/>
        </pc:sldMkLst>
        <pc:spChg chg="mod">
          <ac:chgData name="Taylor Thurston" userId="10285e41d43c4120" providerId="LiveId" clId="{2058E18C-55C9-4106-B4B9-F243085490B3}" dt="2021-01-12T02:18:29.736" v="49" actId="20577"/>
          <ac:spMkLst>
            <pc:docMk/>
            <pc:sldMk cId="0" sldId="272"/>
            <ac:spMk id="198" creationId="{00000000-0000-0000-0000-000000000000}"/>
          </ac:spMkLst>
        </pc:spChg>
      </pc:sldChg>
      <pc:sldChg chg="add modNotesTx">
        <pc:chgData name="Taylor Thurston" userId="10285e41d43c4120" providerId="LiveId" clId="{2058E18C-55C9-4106-B4B9-F243085490B3}" dt="2021-01-12T14:34:22.813" v="233"/>
        <pc:sldMkLst>
          <pc:docMk/>
          <pc:sldMk cId="67711157" sldId="277"/>
        </pc:sldMkLst>
      </pc:sldChg>
      <pc:sldChg chg="modSp add mod">
        <pc:chgData name="Taylor Thurston" userId="10285e41d43c4120" providerId="LiveId" clId="{2058E18C-55C9-4106-B4B9-F243085490B3}" dt="2021-01-12T02:18:02.900" v="48" actId="14100"/>
        <pc:sldMkLst>
          <pc:docMk/>
          <pc:sldMk cId="0" sldId="278"/>
        </pc:sldMkLst>
        <pc:spChg chg="mod">
          <ac:chgData name="Taylor Thurston" userId="10285e41d43c4120" providerId="LiveId" clId="{2058E18C-55C9-4106-B4B9-F243085490B3}" dt="2021-01-12T02:18:02.900" v="48" actId="14100"/>
          <ac:spMkLst>
            <pc:docMk/>
            <pc:sldMk cId="0" sldId="278"/>
            <ac:spMk id="181" creationId="{00000000-0000-0000-0000-000000000000}"/>
          </ac:spMkLst>
        </pc:spChg>
        <pc:spChg chg="mod">
          <ac:chgData name="Taylor Thurston" userId="10285e41d43c4120" providerId="LiveId" clId="{2058E18C-55C9-4106-B4B9-F243085490B3}" dt="2021-01-12T02:17:17.643" v="46" actId="20577"/>
          <ac:spMkLst>
            <pc:docMk/>
            <pc:sldMk cId="0" sldId="278"/>
            <ac:spMk id="182" creationId="{00000000-0000-0000-0000-000000000000}"/>
          </ac:spMkLst>
        </pc:spChg>
      </pc:sldChg>
      <pc:sldChg chg="modSp add mod ord modNotesTx">
        <pc:chgData name="Taylor Thurston" userId="10285e41d43c4120" providerId="LiveId" clId="{2058E18C-55C9-4106-B4B9-F243085490B3}" dt="2021-01-12T14:24:28.108" v="178"/>
        <pc:sldMkLst>
          <pc:docMk/>
          <pc:sldMk cId="413475110" sldId="279"/>
        </pc:sldMkLst>
        <pc:spChg chg="mod">
          <ac:chgData name="Taylor Thurston" userId="10285e41d43c4120" providerId="LiveId" clId="{2058E18C-55C9-4106-B4B9-F243085490B3}" dt="2021-01-12T02:41:39.771" v="115"/>
          <ac:spMkLst>
            <pc:docMk/>
            <pc:sldMk cId="413475110" sldId="279"/>
            <ac:spMk id="1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cs.google.com/presentation/d/1AsSzzpbLn9Uv1raG3k-FLvWexEbUVqIxVsyj2mZ-BGw/copy"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k20.ou.edu/serb"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k20.ou.edu/secb"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menti.com/b6b2wj2b98"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mentimeter.com/s/3e7e21fdabc173b95c8a3a4b310e24e7/8e279c77603f/edi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Google Slides Link: </a:t>
            </a:r>
            <a:r>
              <a:rPr lang="en-US" u="sng">
                <a:solidFill>
                  <a:schemeClr val="hlink"/>
                </a:solidFill>
                <a:hlinkClick r:id="rId3"/>
              </a:rPr>
              <a:t>https://docs.google.com/presentation/d/1AsSzzpbLn9Uv1raG3k-FLvWexEbUVqIxVsyj2mZ-BGw/copy</a:t>
            </a:r>
            <a:endParaRPr/>
          </a:p>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b27845669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gb27845669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b27845669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gb27845669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b278456695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Next hand out the Research Brief on what impacts student engagement. Ask each participant to highlight key words and strategies for increasing student engagement. </a:t>
            </a:r>
            <a:r>
              <a:rPr lang="en-US"/>
              <a:t>Research Brief link: </a:t>
            </a:r>
            <a:r>
              <a:rPr lang="en-US" b="0" i="0">
                <a:effectLst/>
                <a:latin typeface="Segoe UI" panose="020B0502040204020203" pitchFamily="34" charset="0"/>
                <a:hlinkClick r:id="rId3" tooltip="http://k20.ou.edu/serb"/>
              </a:rPr>
              <a:t>http://k20.ou.edu/serb</a:t>
            </a:r>
            <a:endParaRPr lang="en-US" b="0" i="0">
              <a:effectLst/>
              <a:latin typeface="Segoe UI" panose="020B0502040204020203" pitchFamily="34" charset="0"/>
            </a:endParaRP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165" name="Google Shape;165;gb278456695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b278456695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After they read, have participants add the words/strategies they highlighted to their honeycomb harvest wherever they feel they most strongly connect.</a:t>
            </a:r>
            <a:endParaRPr b="1" dirty="0"/>
          </a:p>
          <a:p>
            <a:pPr marL="0" lvl="0" indent="0" algn="l" rtl="0">
              <a:spcBef>
                <a:spcPts val="0"/>
              </a:spcBef>
              <a:spcAft>
                <a:spcPts val="0"/>
              </a:spcAft>
              <a:buNone/>
            </a:pPr>
            <a:endParaRPr dirty="0"/>
          </a:p>
        </p:txBody>
      </p:sp>
      <p:sp>
        <p:nvSpPr>
          <p:cNvPr id="173" name="Google Shape;173;gb278456695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Class Choice Board: </a:t>
            </a:r>
            <a:r>
              <a:rPr lang="en-US" b="0" i="0" dirty="0">
                <a:effectLst/>
                <a:latin typeface="Segoe UI" panose="020B0502040204020203" pitchFamily="34" charset="0"/>
                <a:hlinkClick r:id="rId3" tooltip="http://k20.ou.edu/secb"/>
              </a:rPr>
              <a:t>http://k20.ou.edu/secb</a:t>
            </a:r>
            <a:endParaRPr lang="en-US" b="0" i="0" dirty="0">
              <a:effectLst/>
              <a:latin typeface="Segoe UI" panose="020B0502040204020203" pitchFamily="34" charset="0"/>
            </a:endParaRPr>
          </a:p>
          <a:p>
            <a:endParaRPr lang="en-US" dirty="0"/>
          </a:p>
          <a:p>
            <a:r>
              <a:rPr lang="en-US" dirty="0"/>
              <a:t>Assign groups to present their ideas about how to improve engagement in their scenario. </a:t>
            </a:r>
          </a:p>
          <a:p>
            <a:r>
              <a:rPr lang="en-US" dirty="0"/>
              <a:t>Each group’s slide should include 3 of the 6 options below:</a:t>
            </a:r>
          </a:p>
          <a:p>
            <a:pPr>
              <a:buFont typeface="Arial" panose="020B0604020202020204" pitchFamily="34" charset="0"/>
              <a:buChar char="•"/>
            </a:pPr>
            <a:r>
              <a:rPr lang="en-US" dirty="0"/>
              <a:t>One of the 10 Always, Sometimes, or Never True statements, with an explanation of why it is or is not true in the case of this scenario.</a:t>
            </a:r>
          </a:p>
          <a:p>
            <a:pPr>
              <a:buFont typeface="Arial" panose="020B0604020202020204" pitchFamily="34" charset="0"/>
              <a:buChar char="•"/>
            </a:pPr>
            <a:r>
              <a:rPr lang="en-US" dirty="0"/>
              <a:t>A list of at least three actions that could be taken by the teacher to improve engagement in this scenario.</a:t>
            </a:r>
          </a:p>
          <a:p>
            <a:pPr>
              <a:buFont typeface="Arial" panose="020B0604020202020204" pitchFamily="34" charset="0"/>
              <a:buChar char="•"/>
            </a:pPr>
            <a:r>
              <a:rPr lang="en-US" dirty="0"/>
              <a:t>Two found images that represent the specific scenario </a:t>
            </a:r>
            <a:r>
              <a:rPr lang="en-US" b="1" dirty="0"/>
              <a:t>before</a:t>
            </a:r>
            <a:r>
              <a:rPr lang="en-US" dirty="0"/>
              <a:t> engagement strategies have been implemented and </a:t>
            </a:r>
            <a:r>
              <a:rPr lang="en-US" b="1" dirty="0"/>
              <a:t>after</a:t>
            </a:r>
            <a:r>
              <a:rPr lang="en-US" dirty="0"/>
              <a:t>.</a:t>
            </a:r>
          </a:p>
          <a:p>
            <a:pPr>
              <a:buFont typeface="Arial" panose="020B0604020202020204" pitchFamily="34" charset="0"/>
              <a:buChar char="•"/>
            </a:pPr>
            <a:r>
              <a:rPr lang="en-US" dirty="0"/>
              <a:t>A crafted catchphrase or very short poem that summarizes the core significance or meaning of </a:t>
            </a:r>
            <a:r>
              <a:rPr lang="en-US" b="0" dirty="0"/>
              <a:t>cognitive</a:t>
            </a:r>
            <a:r>
              <a:rPr lang="en-US" b="1" dirty="0"/>
              <a:t> </a:t>
            </a:r>
            <a:r>
              <a:rPr lang="en-US" dirty="0"/>
              <a:t>engagement.</a:t>
            </a:r>
          </a:p>
          <a:p>
            <a:pPr>
              <a:buFont typeface="Arial" panose="020B0604020202020204" pitchFamily="34" charset="0"/>
              <a:buChar char="•"/>
            </a:pPr>
            <a:r>
              <a:rPr lang="en-US" dirty="0"/>
              <a:t>A symbolic drawing with a color scheme that represents the core message of learners’ analysis of the scenario.</a:t>
            </a:r>
          </a:p>
          <a:p>
            <a:pPr>
              <a:buFont typeface="Arial" panose="020B0604020202020204" pitchFamily="34" charset="0"/>
              <a:buChar char="•"/>
            </a:pPr>
            <a:r>
              <a:rPr lang="en-US" b="1" dirty="0"/>
              <a:t>A K20 resource that could be used to improve engagement in this scenario.</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467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a92ae8ac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a92ae8ac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b497ea22c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b497ea22c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Consider following this session with professional learning activities included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There are many ideas about student engagement that we carry with us as educators, some of which are mostly true, partially true, and, unfortunately, some that are just not true at all. We will begin this session by sorting through some of these ideas using a </a:t>
            </a:r>
            <a:r>
              <a:rPr lang="en-US" dirty="0" err="1"/>
              <a:t>Mentimeter</a:t>
            </a:r>
            <a:r>
              <a:rPr lang="en-US" dirty="0"/>
              <a:t> quiz.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u="sng" dirty="0">
                <a:solidFill>
                  <a:srgbClr val="1155CC"/>
                </a:solidFill>
                <a:hlinkClick r:id="rId3">
                  <a:extLst>
                    <a:ext uri="{A12FA001-AC4F-418D-AE19-62706E023703}">
                      <ahyp:hlinkClr xmlns:ahyp="http://schemas.microsoft.com/office/drawing/2018/hyperlinkcolor" val="tx"/>
                    </a:ext>
                  </a:extLst>
                </a:hlinkClick>
              </a:rPr>
              <a:t>https://www.menti.com/b6b2wj2b98</a:t>
            </a:r>
            <a:r>
              <a:rPr lang="en-US" dirty="0"/>
              <a:t>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highlight>
                  <a:srgbClr val="FFFF00"/>
                </a:highlight>
              </a:rPr>
              <a:t>You will want to copy this presentation to your own account and update the link for your participants. To do this, while logged in to your </a:t>
            </a:r>
            <a:r>
              <a:rPr lang="en-US" dirty="0" err="1">
                <a:highlight>
                  <a:srgbClr val="FFFF00"/>
                </a:highlight>
              </a:rPr>
              <a:t>Mentimeter</a:t>
            </a:r>
            <a:r>
              <a:rPr lang="en-US" dirty="0">
                <a:highlight>
                  <a:srgbClr val="FFFF00"/>
                </a:highlight>
              </a:rPr>
              <a:t> account, go to this link: </a:t>
            </a:r>
            <a:r>
              <a:rPr lang="en-US" u="sng" dirty="0">
                <a:solidFill>
                  <a:srgbClr val="BED7D3"/>
                </a:solidFill>
                <a:highlight>
                  <a:srgbClr val="FFFF00"/>
                </a:highlight>
                <a:hlinkClick r:id="rId4">
                  <a:extLst>
                    <a:ext uri="{A12FA001-AC4F-418D-AE19-62706E023703}">
                      <ahyp:hlinkClr xmlns:ahyp="http://schemas.microsoft.com/office/drawing/2018/hyperlinkcolor" val="tx"/>
                    </a:ext>
                  </a:extLst>
                </a:hlinkClick>
              </a:rPr>
              <a:t>https://www.mentimeter.com/s/3e7e21fdabc173b95c8a3a4b310e24e7/8e279c77603f/edit</a:t>
            </a:r>
            <a:r>
              <a:rPr lang="en-US" dirty="0">
                <a:highlight>
                  <a:srgbClr val="FFFF00"/>
                </a:highlight>
              </a:rPr>
              <a:t> and select “Copy to Your Account” in the bottom-right corner.</a:t>
            </a:r>
            <a:r>
              <a:rPr lang="en-US" dirty="0"/>
              <a:t>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First make sure all of your participants can access the </a:t>
            </a:r>
            <a:r>
              <a:rPr lang="en-US" dirty="0" err="1"/>
              <a:t>Menti</a:t>
            </a:r>
            <a:r>
              <a:rPr lang="en-US" dirty="0"/>
              <a:t> by sharing a link on a slide and/or in the chat feature if you are presenting through a virtual platform.</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The </a:t>
            </a:r>
            <a:r>
              <a:rPr lang="en-US" dirty="0" err="1"/>
              <a:t>Menti</a:t>
            </a:r>
            <a:r>
              <a:rPr lang="en-US" dirty="0"/>
              <a:t> includes statements of common assumptions, misconceptions, and folk wisdoms about student engagement. As each statement appears allow participants to select if each statement is Always, Sometimes, or Never true.</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After collecting responses for each statement, ask one volunteer from an outlying response to give their reasoning for selecting.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Let participants know we will be looking at what research says works later in the session.</a:t>
            </a:r>
            <a:endParaRPr dirty="0"/>
          </a:p>
          <a:p>
            <a:pPr marL="0" lvl="0" indent="0" algn="l" rtl="0">
              <a:spcBef>
                <a:spcPts val="0"/>
              </a:spcBef>
              <a:spcAft>
                <a:spcPts val="0"/>
              </a:spcAft>
              <a:buNone/>
            </a:pP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Today we will be talking about cognitive engagement. Here is a brief video to formalize the definition. Show the KISSCE video about the respective type of engagement in order to formalize a definition.</a:t>
            </a:r>
            <a:endParaRPr dirty="0"/>
          </a:p>
        </p:txBody>
      </p:sp>
      <p:sp>
        <p:nvSpPr>
          <p:cNvPr id="118" name="Google Shape;11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b278456695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First make sure all of your participants can access the document (the link on the slide will force a copy). </a:t>
            </a:r>
            <a:endParaRPr dirty="0"/>
          </a:p>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r>
              <a:rPr lang="en-US" dirty="0"/>
              <a:t>Now we will look at statements that indicate student engagement and consider their relationships to one another. In the document link provided you can move the hexagons anywhere on the page that you like. We call this activity a Honeycomb Harvest and it’s basically a mind mapping activity. Place statements that you would consider related to one another so that they are touching. After sorting, you will be put into pairs and discuss differences and similarities in how you’ve arranged your statements. Share your reasoning with your partner for why you arranged them as you did. </a:t>
            </a:r>
            <a:endParaRPr dirty="0"/>
          </a:p>
          <a:p>
            <a:pPr marL="91440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Each group (or a couple of volunteers if it’s a very large session) shares with the whole group something they sorted differently and a summary of their discussion on it.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After groups share out, the Facilitator will explain that these statements came from a research grounded instrument for measuring student engagement.</a:t>
            </a:r>
            <a:r>
              <a:rPr lang="en-US" sz="1200" dirty="0"/>
              <a:t> </a:t>
            </a:r>
            <a:r>
              <a:rPr lang="en-US" sz="1200" dirty="0">
                <a:solidFill>
                  <a:srgbClr val="991B1E"/>
                </a:solidFill>
                <a:latin typeface="Calibri"/>
                <a:ea typeface="Calibri"/>
                <a:cs typeface="Calibri"/>
                <a:sym typeface="Calibri"/>
              </a:rPr>
              <a:t>KISSCE (K20 Inventory for Student School and Career Engagement)</a:t>
            </a:r>
            <a:endParaRPr sz="1200" dirty="0">
              <a:solidFill>
                <a:srgbClr val="991B1E"/>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123" name="Google Shape;123;gb278456695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Assign individuals to small groups. Give each group one of the scenarios in the Cognitive Engagement Scenarios document to read and review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There are three individual scenarios described in the handout. Engagement Scenarios link: </a:t>
            </a:r>
            <a:r>
              <a:rPr lang="en-US" b="0" i="0" dirty="0">
                <a:effectLst/>
                <a:latin typeface="Segoe UI" panose="020B0502040204020203" pitchFamily="34" charset="0"/>
              </a:rPr>
              <a:t>k20.ou.edu/</a:t>
            </a:r>
            <a:r>
              <a:rPr lang="en-US" b="0" i="0" dirty="0" err="1">
                <a:effectLst/>
                <a:latin typeface="Segoe UI" panose="020B0502040204020203" pitchFamily="34" charset="0"/>
              </a:rPr>
              <a:t>ces</a:t>
            </a:r>
            <a:endParaRPr lang="en-US" b="0" i="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637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KISSCE slide here for reference.</a:t>
            </a:r>
          </a:p>
        </p:txBody>
      </p:sp>
      <p:sp>
        <p:nvSpPr>
          <p:cNvPr id="137" name="Google Shape;13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learn.k20center.ou.edu/lesson/219" TargetMode="External"/><Relationship Id="rId3" Type="http://schemas.openxmlformats.org/officeDocument/2006/relationships/hyperlink" Target="https://learn.k20center.ou.edu/professional-learning/40" TargetMode="External"/><Relationship Id="rId7" Type="http://schemas.openxmlformats.org/officeDocument/2006/relationships/hyperlink" Target="https://learn.k20center.ou.edu/professional-learning/36"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learn.k20center.ou.edu/professional-learning/24" TargetMode="External"/><Relationship Id="rId5" Type="http://schemas.openxmlformats.org/officeDocument/2006/relationships/hyperlink" Target="https://learn.k20center.ou.edu/professional-learning/1" TargetMode="External"/><Relationship Id="rId4" Type="http://schemas.openxmlformats.org/officeDocument/2006/relationships/hyperlink" Target="https://learn.k20center.ou.edu/professional-learning/1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9.xml"/><Relationship Id="rId1" Type="http://schemas.openxmlformats.org/officeDocument/2006/relationships/video" Target="https://www.youtube.com/embed/JHNFhmYhzaE?feature=oembed"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31"/>
          <p:cNvSpPr txBox="1">
            <a:spLocks noGrp="1"/>
          </p:cNvSpPr>
          <p:nvPr>
            <p:ph type="title"/>
          </p:nvPr>
        </p:nvSpPr>
        <p:spPr>
          <a:xfrm>
            <a:off x="457200" y="194885"/>
            <a:ext cx="8229600" cy="857400"/>
          </a:xfrm>
          <a:prstGeom prst="rect">
            <a:avLst/>
          </a:prstGeom>
          <a:noFill/>
          <a:ln>
            <a:noFill/>
          </a:ln>
        </p:spPr>
        <p:txBody>
          <a:bodyPr spcFirstLastPara="1" wrap="square" lIns="0" tIns="45700" rIns="0" bIns="0" anchor="b" anchorCtr="0">
            <a:noAutofit/>
          </a:bodyPr>
          <a:lstStyle/>
          <a:p>
            <a:pPr marL="0" lvl="0" indent="0" algn="l" rtl="0">
              <a:lnSpc>
                <a:spcPct val="115000"/>
              </a:lnSpc>
              <a:spcBef>
                <a:spcPts val="0"/>
              </a:spcBef>
              <a:spcAft>
                <a:spcPts val="1000"/>
              </a:spcAft>
              <a:buClr>
                <a:schemeClr val="dk1"/>
              </a:buClr>
              <a:buSzPts val="1100"/>
              <a:buFont typeface="Arial"/>
              <a:buNone/>
            </a:pPr>
            <a:r>
              <a:rPr lang="en-US" sz="1600" b="1" dirty="0">
                <a:solidFill>
                  <a:srgbClr val="3E5C61"/>
                </a:solidFill>
                <a:latin typeface="Calibri" panose="020F0502020204030204" pitchFamily="34" charset="0"/>
                <a:ea typeface="Arial"/>
                <a:cs typeface="Calibri" panose="020F0502020204030204" pitchFamily="34" charset="0"/>
                <a:sym typeface="Arial"/>
              </a:rPr>
              <a:t>John Smith High School has recently deployed a student engagement survey to begin an intervention to increase student engagement. When you visit the school, you notice:</a:t>
            </a:r>
            <a:endParaRPr sz="4000" b="1" dirty="0">
              <a:solidFill>
                <a:srgbClr val="3E5C61"/>
              </a:solidFill>
              <a:latin typeface="Calibri" panose="020F0502020204030204" pitchFamily="34" charset="0"/>
              <a:cs typeface="Calibri" panose="020F0502020204030204" pitchFamily="34" charset="0"/>
            </a:endParaRPr>
          </a:p>
        </p:txBody>
      </p:sp>
      <p:sp>
        <p:nvSpPr>
          <p:cNvPr id="147" name="Google Shape;147;p31"/>
          <p:cNvSpPr txBox="1">
            <a:spLocks noGrp="1"/>
          </p:cNvSpPr>
          <p:nvPr>
            <p:ph type="body" idx="1"/>
          </p:nvPr>
        </p:nvSpPr>
        <p:spPr>
          <a:xfrm>
            <a:off x="399008" y="1068908"/>
            <a:ext cx="4172991" cy="3605700"/>
          </a:xfrm>
          <a:prstGeom prst="rect">
            <a:avLst/>
          </a:prstGeom>
          <a:noFill/>
          <a:ln>
            <a:noFill/>
          </a:ln>
        </p:spPr>
        <p:txBody>
          <a:bodyPr spcFirstLastPara="1" wrap="square" lIns="91400" tIns="91400" rIns="91400" bIns="91400" anchor="t" anchorCtr="0">
            <a:noAutofit/>
          </a:bodyPr>
          <a:lstStyle/>
          <a:p>
            <a:pPr marL="457200" lvl="0" indent="-323850" algn="l" rtl="0">
              <a:lnSpc>
                <a:spcPct val="115000"/>
              </a:lnSpc>
              <a:spcBef>
                <a:spcPts val="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Few teachers are greeting students at their door during passing period.</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Students are actively participating in topic group discussions.</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Teachers seem to be more like authoritarian figures, barking orders in the halls.</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Students can recite answers, but seem to have difficulty summarizing their learning in their own words.</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100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Teachers report that students oppose writing in math class, asking “Why are we doing this, this isn’t English?”</a:t>
            </a:r>
            <a:endParaRPr sz="1500" dirty="0">
              <a:latin typeface="Calibri" panose="020F0502020204030204" pitchFamily="34" charset="0"/>
              <a:cs typeface="Calibri" panose="020F0502020204030204" pitchFamily="34" charset="0"/>
            </a:endParaRPr>
          </a:p>
        </p:txBody>
      </p:sp>
      <p:sp>
        <p:nvSpPr>
          <p:cNvPr id="148" name="Google Shape;148;p31"/>
          <p:cNvSpPr txBox="1">
            <a:spLocks noGrp="1"/>
          </p:cNvSpPr>
          <p:nvPr>
            <p:ph type="body" idx="2"/>
          </p:nvPr>
        </p:nvSpPr>
        <p:spPr>
          <a:xfrm>
            <a:off x="4648200" y="1317950"/>
            <a:ext cx="4122000" cy="3245085"/>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100"/>
              <a:buFont typeface="Arial"/>
              <a:buNone/>
            </a:pPr>
            <a:r>
              <a:rPr lang="en-US" sz="1400" b="1" dirty="0">
                <a:solidFill>
                  <a:srgbClr val="980000"/>
                </a:solidFill>
                <a:latin typeface="Calibri" panose="020F0502020204030204" pitchFamily="34" charset="0"/>
                <a:ea typeface="Arial"/>
                <a:cs typeface="Calibri" panose="020F0502020204030204" pitchFamily="34" charset="0"/>
                <a:sym typeface="Arial"/>
              </a:rPr>
              <a:t>The results of the survey were eye-opening. </a:t>
            </a:r>
            <a:br>
              <a:rPr lang="en-US" sz="1400" b="1" dirty="0">
                <a:solidFill>
                  <a:srgbClr val="980000"/>
                </a:solidFill>
                <a:latin typeface="Calibri" panose="020F0502020204030204" pitchFamily="34" charset="0"/>
                <a:ea typeface="Arial"/>
                <a:cs typeface="Calibri" panose="020F0502020204030204" pitchFamily="34" charset="0"/>
                <a:sym typeface="Arial"/>
              </a:rPr>
            </a:br>
            <a:r>
              <a:rPr lang="en-US" sz="1400" b="1" dirty="0">
                <a:solidFill>
                  <a:srgbClr val="980000"/>
                </a:solidFill>
                <a:latin typeface="Calibri" panose="020F0502020204030204" pitchFamily="34" charset="0"/>
                <a:ea typeface="Arial"/>
                <a:cs typeface="Calibri" panose="020F0502020204030204" pitchFamily="34" charset="0"/>
                <a:sym typeface="Arial"/>
              </a:rPr>
              <a:t>Some of the stand-out results include:</a:t>
            </a:r>
            <a:endParaRPr sz="1400" b="1" dirty="0">
              <a:solidFill>
                <a:srgbClr val="980000"/>
              </a:solidFill>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My teachers treat all my friends fairly. (38%)</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My teachers respect me as an individual. (42%)</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When learning new information, I try to put the ideas in my own words. (21%)</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100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When learning things for school, I often try to associate them with what I learned in other classes. (27%)</a:t>
            </a:r>
            <a:endParaRPr sz="140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2"/>
          <p:cNvSpPr txBox="1">
            <a:spLocks noGrp="1"/>
          </p:cNvSpPr>
          <p:nvPr>
            <p:ph type="title"/>
          </p:nvPr>
        </p:nvSpPr>
        <p:spPr>
          <a:xfrm>
            <a:off x="457200" y="302950"/>
            <a:ext cx="8313002" cy="857400"/>
          </a:xfrm>
          <a:prstGeom prst="rect">
            <a:avLst/>
          </a:prstGeom>
          <a:noFill/>
          <a:ln>
            <a:noFill/>
          </a:ln>
        </p:spPr>
        <p:txBody>
          <a:bodyPr spcFirstLastPara="1" wrap="square" lIns="0" tIns="45700" rIns="0" bIns="0" anchor="b" anchorCtr="0">
            <a:noAutofit/>
          </a:bodyPr>
          <a:lstStyle/>
          <a:p>
            <a:pPr marL="0" lvl="0" indent="0" algn="l" rtl="0">
              <a:lnSpc>
                <a:spcPct val="115000"/>
              </a:lnSpc>
              <a:spcBef>
                <a:spcPts val="0"/>
              </a:spcBef>
              <a:spcAft>
                <a:spcPts val="0"/>
              </a:spcAft>
              <a:buClr>
                <a:schemeClr val="dk1"/>
              </a:buClr>
              <a:buSzPts val="1100"/>
              <a:buFont typeface="Arial"/>
              <a:buNone/>
            </a:pPr>
            <a:r>
              <a:rPr lang="en-US" sz="1600" b="1" dirty="0">
                <a:solidFill>
                  <a:srgbClr val="3E5C61"/>
                </a:solidFill>
                <a:latin typeface="Calibri" panose="020F0502020204030204" pitchFamily="34" charset="0"/>
                <a:ea typeface="Arial"/>
                <a:cs typeface="Calibri" panose="020F0502020204030204" pitchFamily="34" charset="0"/>
                <a:sym typeface="Arial"/>
              </a:rPr>
              <a:t>During an observation of Mrs. Harvey’s Science class at John Smith High School, you notice:</a:t>
            </a:r>
            <a:endParaRPr sz="4000" b="1" dirty="0">
              <a:solidFill>
                <a:srgbClr val="3E5C61"/>
              </a:solidFill>
              <a:latin typeface="Calibri" panose="020F0502020204030204" pitchFamily="34" charset="0"/>
              <a:cs typeface="Calibri" panose="020F0502020204030204" pitchFamily="34" charset="0"/>
            </a:endParaRPr>
          </a:p>
        </p:txBody>
      </p:sp>
      <p:sp>
        <p:nvSpPr>
          <p:cNvPr id="154" name="Google Shape;154;p32"/>
          <p:cNvSpPr txBox="1">
            <a:spLocks noGrp="1"/>
          </p:cNvSpPr>
          <p:nvPr>
            <p:ph type="body" idx="1"/>
          </p:nvPr>
        </p:nvSpPr>
        <p:spPr>
          <a:xfrm>
            <a:off x="457200" y="1317850"/>
            <a:ext cx="4038600" cy="3448200"/>
          </a:xfrm>
          <a:prstGeom prst="rect">
            <a:avLst/>
          </a:prstGeom>
          <a:noFill/>
          <a:ln>
            <a:noFill/>
          </a:ln>
        </p:spPr>
        <p:txBody>
          <a:bodyPr spcFirstLastPara="1" wrap="square" lIns="91400" tIns="91400" rIns="91400" bIns="91400" anchor="t" anchorCtr="0">
            <a:noAutofit/>
          </a:bodyPr>
          <a:lstStyle/>
          <a:p>
            <a:pPr marL="457200" lvl="0" indent="-323850" algn="l" rtl="0">
              <a:lnSpc>
                <a:spcPct val="115000"/>
              </a:lnSpc>
              <a:spcBef>
                <a:spcPts val="0"/>
              </a:spcBef>
              <a:spcAft>
                <a:spcPts val="0"/>
              </a:spcAft>
              <a:buSzPts val="1500"/>
              <a:buFont typeface="Arial"/>
              <a:buChar char="•"/>
            </a:pPr>
            <a:r>
              <a:rPr lang="en-US" sz="1600" dirty="0">
                <a:latin typeface="Calibri" panose="020F0502020204030204" pitchFamily="34" charset="0"/>
                <a:ea typeface="Arial"/>
                <a:cs typeface="Calibri" panose="020F0502020204030204" pitchFamily="34" charset="0"/>
                <a:sym typeface="Arial"/>
              </a:rPr>
              <a:t>Some students loudly exclaimed “this is boring!”</a:t>
            </a:r>
            <a:endParaRPr sz="16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0"/>
              </a:spcBef>
              <a:spcAft>
                <a:spcPts val="0"/>
              </a:spcAft>
              <a:buSzPts val="1500"/>
              <a:buFont typeface="Arial"/>
              <a:buChar char="•"/>
            </a:pPr>
            <a:r>
              <a:rPr lang="en-US" sz="1600" dirty="0">
                <a:latin typeface="Calibri" panose="020F0502020204030204" pitchFamily="34" charset="0"/>
                <a:ea typeface="Arial"/>
                <a:cs typeface="Calibri" panose="020F0502020204030204" pitchFamily="34" charset="0"/>
                <a:sym typeface="Arial"/>
              </a:rPr>
              <a:t>Student conversation is not allowed.</a:t>
            </a:r>
            <a:endParaRPr sz="16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Font typeface="Arial"/>
              <a:buChar char="•"/>
            </a:pPr>
            <a:r>
              <a:rPr lang="en-US" sz="1600" dirty="0">
                <a:latin typeface="Calibri" panose="020F0502020204030204" pitchFamily="34" charset="0"/>
                <a:ea typeface="Arial"/>
                <a:cs typeface="Calibri" panose="020F0502020204030204" pitchFamily="34" charset="0"/>
                <a:sym typeface="Arial"/>
              </a:rPr>
              <a:t>Classroom tasks involve rote memorization, no novelty or authenticity.</a:t>
            </a:r>
            <a:endParaRPr sz="16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1000"/>
              </a:spcAft>
              <a:buSzPts val="1500"/>
              <a:buFont typeface="Arial"/>
              <a:buChar char="•"/>
            </a:pPr>
            <a:r>
              <a:rPr lang="en-US" sz="1600" dirty="0">
                <a:latin typeface="Calibri" panose="020F0502020204030204" pitchFamily="34" charset="0"/>
                <a:ea typeface="Arial"/>
                <a:cs typeface="Calibri" panose="020F0502020204030204" pitchFamily="34" charset="0"/>
                <a:sym typeface="Arial"/>
              </a:rPr>
              <a:t>Student writing consists of note-taking and cloze-style worksheets.</a:t>
            </a:r>
            <a:endParaRPr sz="1600" dirty="0">
              <a:latin typeface="Calibri" panose="020F0502020204030204" pitchFamily="34" charset="0"/>
              <a:ea typeface="Arial"/>
              <a:cs typeface="Calibri" panose="020F0502020204030204" pitchFamily="34" charset="0"/>
              <a:sym typeface="Arial"/>
            </a:endParaRPr>
          </a:p>
        </p:txBody>
      </p:sp>
      <p:sp>
        <p:nvSpPr>
          <p:cNvPr id="155" name="Google Shape;155;p32"/>
          <p:cNvSpPr txBox="1">
            <a:spLocks noGrp="1"/>
          </p:cNvSpPr>
          <p:nvPr>
            <p:ph type="body" idx="2"/>
          </p:nvPr>
        </p:nvSpPr>
        <p:spPr>
          <a:xfrm>
            <a:off x="4648202" y="1317850"/>
            <a:ext cx="4122000" cy="292920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US" sz="1400" b="1" dirty="0">
                <a:solidFill>
                  <a:srgbClr val="980000"/>
                </a:solidFill>
                <a:latin typeface="Calibri" panose="020F0502020204030204" pitchFamily="34" charset="0"/>
                <a:ea typeface="Arial"/>
                <a:cs typeface="Calibri" panose="020F0502020204030204" pitchFamily="34" charset="0"/>
                <a:sym typeface="Arial"/>
              </a:rPr>
              <a:t>Responses of note from the student engagement survey for Mrs. Harvey’s students include:</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My teachers treat all my friends fairly. (38%)</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My teachers respect me as an individual. (42%)</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When learning new information, I try to put the ideas in my own words. (21%)</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100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When learning things for school, I often try to associate them with what I learned in other classes. (27%)</a:t>
            </a:r>
            <a:endParaRPr sz="1400" b="1" dirty="0">
              <a:solidFill>
                <a:srgbClr val="980000"/>
              </a:solidFill>
              <a:latin typeface="Calibri" panose="020F0502020204030204" pitchFamily="34" charset="0"/>
              <a:ea typeface="Arial"/>
              <a:cs typeface="Calibri" panose="020F050202020403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3"/>
          <p:cNvSpPr txBox="1">
            <a:spLocks noGrp="1"/>
          </p:cNvSpPr>
          <p:nvPr>
            <p:ph type="title" idx="4294967295"/>
          </p:nvPr>
        </p:nvSpPr>
        <p:spPr>
          <a:xfrm>
            <a:off x="457200" y="302950"/>
            <a:ext cx="8082300" cy="857400"/>
          </a:xfrm>
          <a:prstGeom prst="rect">
            <a:avLst/>
          </a:prstGeom>
          <a:noFill/>
          <a:ln>
            <a:noFill/>
          </a:ln>
        </p:spPr>
        <p:txBody>
          <a:bodyPr spcFirstLastPara="1" wrap="square" lIns="0" tIns="4570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600" b="1" dirty="0">
                <a:solidFill>
                  <a:srgbClr val="3E5C61"/>
                </a:solidFill>
                <a:latin typeface="Calibri" panose="020F0502020204030204" pitchFamily="34" charset="0"/>
                <a:ea typeface="Arial"/>
                <a:cs typeface="Calibri" panose="020F0502020204030204" pitchFamily="34" charset="0"/>
                <a:sym typeface="Arial"/>
              </a:rPr>
              <a:t>Sally Doe, a student in Ms. Harvey’s Science class at John Smith High School, was willing to sit down for a short interview with you. During this interview, she revealed that:</a:t>
            </a:r>
            <a:endParaRPr sz="1600" b="1" dirty="0">
              <a:solidFill>
                <a:srgbClr val="3E5C61"/>
              </a:solidFill>
              <a:latin typeface="Calibri" panose="020F0502020204030204" pitchFamily="34" charset="0"/>
              <a:cs typeface="Calibri" panose="020F0502020204030204" pitchFamily="34" charset="0"/>
            </a:endParaRPr>
          </a:p>
        </p:txBody>
      </p:sp>
      <p:sp>
        <p:nvSpPr>
          <p:cNvPr id="161" name="Google Shape;161;p33"/>
          <p:cNvSpPr txBox="1">
            <a:spLocks noGrp="1"/>
          </p:cNvSpPr>
          <p:nvPr>
            <p:ph type="body" idx="4294967295"/>
          </p:nvPr>
        </p:nvSpPr>
        <p:spPr>
          <a:xfrm>
            <a:off x="457200" y="936850"/>
            <a:ext cx="8313000" cy="3448200"/>
          </a:xfrm>
          <a:prstGeom prst="rect">
            <a:avLst/>
          </a:prstGeom>
          <a:noFill/>
          <a:ln>
            <a:noFill/>
          </a:ln>
        </p:spPr>
        <p:txBody>
          <a:bodyPr spcFirstLastPara="1" wrap="square" lIns="91400" tIns="91400" rIns="91400" bIns="91400" anchor="t" anchorCtr="0">
            <a:noAutofit/>
          </a:bodyPr>
          <a:lstStyle/>
          <a:p>
            <a:pPr marL="457200" lvl="0" indent="-323850" algn="l" rtl="0">
              <a:lnSpc>
                <a:spcPct val="115000"/>
              </a:lnSpc>
              <a:spcBef>
                <a:spcPts val="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“In this class, it’s all about memorizing stuff to pass a test. It’s just not interesting to do the same thing every week.”</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“I don’t really get what Mrs. Harvey wants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from us. I thought this was a science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class, not English. She tries to get us to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do some writing every once in a while.”</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“Mrs. Harvey is normally using her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computer when we come into class. I feel</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like she doesn’t even notice me until she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calls my name during roll.”</a:t>
            </a:r>
            <a:endParaRPr sz="15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1000"/>
              </a:spcAft>
              <a:buSzPts val="1500"/>
              <a:buFont typeface="Arial"/>
              <a:buChar char="•"/>
            </a:pPr>
            <a:r>
              <a:rPr lang="en-US" sz="1500" dirty="0">
                <a:latin typeface="Calibri" panose="020F0502020204030204" pitchFamily="34" charset="0"/>
                <a:ea typeface="Arial"/>
                <a:cs typeface="Calibri" panose="020F0502020204030204" pitchFamily="34" charset="0"/>
                <a:sym typeface="Arial"/>
              </a:rPr>
              <a:t>“We never get to talk or do group projects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in this class. I learned a lot more in my </a:t>
            </a:r>
            <a:br>
              <a:rPr lang="en-US" sz="1500" dirty="0">
                <a:latin typeface="Calibri" panose="020F0502020204030204" pitchFamily="34" charset="0"/>
                <a:ea typeface="Arial"/>
                <a:cs typeface="Calibri" panose="020F0502020204030204" pitchFamily="34" charset="0"/>
                <a:sym typeface="Arial"/>
              </a:rPr>
            </a:br>
            <a:r>
              <a:rPr lang="en-US" sz="1500" dirty="0">
                <a:latin typeface="Calibri" panose="020F0502020204030204" pitchFamily="34" charset="0"/>
                <a:ea typeface="Arial"/>
                <a:cs typeface="Calibri" panose="020F0502020204030204" pitchFamily="34" charset="0"/>
                <a:sym typeface="Arial"/>
              </a:rPr>
              <a:t>science class last year because I got to talk to people more often.”</a:t>
            </a:r>
            <a:endParaRPr sz="1500" dirty="0">
              <a:latin typeface="Calibri" panose="020F0502020204030204" pitchFamily="34" charset="0"/>
              <a:ea typeface="Arial"/>
              <a:cs typeface="Calibri" panose="020F0502020204030204" pitchFamily="34" charset="0"/>
              <a:sym typeface="Arial"/>
            </a:endParaRPr>
          </a:p>
        </p:txBody>
      </p:sp>
      <p:sp>
        <p:nvSpPr>
          <p:cNvPr id="162" name="Google Shape;162;p33"/>
          <p:cNvSpPr txBox="1">
            <a:spLocks noGrp="1"/>
          </p:cNvSpPr>
          <p:nvPr>
            <p:ph type="body" idx="4294967295"/>
          </p:nvPr>
        </p:nvSpPr>
        <p:spPr>
          <a:xfrm>
            <a:off x="4648200" y="1470350"/>
            <a:ext cx="4122000" cy="292920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US" sz="1400" b="1" dirty="0">
                <a:solidFill>
                  <a:srgbClr val="980000"/>
                </a:solidFill>
                <a:latin typeface="Calibri" panose="020F0502020204030204" pitchFamily="34" charset="0"/>
                <a:ea typeface="Arial"/>
                <a:cs typeface="Calibri" panose="020F0502020204030204" pitchFamily="34" charset="0"/>
                <a:sym typeface="Arial"/>
              </a:rPr>
              <a:t>A small sample of Sally’s responses on the student engagement survey reveal her perceptions:</a:t>
            </a:r>
            <a:endParaRPr sz="1400" b="1" dirty="0">
              <a:solidFill>
                <a:srgbClr val="980000"/>
              </a:solidFill>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My teachers treat all my friends fairly. (3/9)</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My teachers respect me as an individual. (4/9)</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When learning new information, I try to put the ideas in my own words. (2/9)</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1000"/>
              </a:spcAft>
              <a:buSzPts val="1300"/>
              <a:buFont typeface="Arial"/>
              <a:buChar char="•"/>
            </a:pPr>
            <a:r>
              <a:rPr lang="en-US" sz="1400" dirty="0">
                <a:latin typeface="Calibri" panose="020F0502020204030204" pitchFamily="34" charset="0"/>
                <a:ea typeface="Arial"/>
                <a:cs typeface="Calibri" panose="020F0502020204030204" pitchFamily="34" charset="0"/>
                <a:sym typeface="Arial"/>
              </a:rPr>
              <a:t>I try to think through topics and decide what I’m supposed to learn from them. (2/9)</a:t>
            </a:r>
            <a:endParaRPr sz="1400" b="1" dirty="0">
              <a:solidFill>
                <a:srgbClr val="980000"/>
              </a:solidFill>
              <a:latin typeface="Calibri" panose="020F0502020204030204" pitchFamily="34" charset="0"/>
              <a:ea typeface="Arial"/>
              <a:cs typeface="Calibri" panose="020F050202020403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4"/>
          <p:cNvSpPr txBox="1">
            <a:spLocks noGrp="1"/>
          </p:cNvSpPr>
          <p:nvPr>
            <p:ph type="body" idx="1"/>
          </p:nvPr>
        </p:nvSpPr>
        <p:spPr>
          <a:xfrm>
            <a:off x="457200" y="1305059"/>
            <a:ext cx="5020500" cy="3621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r>
              <a:rPr lang="en-US" dirty="0"/>
              <a:t>As you read the provided research brief, highlight key words and strategies for increasing student engagement. </a:t>
            </a:r>
            <a:endParaRPr dirty="0"/>
          </a:p>
          <a:p>
            <a:pPr marL="0" lvl="0" indent="0" algn="l" rtl="0">
              <a:spcBef>
                <a:spcPts val="0"/>
              </a:spcBef>
              <a:spcAft>
                <a:spcPts val="0"/>
              </a:spcAft>
              <a:buSzPts val="2600"/>
              <a:buNone/>
            </a:pPr>
            <a:endParaRPr dirty="0"/>
          </a:p>
        </p:txBody>
      </p:sp>
      <p:sp>
        <p:nvSpPr>
          <p:cNvPr id="168" name="Google Shape;168;p3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Why-Lighting</a:t>
            </a:r>
            <a:endParaRPr dirty="0"/>
          </a:p>
        </p:txBody>
      </p:sp>
      <p:pic>
        <p:nvPicPr>
          <p:cNvPr id="170" name="Google Shape;170;p34"/>
          <p:cNvPicPr preferRelativeResize="0"/>
          <p:nvPr/>
        </p:nvPicPr>
        <p:blipFill rotWithShape="1">
          <a:blip r:embed="rId3">
            <a:alphaModFix/>
          </a:blip>
          <a:srcRect l="2998" r="2998"/>
          <a:stretch/>
        </p:blipFill>
        <p:spPr>
          <a:xfrm>
            <a:off x="5948703" y="1164647"/>
            <a:ext cx="2217249" cy="22172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pic>
        <p:nvPicPr>
          <p:cNvPr id="175" name="Google Shape;175;p35"/>
          <p:cNvPicPr preferRelativeResize="0"/>
          <p:nvPr/>
        </p:nvPicPr>
        <p:blipFill rotWithShape="1">
          <a:blip r:embed="rId3">
            <a:alphaModFix/>
          </a:blip>
          <a:srcRect/>
          <a:stretch/>
        </p:blipFill>
        <p:spPr>
          <a:xfrm>
            <a:off x="5511825" y="1356400"/>
            <a:ext cx="2358674" cy="2217249"/>
          </a:xfrm>
          <a:prstGeom prst="rect">
            <a:avLst/>
          </a:prstGeom>
          <a:noFill/>
          <a:ln>
            <a:noFill/>
          </a:ln>
        </p:spPr>
      </p:pic>
      <p:sp>
        <p:nvSpPr>
          <p:cNvPr id="176" name="Google Shape;176;p35"/>
          <p:cNvSpPr txBox="1">
            <a:spLocks noGrp="1"/>
          </p:cNvSpPr>
          <p:nvPr>
            <p:ph type="body" idx="1"/>
          </p:nvPr>
        </p:nvSpPr>
        <p:spPr>
          <a:xfrm>
            <a:off x="457200" y="1305059"/>
            <a:ext cx="5020500" cy="3621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r>
              <a:rPr lang="en-US">
                <a:latin typeface="Arial"/>
                <a:ea typeface="Arial"/>
                <a:cs typeface="Arial"/>
                <a:sym typeface="Arial"/>
              </a:rPr>
              <a:t>Add the words/strategies you highlighted to your honeycomb harvest wherever you feel they most strongly connect.</a:t>
            </a:r>
            <a:endParaRPr b="1">
              <a:latin typeface="Arial"/>
              <a:ea typeface="Arial"/>
              <a:cs typeface="Arial"/>
              <a:sym typeface="Arial"/>
            </a:endParaRPr>
          </a:p>
          <a:p>
            <a:pPr marL="0" lvl="0" indent="0" algn="l" rtl="0">
              <a:lnSpc>
                <a:spcPct val="115000"/>
              </a:lnSpc>
              <a:spcBef>
                <a:spcPts val="0"/>
              </a:spcBef>
              <a:spcAft>
                <a:spcPts val="0"/>
              </a:spcAft>
              <a:buSzPts val="1100"/>
              <a:buNone/>
            </a:pPr>
            <a:endParaRPr/>
          </a:p>
          <a:p>
            <a:pPr marL="0" lvl="0" indent="0" algn="l" rtl="0">
              <a:spcBef>
                <a:spcPts val="1000"/>
              </a:spcBef>
              <a:spcAft>
                <a:spcPts val="0"/>
              </a:spcAft>
              <a:buSzPts val="2600"/>
              <a:buNone/>
            </a:pPr>
            <a:endParaRPr/>
          </a:p>
          <a:p>
            <a:pPr marL="0" lvl="0" indent="0" algn="l" rtl="0">
              <a:spcBef>
                <a:spcPts val="0"/>
              </a:spcBef>
              <a:spcAft>
                <a:spcPts val="0"/>
              </a:spcAft>
              <a:buSzPts val="2600"/>
              <a:buNone/>
            </a:pPr>
            <a:endParaRPr>
              <a:solidFill>
                <a:srgbClr val="4A86E8"/>
              </a:solidFill>
            </a:endParaRPr>
          </a:p>
        </p:txBody>
      </p:sp>
      <p:sp>
        <p:nvSpPr>
          <p:cNvPr id="177" name="Google Shape;177;p3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a:t>Revisit Honeycomb Harvest</a:t>
            </a:r>
            <a:endParaRPr/>
          </a:p>
        </p:txBody>
      </p:sp>
      <p:pic>
        <p:nvPicPr>
          <p:cNvPr id="178" name="Google Shape;178;p35"/>
          <p:cNvPicPr preferRelativeResize="0"/>
          <p:nvPr/>
        </p:nvPicPr>
        <p:blipFill rotWithShape="1">
          <a:blip r:embed="rId4">
            <a:alphaModFix/>
          </a:blip>
          <a:srcRect/>
          <a:stretch/>
        </p:blipFill>
        <p:spPr>
          <a:xfrm>
            <a:off x="6843250" y="404025"/>
            <a:ext cx="1603851" cy="160385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2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In small groups, create a Google Slides presentation that represents your ideas about how to improve engagement in the scenario we looked at today.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Choice Board</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538303" y="1531877"/>
            <a:ext cx="2079745" cy="2079745"/>
          </a:xfrm>
          <a:prstGeom prst="rect">
            <a:avLst/>
          </a:prstGeom>
          <a:noFill/>
          <a:ln>
            <a:noFill/>
          </a:ln>
        </p:spPr>
      </p:pic>
    </p:spTree>
    <p:extLst>
      <p:ext uri="{BB962C8B-B14F-4D97-AF65-F5344CB8AC3E}">
        <p14:creationId xmlns:p14="http://schemas.microsoft.com/office/powerpoint/2010/main" val="677111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None/>
            </a:pPr>
            <a:endParaRPr/>
          </a:p>
        </p:txBody>
      </p:sp>
      <p:sp>
        <p:nvSpPr>
          <p:cNvPr id="198" name="Google Shape;198;p38"/>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Share Out</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6"/>
          <p:cNvSpPr txBox="1">
            <a:spLocks noGrp="1"/>
          </p:cNvSpPr>
          <p:nvPr>
            <p:ph type="body" idx="1"/>
          </p:nvPr>
        </p:nvSpPr>
        <p:spPr>
          <a:xfrm>
            <a:off x="457200" y="1309352"/>
            <a:ext cx="7378995" cy="343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b="1" dirty="0">
                <a:latin typeface="Calibri" panose="020F0502020204030204" pitchFamily="34" charset="0"/>
                <a:ea typeface="Arial"/>
                <a:cs typeface="Calibri" panose="020F0502020204030204" pitchFamily="34" charset="0"/>
                <a:sym typeface="Arial"/>
              </a:rPr>
              <a:t>For Teacher Professional Learning</a:t>
            </a:r>
            <a:endParaRPr sz="1200" b="1"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Growing Student Achievement Through Teacher-Student Relationships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3">
                  <a:extLst>
                    <a:ext uri="{A12FA001-AC4F-418D-AE19-62706E023703}">
                      <ahyp:hlinkClr xmlns:ahyp="http://schemas.microsoft.com/office/drawing/2018/hyperlinkcolor" val="tx"/>
                    </a:ext>
                  </a:extLst>
                </a:hlinkClick>
              </a:rPr>
              <a:t>https://learn.k20center.ou.edu/professional-learning/40</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Building a School and Classroom Community</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4">
                  <a:extLst>
                    <a:ext uri="{A12FA001-AC4F-418D-AE19-62706E023703}">
                      <ahyp:hlinkClr xmlns:ahyp="http://schemas.microsoft.com/office/drawing/2018/hyperlinkcolor" val="tx"/>
                    </a:ext>
                  </a:extLst>
                </a:hlinkClick>
              </a:rPr>
              <a:t>https://learn.k20center.ou.edu/professional-learning/16</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Owning the Learning: Intentional Student Choice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5">
                  <a:extLst>
                    <a:ext uri="{A12FA001-AC4F-418D-AE19-62706E023703}">
                      <ahyp:hlinkClr xmlns:ahyp="http://schemas.microsoft.com/office/drawing/2018/hyperlinkcolor" val="tx"/>
                    </a:ext>
                  </a:extLst>
                </a:hlinkClick>
              </a:rPr>
              <a:t>https://learn.k20center.ou.edu/professional-learning/1</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Authenticity, It’s Not Just a Fairytale</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6">
                  <a:extLst>
                    <a:ext uri="{A12FA001-AC4F-418D-AE19-62706E023703}">
                      <ahyp:hlinkClr xmlns:ahyp="http://schemas.microsoft.com/office/drawing/2018/hyperlinkcolor" val="tx"/>
                    </a:ext>
                  </a:extLst>
                </a:hlinkClick>
              </a:rPr>
              <a:t>https://learn.k20center.ou.edu/professional-learning/24</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Power Tools for Comprehension: Strategically Supporting Authentic Learning </a:t>
            </a:r>
            <a:r>
              <a:rPr lang="en-US" sz="1100" u="sng" dirty="0">
                <a:solidFill>
                  <a:srgbClr val="1155CC"/>
                </a:solidFill>
                <a:latin typeface="Calibri" panose="020F0502020204030204" pitchFamily="34" charset="0"/>
                <a:ea typeface="Arial"/>
                <a:cs typeface="Calibri" panose="020F0502020204030204" pitchFamily="34" charset="0"/>
                <a:sym typeface="Arial"/>
                <a:hlinkClick r:id="rId7">
                  <a:extLst>
                    <a:ext uri="{A12FA001-AC4F-418D-AE19-62706E023703}">
                      <ahyp:hlinkClr xmlns:ahyp="http://schemas.microsoft.com/office/drawing/2018/hyperlinkcolor" val="tx"/>
                    </a:ext>
                  </a:extLst>
                </a:hlinkClick>
              </a:rPr>
              <a:t>https://learn.k20center.ou.edu/professional-learning/36</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r>
              <a:rPr lang="en-US" sz="1200" b="1" dirty="0">
                <a:latin typeface="Calibri" panose="020F0502020204030204" pitchFamily="34" charset="0"/>
                <a:cs typeface="Calibri" panose="020F0502020204030204" pitchFamily="34" charset="0"/>
              </a:rPr>
              <a:t>For Student Learning</a:t>
            </a:r>
            <a:endParaRPr sz="1200" b="1" dirty="0">
              <a:latin typeface="Calibri" panose="020F0502020204030204" pitchFamily="34" charset="0"/>
              <a:cs typeface="Calibri" panose="020F0502020204030204" pitchFamily="34" charset="0"/>
            </a:endParaRPr>
          </a:p>
          <a:p>
            <a:pPr marL="457200" lvl="0" indent="-304800" algn="l" rtl="0">
              <a:spcBef>
                <a:spcPts val="1000"/>
              </a:spcBef>
              <a:spcAft>
                <a:spcPts val="0"/>
              </a:spcAft>
              <a:buSzPts val="1200"/>
              <a:buChar char="•"/>
            </a:pPr>
            <a:r>
              <a:rPr lang="en-US" sz="1100" dirty="0">
                <a:latin typeface="Calibri" panose="020F0502020204030204" pitchFamily="34" charset="0"/>
                <a:cs typeface="Calibri" panose="020F0502020204030204" pitchFamily="34" charset="0"/>
              </a:rPr>
              <a:t>How Do My Choices Affect My Future? </a:t>
            </a:r>
            <a:br>
              <a:rPr lang="en-US" sz="1100" dirty="0">
                <a:latin typeface="Calibri" panose="020F0502020204030204" pitchFamily="34" charset="0"/>
                <a:cs typeface="Calibri" panose="020F0502020204030204" pitchFamily="34" charset="0"/>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8">
                  <a:extLst>
                    <a:ext uri="{A12FA001-AC4F-418D-AE19-62706E023703}">
                      <ahyp:hlinkClr xmlns:ahyp="http://schemas.microsoft.com/office/drawing/2018/hyperlinkcolor" val="tx"/>
                    </a:ext>
                  </a:extLst>
                </a:hlinkClick>
              </a:rPr>
              <a:t>https://learn.k20center.ou.edu/lesson/219</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Career-Focused Lessons (ICAP)</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1000"/>
              </a:spcAft>
              <a:buNone/>
            </a:pPr>
            <a:endParaRPr dirty="0">
              <a:latin typeface="Calibri" panose="020F0502020204030204" pitchFamily="34" charset="0"/>
              <a:cs typeface="Calibri" panose="020F0502020204030204" pitchFamily="34" charset="0"/>
            </a:endParaRPr>
          </a:p>
        </p:txBody>
      </p:sp>
      <p:sp>
        <p:nvSpPr>
          <p:cNvPr id="182" name="Google Shape;182;p36"/>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Further K20 Resources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0" y="1007601"/>
            <a:ext cx="7851600" cy="17502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a:t>Aspects of Student Engagement: Cognitive</a:t>
            </a:r>
            <a:endParaRPr/>
          </a:p>
        </p:txBody>
      </p:sp>
      <p:sp>
        <p:nvSpPr>
          <p:cNvPr id="95" name="Google Shape;95;p23"/>
          <p:cNvSpPr txBox="1">
            <a:spLocks noGrp="1"/>
          </p:cNvSpPr>
          <p:nvPr>
            <p:ph type="subTitle" idx="1"/>
          </p:nvPr>
        </p:nvSpPr>
        <p:spPr>
          <a:xfrm>
            <a:off x="644652" y="2933700"/>
            <a:ext cx="7854600" cy="1314300"/>
          </a:xfrm>
          <a:prstGeom prst="rect">
            <a:avLst/>
          </a:prstGeom>
          <a:noFill/>
          <a:ln>
            <a:noFill/>
          </a:ln>
        </p:spPr>
        <p:txBody>
          <a:bodyPr spcFirstLastPara="1" wrap="square" lIns="0" tIns="45700" rIns="18275" bIns="45700" anchor="t" anchorCtr="0">
            <a:noAutofit/>
          </a:bodyPr>
          <a:lstStyle/>
          <a:p>
            <a:pPr marL="0" marR="34288" lvl="0" indent="0" algn="l" rtl="0">
              <a:spcBef>
                <a:spcPts val="0"/>
              </a:spcBef>
              <a:spcAft>
                <a:spcPts val="0"/>
              </a:spcAft>
              <a:buSzPts val="2600"/>
              <a:buNone/>
            </a:pP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0" marR="34288" lvl="0" indent="0" algn="l" rtl="0">
              <a:spcBef>
                <a:spcPts val="0"/>
              </a:spcBef>
              <a:spcAft>
                <a:spcPts val="0"/>
              </a:spcAft>
              <a:buClr>
                <a:schemeClr val="dk1"/>
              </a:buClr>
              <a:buSzPts val="2600"/>
              <a:buFont typeface="Arial"/>
              <a:buNone/>
            </a:pPr>
            <a:r>
              <a:rPr lang="en-US">
                <a:solidFill>
                  <a:srgbClr val="BED7D3"/>
                </a:solidFill>
              </a:rPr>
              <a:t>What does cognitive engagement look like and what are strategies that support it? </a:t>
            </a:r>
            <a:endParaRPr>
              <a:solidFill>
                <a:srgbClr val="BED7D3"/>
              </a:solidFill>
            </a:endParaRPr>
          </a:p>
          <a:p>
            <a:pPr marL="55563" lvl="0" indent="0" algn="l" rtl="0">
              <a:spcBef>
                <a:spcPts val="0"/>
              </a:spcBef>
              <a:spcAft>
                <a:spcPts val="0"/>
              </a:spcAft>
              <a:buSzPts val="2600"/>
              <a:buNone/>
            </a:pP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Objectives</a:t>
            </a:r>
            <a:endParaRPr dirty="0"/>
          </a:p>
        </p:txBody>
      </p:sp>
      <p:sp>
        <p:nvSpPr>
          <p:cNvPr id="107" name="Google Shape;107;p25"/>
          <p:cNvSpPr txBox="1">
            <a:spLocks noGrp="1"/>
          </p:cNvSpPr>
          <p:nvPr>
            <p:ph type="body" idx="1"/>
          </p:nvPr>
        </p:nvSpPr>
        <p:spPr>
          <a:xfrm>
            <a:off x="530350" y="2028500"/>
            <a:ext cx="8517000" cy="1132200"/>
          </a:xfrm>
          <a:prstGeom prst="rect">
            <a:avLst/>
          </a:prstGeom>
          <a:noFill/>
          <a:ln>
            <a:noFill/>
          </a:ln>
        </p:spPr>
        <p:txBody>
          <a:bodyPr spcFirstLastPara="1" wrap="square" lIns="45700" tIns="45700" rIns="45700" bIns="45700" anchor="t" anchorCtr="0">
            <a:noAutofit/>
          </a:bodyPr>
          <a:lstStyle/>
          <a:p>
            <a:pPr marL="457200" lvl="0" indent="-393700" algn="l" rtl="0">
              <a:spcBef>
                <a:spcPts val="0"/>
              </a:spcBef>
              <a:spcAft>
                <a:spcPts val="0"/>
              </a:spcAft>
              <a:buClr>
                <a:srgbClr val="BED7D3"/>
              </a:buClr>
              <a:buSzPts val="2600"/>
              <a:buAutoNum type="arabicPeriod"/>
            </a:pPr>
            <a:r>
              <a:rPr lang="en-US" dirty="0">
                <a:solidFill>
                  <a:srgbClr val="BED7D3"/>
                </a:solidFill>
              </a:rPr>
              <a:t>Summarize the aspects of student cognitive engagement.</a:t>
            </a:r>
            <a:endParaRPr dirty="0">
              <a:solidFill>
                <a:srgbClr val="BED7D3"/>
              </a:solidFill>
            </a:endParaRPr>
          </a:p>
          <a:p>
            <a:pPr marL="457200" lvl="0" indent="-393700" algn="l" rtl="0">
              <a:spcBef>
                <a:spcPts val="0"/>
              </a:spcBef>
              <a:spcAft>
                <a:spcPts val="0"/>
              </a:spcAft>
              <a:buClr>
                <a:srgbClr val="BED7D3"/>
              </a:buClr>
              <a:buSzPts val="2600"/>
              <a:buAutoNum type="arabicPeriod"/>
            </a:pPr>
            <a:r>
              <a:rPr lang="en-US" dirty="0">
                <a:solidFill>
                  <a:srgbClr val="BED7D3"/>
                </a:solidFill>
              </a:rPr>
              <a:t>Analyze factors contributing to cognitive engagement. </a:t>
            </a:r>
            <a:endParaRPr dirty="0">
              <a:solidFill>
                <a:srgbClr val="BED7D3"/>
              </a:solidFill>
            </a:endParaRPr>
          </a:p>
          <a:p>
            <a:pPr marL="457200" lvl="0" indent="-393700" algn="l" rtl="0">
              <a:spcBef>
                <a:spcPts val="0"/>
              </a:spcBef>
              <a:spcAft>
                <a:spcPts val="0"/>
              </a:spcAft>
              <a:buClr>
                <a:srgbClr val="BED7D3"/>
              </a:buClr>
              <a:buSzPts val="2600"/>
              <a:buAutoNum type="arabicPeriod"/>
            </a:pPr>
            <a:r>
              <a:rPr lang="en-US" dirty="0">
                <a:solidFill>
                  <a:srgbClr val="BED7D3"/>
                </a:solidFill>
              </a:rPr>
              <a:t>Generate strategies for improving student engagement.</a:t>
            </a:r>
            <a:endParaRPr dirty="0">
              <a:solidFill>
                <a:srgbClr val="BED7D3"/>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Sometimes, Always, or Never True	</a:t>
            </a:r>
            <a:endParaRPr dirty="0"/>
          </a:p>
        </p:txBody>
      </p:sp>
      <p:pic>
        <p:nvPicPr>
          <p:cNvPr id="115" name="Google Shape;115;p26"/>
          <p:cNvPicPr preferRelativeResize="0"/>
          <p:nvPr/>
        </p:nvPicPr>
        <p:blipFill>
          <a:blip r:embed="rId3">
            <a:alphaModFix/>
          </a:blip>
          <a:stretch>
            <a:fillRect/>
          </a:stretch>
        </p:blipFill>
        <p:spPr>
          <a:xfrm>
            <a:off x="6437800" y="1463125"/>
            <a:ext cx="2217249" cy="2217249"/>
          </a:xfrm>
          <a:prstGeom prst="rect">
            <a:avLst/>
          </a:prstGeom>
          <a:noFill/>
          <a:ln>
            <a:noFill/>
          </a:ln>
        </p:spPr>
      </p:pic>
      <p:sp>
        <p:nvSpPr>
          <p:cNvPr id="9" name="Google Shape;112;p26">
            <a:extLst>
              <a:ext uri="{FF2B5EF4-FFF2-40B4-BE49-F238E27FC236}">
                <a16:creationId xmlns:a16="http://schemas.microsoft.com/office/drawing/2014/main" id="{C464B64B-533A-49BD-AB1A-C9962D749FF1}"/>
              </a:ext>
            </a:extLst>
          </p:cNvPr>
          <p:cNvSpPr txBox="1">
            <a:spLocks noGrp="1"/>
          </p:cNvSpPr>
          <p:nvPr>
            <p:ph type="body" idx="1"/>
          </p:nvPr>
        </p:nvSpPr>
        <p:spPr>
          <a:xfrm>
            <a:off x="457200" y="1309351"/>
            <a:ext cx="5802923" cy="365775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Let’s categorize statements about student engagement as always, sometimes, or never true. </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As each statement is presented, select the answer that you feel is most correct.</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3E5C61"/>
                </a:solidFill>
                <a:effectLst/>
                <a:uLnTx/>
                <a:uFillTx/>
                <a:latin typeface="Calibri"/>
                <a:cs typeface="Calibri"/>
                <a:sym typeface="Calibri"/>
              </a:rPr>
              <a:t>[copy and paste updated </a:t>
            </a:r>
            <a:r>
              <a:rPr kumimoji="0" lang="en-US" sz="2600" b="0" i="0" u="none" strike="noStrike" kern="0" cap="none" spc="0" normalizeH="0" baseline="0" noProof="0" dirty="0" err="1">
                <a:ln>
                  <a:noFill/>
                </a:ln>
                <a:solidFill>
                  <a:srgbClr val="3E5C61"/>
                </a:solidFill>
                <a:effectLst/>
                <a:uLnTx/>
                <a:uFillTx/>
                <a:latin typeface="Calibri"/>
                <a:cs typeface="Calibri"/>
                <a:sym typeface="Calibri"/>
              </a:rPr>
              <a:t>Mentimeter</a:t>
            </a:r>
            <a:r>
              <a:rPr kumimoji="0" lang="en-US" sz="2600" b="0" i="0" u="none" strike="noStrike" kern="0" cap="none" spc="0" normalizeH="0" baseline="0" noProof="0" dirty="0">
                <a:ln>
                  <a:noFill/>
                </a:ln>
                <a:solidFill>
                  <a:srgbClr val="3E5C61"/>
                </a:solidFill>
                <a:effectLst/>
                <a:uLnTx/>
                <a:uFillTx/>
                <a:latin typeface="Calibri"/>
                <a:cs typeface="Calibri"/>
                <a:sym typeface="Calibri"/>
              </a:rPr>
              <a:t> link for learners here]</a:t>
            </a:r>
          </a:p>
          <a:p>
            <a:pPr marL="0" lvl="0" indent="0" algn="l" rtl="0">
              <a:spcBef>
                <a:spcPts val="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2" name="Online Media 1" title="Cognitive Engagement">
            <a:hlinkClick r:id="" action="ppaction://media"/>
            <a:extLst>
              <a:ext uri="{FF2B5EF4-FFF2-40B4-BE49-F238E27FC236}">
                <a16:creationId xmlns:a16="http://schemas.microsoft.com/office/drawing/2014/main" id="{5E24A1E5-3950-4399-AA5D-C8349C670AC8}"/>
              </a:ext>
            </a:extLst>
          </p:cNvPr>
          <p:cNvPicPr>
            <a:picLocks noRot="1" noChangeAspect="1"/>
          </p:cNvPicPr>
          <p:nvPr>
            <a:videoFile r:link="rId1"/>
          </p:nvPr>
        </p:nvPicPr>
        <p:blipFill>
          <a:blip r:embed="rId4"/>
          <a:stretch>
            <a:fillRect/>
          </a:stretch>
        </p:blipFill>
        <p:spPr>
          <a:xfrm>
            <a:off x="1100596" y="572198"/>
            <a:ext cx="6743700" cy="39544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body" idx="1"/>
          </p:nvPr>
        </p:nvSpPr>
        <p:spPr>
          <a:xfrm>
            <a:off x="457200" y="1305059"/>
            <a:ext cx="5020500" cy="36210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t>Move the honeycombs so that the sides touch where you see relationships between the concepts provided. </a:t>
            </a:r>
            <a:endParaRPr dirty="0"/>
          </a:p>
          <a:p>
            <a:pPr marL="0" lvl="0" indent="0" algn="l" rtl="0">
              <a:spcBef>
                <a:spcPts val="1000"/>
              </a:spcBef>
              <a:spcAft>
                <a:spcPts val="0"/>
              </a:spcAft>
              <a:buSzPts val="2600"/>
              <a:buNone/>
            </a:pPr>
            <a:endParaRPr lang="en-US" dirty="0"/>
          </a:p>
          <a:p>
            <a:pPr marL="0" indent="0">
              <a:spcBef>
                <a:spcPts val="1000"/>
              </a:spcBef>
              <a:buNone/>
            </a:pPr>
            <a:r>
              <a:rPr lang="en-US" dirty="0">
                <a:solidFill>
                  <a:srgbClr val="3E5C61"/>
                </a:solidFill>
              </a:rPr>
              <a:t>Activity: k20.ou.edu/</a:t>
            </a:r>
            <a:r>
              <a:rPr lang="en-US" dirty="0" err="1">
                <a:solidFill>
                  <a:srgbClr val="3E5C61"/>
                </a:solidFill>
              </a:rPr>
              <a:t>hhce</a:t>
            </a:r>
            <a:endParaRPr lang="en-US" dirty="0">
              <a:solidFill>
                <a:srgbClr val="3E5C61"/>
              </a:solidFill>
            </a:endParaRPr>
          </a:p>
        </p:txBody>
      </p:sp>
      <p:sp>
        <p:nvSpPr>
          <p:cNvPr id="126" name="Google Shape;126;p2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a:t>Honeycomb Harvest</a:t>
            </a:r>
            <a:endParaRPr/>
          </a:p>
        </p:txBody>
      </p:sp>
      <p:pic>
        <p:nvPicPr>
          <p:cNvPr id="128" name="Google Shape;128;p28"/>
          <p:cNvPicPr preferRelativeResize="0"/>
          <p:nvPr/>
        </p:nvPicPr>
        <p:blipFill rotWithShape="1">
          <a:blip r:embed="rId3">
            <a:alphaModFix/>
          </a:blip>
          <a:srcRect/>
          <a:stretch/>
        </p:blipFill>
        <p:spPr>
          <a:xfrm>
            <a:off x="6114539" y="1323148"/>
            <a:ext cx="2217249" cy="22172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296516"/>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Clr>
                <a:schemeClr val="dk1"/>
              </a:buClr>
              <a:buSzPts val="1100"/>
              <a:buFont typeface="Arial"/>
              <a:buNone/>
            </a:pPr>
            <a:r>
              <a:rPr lang="en-US" dirty="0"/>
              <a:t>As you read, think about the statements in the Honeycomb Harvest for cognitive engagement. </a:t>
            </a:r>
          </a:p>
          <a:p>
            <a:pPr indent="-457200">
              <a:spcBef>
                <a:spcPts val="0"/>
              </a:spcBef>
              <a:spcAft>
                <a:spcPts val="600"/>
              </a:spcAft>
              <a:buClr>
                <a:schemeClr val="dk1"/>
              </a:buClr>
              <a:buSzPct val="100000"/>
            </a:pPr>
            <a:r>
              <a:rPr lang="en-US" dirty="0"/>
              <a:t>Is there one or two that stand out as key indicators of the struggle in this scenario?</a:t>
            </a:r>
          </a:p>
          <a:p>
            <a:pPr indent="-457200">
              <a:spcBef>
                <a:spcPts val="0"/>
              </a:spcBef>
              <a:buClr>
                <a:schemeClr val="dk1"/>
              </a:buClr>
              <a:buSzPct val="100000"/>
            </a:pPr>
            <a:r>
              <a:rPr lang="en-US" dirty="0"/>
              <a:t>What is the role of cognitive engagement in your scenario? </a:t>
            </a:r>
          </a:p>
          <a:p>
            <a:pPr marL="0" indent="0">
              <a:spcBef>
                <a:spcPts val="0"/>
              </a:spcBef>
              <a:buClr>
                <a:schemeClr val="dk1"/>
              </a:buClr>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Analyzing Scenarios</a:t>
            </a:r>
            <a:endParaRPr dirty="0"/>
          </a:p>
        </p:txBody>
      </p:sp>
    </p:spTree>
    <p:extLst>
      <p:ext uri="{BB962C8B-B14F-4D97-AF65-F5344CB8AC3E}">
        <p14:creationId xmlns:p14="http://schemas.microsoft.com/office/powerpoint/2010/main" val="4134751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30"/>
          <p:cNvSpPr txBox="1">
            <a:spLocks noGrp="1"/>
          </p:cNvSpPr>
          <p:nvPr>
            <p:ph type="title"/>
          </p:nvPr>
        </p:nvSpPr>
        <p:spPr>
          <a:xfrm>
            <a:off x="457200" y="568765"/>
            <a:ext cx="8229600" cy="4620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KISSCE </a:t>
            </a:r>
            <a:r>
              <a:rPr lang="en-US" sz="2200" dirty="0">
                <a:solidFill>
                  <a:srgbClr val="3E5C61"/>
                </a:solidFill>
              </a:rPr>
              <a:t>(K20 Inventory for Student School and Career Engagement)</a:t>
            </a:r>
            <a:endParaRPr sz="2200" dirty="0">
              <a:solidFill>
                <a:srgbClr val="3E5C61"/>
              </a:solidFill>
            </a:endParaRPr>
          </a:p>
        </p:txBody>
      </p:sp>
      <p:sp>
        <p:nvSpPr>
          <p:cNvPr id="140" name="Google Shape;140;p30"/>
          <p:cNvSpPr txBox="1">
            <a:spLocks noGrp="1"/>
          </p:cNvSpPr>
          <p:nvPr>
            <p:ph type="body" idx="1"/>
          </p:nvPr>
        </p:nvSpPr>
        <p:spPr>
          <a:xfrm>
            <a:off x="232757" y="969004"/>
            <a:ext cx="4038600" cy="4004400"/>
          </a:xfrm>
          <a:prstGeom prst="rect">
            <a:avLst/>
          </a:prstGeom>
        </p:spPr>
        <p:txBody>
          <a:bodyPr spcFirstLastPara="1" wrap="square" lIns="91425" tIns="45700" rIns="91425" bIns="45700" anchor="t" anchorCtr="0">
            <a:noAutofit/>
          </a:bodyPr>
          <a:lstStyle/>
          <a:p>
            <a:pPr marL="0" lvl="0" indent="0" algn="l" rtl="0">
              <a:spcBef>
                <a:spcPts val="480"/>
              </a:spcBef>
              <a:spcAft>
                <a:spcPts val="0"/>
              </a:spcAft>
              <a:buNone/>
            </a:pPr>
            <a:r>
              <a:rPr lang="en-US" sz="2000" b="1" dirty="0"/>
              <a:t>Cognitive Engagement</a:t>
            </a:r>
            <a:endParaRPr sz="2000" b="1" dirty="0"/>
          </a:p>
          <a:p>
            <a:pPr marL="457200" lvl="0" indent="-336550" algn="l" rtl="0">
              <a:spcBef>
                <a:spcPts val="1000"/>
              </a:spcBef>
              <a:spcAft>
                <a:spcPts val="0"/>
              </a:spcAft>
              <a:buSzPts val="1700"/>
              <a:buAutoNum type="arabicPeriod"/>
            </a:pPr>
            <a:r>
              <a:rPr lang="en-US" sz="1600" dirty="0"/>
              <a:t>I try to match what I already know with things I am trying to learn for school.</a:t>
            </a:r>
            <a:endParaRPr sz="1600" dirty="0"/>
          </a:p>
          <a:p>
            <a:pPr marL="457200" lvl="0" indent="-336550" algn="l" rtl="0">
              <a:spcBef>
                <a:spcPts val="1000"/>
              </a:spcBef>
              <a:spcAft>
                <a:spcPts val="0"/>
              </a:spcAft>
              <a:buSzPts val="1700"/>
              <a:buAutoNum type="arabicPeriod"/>
            </a:pPr>
            <a:r>
              <a:rPr lang="en-US" sz="1600" dirty="0"/>
              <a:t>I try to think through topics and decide what I’m supposed to learn from them.</a:t>
            </a:r>
            <a:endParaRPr sz="1600" dirty="0"/>
          </a:p>
          <a:p>
            <a:pPr marL="457200" lvl="0" indent="-336550" algn="l" rtl="0">
              <a:spcBef>
                <a:spcPts val="1000"/>
              </a:spcBef>
              <a:spcAft>
                <a:spcPts val="0"/>
              </a:spcAft>
              <a:buSzPts val="1700"/>
              <a:buAutoNum type="arabicPeriod"/>
            </a:pPr>
            <a:r>
              <a:rPr lang="en-US" sz="1600" dirty="0"/>
              <a:t>When learning new information, I try to put ideas in my own words.</a:t>
            </a:r>
          </a:p>
          <a:p>
            <a:pPr indent="-336550">
              <a:spcBef>
                <a:spcPts val="1000"/>
              </a:spcBef>
              <a:buSzPts val="1700"/>
              <a:buFont typeface="Arial"/>
              <a:buAutoNum type="arabicPeriod"/>
            </a:pPr>
            <a:r>
              <a:rPr lang="en-US" sz="1600" dirty="0"/>
              <a:t>When I study, I figure out how the information might be useful in the real world. </a:t>
            </a:r>
            <a:endParaRPr sz="1600" dirty="0"/>
          </a:p>
          <a:p>
            <a:pPr marL="457200" lvl="0" indent="0" algn="l" rtl="0">
              <a:spcBef>
                <a:spcPts val="1000"/>
              </a:spcBef>
              <a:spcAft>
                <a:spcPts val="1000"/>
              </a:spcAft>
              <a:buNone/>
            </a:pPr>
            <a:endParaRPr sz="1600" dirty="0"/>
          </a:p>
        </p:txBody>
      </p:sp>
      <p:sp>
        <p:nvSpPr>
          <p:cNvPr id="141" name="Google Shape;141;p30"/>
          <p:cNvSpPr txBox="1">
            <a:spLocks noGrp="1"/>
          </p:cNvSpPr>
          <p:nvPr>
            <p:ph type="body" idx="2"/>
          </p:nvPr>
        </p:nvSpPr>
        <p:spPr>
          <a:xfrm>
            <a:off x="4271357" y="1356573"/>
            <a:ext cx="4038600" cy="3542399"/>
          </a:xfrm>
          <a:prstGeom prst="rect">
            <a:avLst/>
          </a:prstGeom>
        </p:spPr>
        <p:txBody>
          <a:bodyPr spcFirstLastPara="1" wrap="square" lIns="91425" tIns="45700" rIns="91425" bIns="45700" anchor="t" anchorCtr="0">
            <a:noAutofit/>
          </a:bodyPr>
          <a:lstStyle/>
          <a:p>
            <a:pPr marL="457200" lvl="0" indent="-336550" algn="l" rtl="0">
              <a:spcBef>
                <a:spcPts val="1000"/>
              </a:spcBef>
              <a:spcAft>
                <a:spcPts val="0"/>
              </a:spcAft>
              <a:buSzPts val="1700"/>
              <a:buAutoNum type="arabicPeriod" startAt="5"/>
            </a:pPr>
            <a:r>
              <a:rPr lang="en-US" sz="1600" dirty="0"/>
              <a:t>When studying, I try to combine different pieces of information from course material in new ways.</a:t>
            </a:r>
          </a:p>
          <a:p>
            <a:pPr marL="457200" lvl="0" indent="-336550" algn="l" rtl="0">
              <a:spcBef>
                <a:spcPts val="1000"/>
              </a:spcBef>
              <a:spcAft>
                <a:spcPts val="0"/>
              </a:spcAft>
              <a:buSzPts val="1700"/>
              <a:buAutoNum type="arabicPeriod" startAt="5"/>
            </a:pPr>
            <a:r>
              <a:rPr lang="en-US" sz="1600" dirty="0"/>
              <a:t>When learning things for school, I often try to associate them with what I learned in other classes.</a:t>
            </a:r>
          </a:p>
          <a:p>
            <a:pPr marL="457200" lvl="0" indent="-336550" algn="l" rtl="0">
              <a:spcBef>
                <a:spcPts val="1000"/>
              </a:spcBef>
              <a:spcAft>
                <a:spcPts val="0"/>
              </a:spcAft>
              <a:buSzPts val="1700"/>
              <a:buAutoNum type="arabicPeriod" startAt="5"/>
            </a:pPr>
            <a:r>
              <a:rPr lang="en-US" sz="1600" dirty="0"/>
              <a:t>I try to see similarities and differences between things I am learning for school.</a:t>
            </a:r>
          </a:p>
          <a:p>
            <a:pPr marL="457200" lvl="0" indent="-336550" algn="l" rtl="0">
              <a:spcBef>
                <a:spcPts val="1000"/>
              </a:spcBef>
              <a:spcAft>
                <a:spcPts val="0"/>
              </a:spcAft>
              <a:buSzPts val="1700"/>
              <a:buAutoNum type="arabicPeriod" startAt="5"/>
            </a:pPr>
            <a:r>
              <a:rPr lang="en-US" sz="1600" dirty="0"/>
              <a:t>I make up my own examples.</a:t>
            </a:r>
            <a:endParaRPr sz="16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TotalTime>
  <Words>1859</Words>
  <Application>Microsoft Macintosh PowerPoint</Application>
  <PresentationFormat>On-screen Show (16:9)</PresentationFormat>
  <Paragraphs>119</Paragraphs>
  <Slides>17</Slides>
  <Notes>17</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Noto Sans Symbols</vt:lpstr>
      <vt:lpstr>Segoe UI</vt:lpstr>
      <vt:lpstr>LEARN theme</vt:lpstr>
      <vt:lpstr>LEARN theme</vt:lpstr>
      <vt:lpstr>PowerPoint Presentation</vt:lpstr>
      <vt:lpstr>Aspects of Student Engagement: Cognitive</vt:lpstr>
      <vt:lpstr>Essential Question</vt:lpstr>
      <vt:lpstr>Objectives</vt:lpstr>
      <vt:lpstr>Sometimes, Always, or Never True </vt:lpstr>
      <vt:lpstr>PowerPoint Presentation</vt:lpstr>
      <vt:lpstr>Honeycomb Harvest</vt:lpstr>
      <vt:lpstr>Analyzing Scenarios</vt:lpstr>
      <vt:lpstr>KISSCE (K20 Inventory for Student School and Career Engagement)</vt:lpstr>
      <vt:lpstr>John Smith High School has recently deployed a student engagement survey to begin an intervention to increase student engagement. When you visit the school, you notice:</vt:lpstr>
      <vt:lpstr>During an observation of Mrs. Harvey’s Science class at John Smith High School, you notice:</vt:lpstr>
      <vt:lpstr>Sally Doe, a student in Ms. Harvey’s Science class at John Smith High School, was willing to sit down for a short interview with you. During this interview, she revealed that:</vt:lpstr>
      <vt:lpstr>Why-Lighting</vt:lpstr>
      <vt:lpstr>Revisit Honeycomb Harvest</vt:lpstr>
      <vt:lpstr>Choice Board</vt:lpstr>
      <vt:lpstr>Share Out</vt:lpstr>
      <vt:lpstr>Further K20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dc:creator>
  <cp:lastModifiedBy>Pond, Shayna M.</cp:lastModifiedBy>
  <cp:revision>5</cp:revision>
  <dcterms:modified xsi:type="dcterms:W3CDTF">2021-01-19T18:48:58Z</dcterms:modified>
</cp:coreProperties>
</file>