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45735" autoAdjust="0"/>
  </p:normalViewPr>
  <p:slideViewPr>
    <p:cSldViewPr snapToGrid="0" snapToObjects="1">
      <p:cViewPr varScale="1">
        <p:scale>
          <a:sx n="78" d="100"/>
          <a:sy n="78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Thurston" userId="10285e41d43c4120" providerId="LiveId" clId="{32E4A028-7642-42B3-BC02-105125530405}"/>
    <pc:docChg chg="undo custSel modSld">
      <pc:chgData name="Taylor Thurston" userId="10285e41d43c4120" providerId="LiveId" clId="{32E4A028-7642-42B3-BC02-105125530405}" dt="2021-01-12T03:45:47.084" v="26" actId="20577"/>
      <pc:docMkLst>
        <pc:docMk/>
      </pc:docMkLst>
      <pc:sldChg chg="modSp mod modNotesTx">
        <pc:chgData name="Taylor Thurston" userId="10285e41d43c4120" providerId="LiveId" clId="{32E4A028-7642-42B3-BC02-105125530405}" dt="2021-01-12T03:45:47.084" v="26" actId="20577"/>
        <pc:sldMkLst>
          <pc:docMk/>
          <pc:sldMk cId="0" sldId="256"/>
        </pc:sldMkLst>
        <pc:spChg chg="mod">
          <ac:chgData name="Taylor Thurston" userId="10285e41d43c4120" providerId="LiveId" clId="{32E4A028-7642-42B3-BC02-105125530405}" dt="2021-01-12T03:15:51.293" v="0" actId="20577"/>
          <ac:spMkLst>
            <pc:docMk/>
            <pc:sldMk cId="0" sldId="256"/>
            <ac:spMk id="95" creationId="{00000000-0000-0000-0000-000000000000}"/>
          </ac:spMkLst>
        </pc:spChg>
      </pc:sldChg>
      <pc:sldChg chg="modSp mod modNotesTx">
        <pc:chgData name="Taylor Thurston" userId="10285e41d43c4120" providerId="LiveId" clId="{32E4A028-7642-42B3-BC02-105125530405}" dt="2021-01-12T03:17:57.732" v="19" actId="20577"/>
        <pc:sldMkLst>
          <pc:docMk/>
          <pc:sldMk cId="0" sldId="257"/>
        </pc:sldMkLst>
        <pc:spChg chg="mod">
          <ac:chgData name="Taylor Thurston" userId="10285e41d43c4120" providerId="LiveId" clId="{32E4A028-7642-42B3-BC02-105125530405}" dt="2021-01-12T03:17:46.868" v="17" actId="14100"/>
          <ac:spMkLst>
            <pc:docMk/>
            <pc:sldMk cId="0" sldId="257"/>
            <ac:spMk id="10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k20center.ou.edu/lesson/219" TargetMode="External"/><Relationship Id="rId3" Type="http://schemas.openxmlformats.org/officeDocument/2006/relationships/hyperlink" Target="https://learn.k20center.ou.edu/professional-learning/40" TargetMode="External"/><Relationship Id="rId7" Type="http://schemas.openxmlformats.org/officeDocument/2006/relationships/hyperlink" Target="https://learn.k20center.ou.edu/professional-learning/36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learn.k20center.ou.edu/professional-learning/24" TargetMode="External"/><Relationship Id="rId5" Type="http://schemas.openxmlformats.org/officeDocument/2006/relationships/hyperlink" Target="https://learn.k20center.ou.edu/professional-learning/1" TargetMode="External"/><Relationship Id="rId4" Type="http://schemas.openxmlformats.org/officeDocument/2006/relationships/hyperlink" Target="https://learn.k20center.ou.edu/professional-learning/16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dirty="0"/>
              <a:t>Google Slides Link</a:t>
            </a:r>
            <a:r>
              <a:rPr lang="en-US"/>
              <a:t>:  https://docs.google.com/presentation/d/17r64GQyt9kVa3MSZ-spSHEq5rZDRN3_DzrwO0OCVUXY/copy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/>
              <a:t>“Always, Sometimes, or Never True” Statements</a:t>
            </a:r>
            <a:endParaRPr sz="1600" b="1" dirty="0"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Student engagement describes a student's willingness to attend and participate in class, submit required work, and follow directions.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A supportive environment with the inclusion of different learning approaches will increase student engagement.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Students who feel like they can trust their teacher learn more from them.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Students don't learn from people they don't like.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Engaged students work harder.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Involvement in extracurricular activities yields higher engagement in academics/school.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Engagement in schooling is the same as engagement in learning.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Teacher student relationships are the number one contributor to student engagement.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B36"/>
              </a:buClr>
              <a:buSzPts val="1200"/>
              <a:buAutoNum type="arabicPeriod"/>
            </a:pPr>
            <a:r>
              <a:rPr lang="en-US" sz="1200" dirty="0">
                <a:solidFill>
                  <a:srgbClr val="252B36"/>
                </a:solidFill>
                <a:highlight>
                  <a:srgbClr val="FFFFFF"/>
                </a:highlight>
              </a:rPr>
              <a:t>Group discussions increase participation.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252B36"/>
                </a:solidFill>
                <a:highlight>
                  <a:srgbClr val="FFFFFF"/>
                </a:highlight>
              </a:rPr>
              <a:t>K20 Resources</a:t>
            </a:r>
            <a:endParaRPr sz="1600" b="1" dirty="0">
              <a:solidFill>
                <a:srgbClr val="252B36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For Teacher Professional Learning</a:t>
            </a:r>
            <a:endParaRPr b="1" dirty="0"/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100"/>
              <a:buChar char="•"/>
            </a:pPr>
            <a:r>
              <a:rPr lang="en-US" dirty="0"/>
              <a:t>Growing Student Achievement Through Teacher-Student Relationships </a:t>
            </a:r>
            <a:br>
              <a:rPr lang="en-US" dirty="0"/>
            </a:b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https://learn.k20center.ou.edu/professional-learning/40</a:t>
            </a:r>
            <a:endParaRPr dirty="0"/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100"/>
              <a:buChar char="•"/>
            </a:pPr>
            <a:r>
              <a:rPr lang="en-US" dirty="0"/>
              <a:t>Building a School and Classroom Community</a:t>
            </a:r>
            <a:br>
              <a:rPr lang="en-US" dirty="0"/>
            </a:br>
            <a:r>
              <a:rPr lang="en-US" u="sng" dirty="0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https://learn.k20center.ou.edu/professional-learning/16</a:t>
            </a:r>
            <a:endParaRPr dirty="0"/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100"/>
              <a:buChar char="•"/>
            </a:pPr>
            <a:r>
              <a:rPr lang="en-US" dirty="0"/>
              <a:t>Owning the Learning: Intentional Student Choice </a:t>
            </a:r>
            <a:br>
              <a:rPr lang="en-US" dirty="0"/>
            </a:br>
            <a:r>
              <a:rPr lang="en-US" u="sng" dirty="0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https://learn.k20center.ou.edu/professional-learning/1</a:t>
            </a:r>
            <a:endParaRPr dirty="0"/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100"/>
              <a:buChar char="•"/>
            </a:pPr>
            <a:r>
              <a:rPr lang="en-US" dirty="0"/>
              <a:t>Authenticity, It’s Not Just a Fairytale </a:t>
            </a:r>
            <a:br>
              <a:rPr lang="en-US" dirty="0"/>
            </a:br>
            <a:r>
              <a:rPr lang="en-US" u="sng" dirty="0">
                <a:solidFill>
                  <a:srgbClr val="1155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https://learn.k20center.ou.edu/professional-learning/24</a:t>
            </a:r>
            <a:endParaRPr dirty="0"/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100"/>
              <a:buChar char="•"/>
            </a:pPr>
            <a:r>
              <a:rPr lang="en-US" dirty="0"/>
              <a:t>Power Tools for Comprehension: Strategically Supporting Authentic Learning </a:t>
            </a:r>
            <a:br>
              <a:rPr lang="en-US" dirty="0"/>
            </a:br>
            <a:r>
              <a:rPr lang="en-US" u="sng" dirty="0">
                <a:solidFill>
                  <a:srgbClr val="1155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https://learn.k20center.ou.edu/professional-learning/36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For Student Learning</a:t>
            </a:r>
            <a:endParaRPr sz="12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rgbClr val="991B1E"/>
              </a:buClr>
              <a:buSzPts val="1200"/>
              <a:buChar char="•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How Do My Choices Affect My Future? </a:t>
            </a:r>
            <a:br>
              <a:rPr lang="en-US" sz="1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u="sng" dirty="0">
                <a:solidFill>
                  <a:srgbClr val="1155C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https://learn.k20center.ou.edu/lesson/219</a:t>
            </a:r>
            <a:endParaRPr dirty="0"/>
          </a:p>
          <a:p>
            <a:pPr marL="457200" lvl="0" indent="-298450" algn="l" rtl="0">
              <a:spcBef>
                <a:spcPts val="1000"/>
              </a:spcBef>
              <a:spcAft>
                <a:spcPts val="1000"/>
              </a:spcAft>
              <a:buClr>
                <a:srgbClr val="991B1E"/>
              </a:buClr>
              <a:buSzPts val="1100"/>
              <a:buChar char="•"/>
            </a:pPr>
            <a:r>
              <a:rPr lang="en-US"/>
              <a:t>Career-Focused </a:t>
            </a:r>
            <a:r>
              <a:rPr lang="en-US" dirty="0"/>
              <a:t>Lessons (ICAP)</a:t>
            </a:r>
            <a:endParaRPr sz="1200" dirty="0">
              <a:solidFill>
                <a:srgbClr val="252B36"/>
              </a:solidFill>
              <a:highlight>
                <a:srgbClr val="FFFFFF"/>
              </a:highlight>
            </a:endParaRPr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a6d2ed0bf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aa6d2ed0bf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a6d2ed0b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aa6d2ed0b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a6d2ed0b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aa6d2ed0b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a6d2ed0b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aa6d2ed0b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aa6d2ed0bf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aa6d2ed0b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aa6d2ed0bf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aa6d2ed0bf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</p:spPr>
        <p:txBody>
          <a:bodyPr spcFirstLastPara="1" wrap="square" lIns="0" tIns="4570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295275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rtl="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rtl="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295275" rtl="0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rtl="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rtl="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295275" rtl="0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5" name="Google Shape;85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>
            <a:spLocks noGrp="1"/>
          </p:cNvSpPr>
          <p:nvPr>
            <p:ph type="ctrTitle"/>
          </p:nvPr>
        </p:nvSpPr>
        <p:spPr>
          <a:xfrm>
            <a:off x="644650" y="1007601"/>
            <a:ext cx="7851600" cy="17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CHOICE BOARD</a:t>
            </a:r>
            <a:endParaRPr/>
          </a:p>
        </p:txBody>
      </p:sp>
      <p:sp>
        <p:nvSpPr>
          <p:cNvPr id="95" name="Google Shape;95;p22"/>
          <p:cNvSpPr txBox="1">
            <a:spLocks noGrp="1"/>
          </p:cNvSpPr>
          <p:nvPr>
            <p:ph type="subTitle" idx="1"/>
          </p:nvPr>
        </p:nvSpPr>
        <p:spPr>
          <a:xfrm>
            <a:off x="644652" y="15621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ASPECTS OF STUDENT ENGAGEMENT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3"/>
          <p:cNvSpPr txBox="1">
            <a:spLocks noGrp="1"/>
          </p:cNvSpPr>
          <p:nvPr>
            <p:ph type="title"/>
          </p:nvPr>
        </p:nvSpPr>
        <p:spPr>
          <a:xfrm>
            <a:off x="124836" y="-364900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3600" dirty="0"/>
              <a:t>Instructions</a:t>
            </a:r>
            <a:endParaRPr sz="3600" dirty="0"/>
          </a:p>
        </p:txBody>
      </p:sp>
      <p:sp>
        <p:nvSpPr>
          <p:cNvPr id="101" name="Google Shape;101;p23"/>
          <p:cNvSpPr txBox="1">
            <a:spLocks noGrp="1"/>
          </p:cNvSpPr>
          <p:nvPr>
            <p:ph type="body" idx="1"/>
          </p:nvPr>
        </p:nvSpPr>
        <p:spPr>
          <a:xfrm>
            <a:off x="148687" y="656900"/>
            <a:ext cx="8244900" cy="639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500" dirty="0">
                <a:solidFill>
                  <a:srgbClr val="FFFFFF"/>
                </a:solidFill>
              </a:rPr>
              <a:t>As a small group, represent your ideas about how to improve engagement in the scenario on the slide provided below. Slides are numbered by group.</a:t>
            </a:r>
            <a:endParaRPr sz="1500" dirty="0">
              <a:solidFill>
                <a:srgbClr val="FFFFFF"/>
              </a:solidFill>
            </a:endParaRPr>
          </a:p>
        </p:txBody>
      </p:sp>
      <p:sp>
        <p:nvSpPr>
          <p:cNvPr id="102" name="Google Shape;102;p23"/>
          <p:cNvSpPr txBox="1"/>
          <p:nvPr/>
        </p:nvSpPr>
        <p:spPr>
          <a:xfrm>
            <a:off x="133023" y="1129062"/>
            <a:ext cx="8862290" cy="401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BED7D3"/>
                </a:solidFill>
                <a:latin typeface="Calibri"/>
                <a:ea typeface="Calibri"/>
                <a:cs typeface="Calibri"/>
                <a:sym typeface="Calibri"/>
              </a:rPr>
              <a:t>Each group’s slide should include 3 of the 6 options:</a:t>
            </a:r>
            <a:endParaRPr sz="2500" dirty="0">
              <a:solidFill>
                <a:srgbClr val="BED7D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One of the 10 Always, Sometimes, or Never True statements, with an explanation of why it is or is not true in the case of this scenario.</a:t>
            </a: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list of at least three actions that could be taken by the teacher to improve engagement in this scenario.</a:t>
            </a: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Two found images that represent the specific scenario before engagement strategies have been implemented and after.</a:t>
            </a: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crafted catchphrase or very short poem that summarizes the core significance or meaning of behavioral engagement.</a:t>
            </a: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symbolic drawing with a color scheme that represents the core message of learners’ analysis of the scenario.</a:t>
            </a: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K20 resource that could be used to improve engagement in this scenario.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08" name="Google Shape;108;p24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4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4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4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1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17" name="Google Shape;117;p25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5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5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5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2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26" name="Google Shape;126;p26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6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6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6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3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7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7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4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8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5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>
            <a:spLocks noGrp="1"/>
          </p:cNvSpPr>
          <p:nvPr>
            <p:ph type="title"/>
          </p:nvPr>
        </p:nvSpPr>
        <p:spPr>
          <a:xfrm>
            <a:off x="323850" y="213975"/>
            <a:ext cx="81678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body" idx="1"/>
          </p:nvPr>
        </p:nvSpPr>
        <p:spPr>
          <a:xfrm>
            <a:off x="519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body" idx="2"/>
          </p:nvPr>
        </p:nvSpPr>
        <p:spPr>
          <a:xfrm>
            <a:off x="3268650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3"/>
          </p:nvPr>
        </p:nvSpPr>
        <p:spPr>
          <a:xfrm>
            <a:off x="6061025" y="1740375"/>
            <a:ext cx="2430600" cy="293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9"/>
          <p:cNvSpPr txBox="1"/>
          <p:nvPr/>
        </p:nvSpPr>
        <p:spPr>
          <a:xfrm>
            <a:off x="483500" y="4695200"/>
            <a:ext cx="8025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GROUP 6</a:t>
            </a:r>
            <a:endParaRPr sz="2200" b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455</Words>
  <Application>Microsoft Office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LEARN theme</vt:lpstr>
      <vt:lpstr>LEARN theme</vt:lpstr>
      <vt:lpstr>CHOICE BOARD</vt:lpstr>
      <vt:lpstr>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CHOICE BOARD</dc:title>
  <cp:lastModifiedBy>Taylor Thurston</cp:lastModifiedBy>
  <cp:revision>1</cp:revision>
  <dcterms:modified xsi:type="dcterms:W3CDTF">2021-01-12T03:45:48Z</dcterms:modified>
</cp:coreProperties>
</file>