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0"/>
  </p:notesMasterIdLst>
  <p:sldIdLst>
    <p:sldId id="256" r:id="rId3"/>
    <p:sldId id="257" r:id="rId4"/>
    <p:sldId id="258" r:id="rId5"/>
    <p:sldId id="259" r:id="rId6"/>
    <p:sldId id="260" r:id="rId7"/>
    <p:sldId id="261" r:id="rId8"/>
    <p:sldId id="262" r:id="rId9"/>
    <p:sldId id="279" r:id="rId10"/>
    <p:sldId id="264" r:id="rId11"/>
    <p:sldId id="265" r:id="rId12"/>
    <p:sldId id="266" r:id="rId13"/>
    <p:sldId id="267" r:id="rId14"/>
    <p:sldId id="268" r:id="rId15"/>
    <p:sldId id="269" r:id="rId16"/>
    <p:sldId id="277" r:id="rId17"/>
    <p:sldId id="272" r:id="rId18"/>
    <p:sldId id="27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9C673C-40F1-498B-994D-BD73EEF07C90}" v="6" dt="2021-01-12T02:40:25.0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11" autoAdjust="0"/>
  </p:normalViewPr>
  <p:slideViewPr>
    <p:cSldViewPr snapToGrid="0">
      <p:cViewPr varScale="1">
        <p:scale>
          <a:sx n="66" d="100"/>
          <a:sy n="66" d="100"/>
        </p:scale>
        <p:origin x="12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ED9C673C-40F1-498B-994D-BD73EEF07C90}"/>
    <pc:docChg chg="undo custSel addSld delSld modSld sldOrd">
      <pc:chgData name="Taylor Thurston" userId="10285e41d43c4120" providerId="LiveId" clId="{ED9C673C-40F1-498B-994D-BD73EEF07C90}" dt="2021-01-12T14:35:37.574" v="241"/>
      <pc:docMkLst>
        <pc:docMk/>
      </pc:docMkLst>
      <pc:sldChg chg="addSp modSp mod chgLayout">
        <pc:chgData name="Taylor Thurston" userId="10285e41d43c4120" providerId="LiveId" clId="{ED9C673C-40F1-498B-994D-BD73EEF07C90}" dt="2021-01-11T21:50:41.506" v="32" actId="1076"/>
        <pc:sldMkLst>
          <pc:docMk/>
          <pc:sldMk cId="0" sldId="257"/>
        </pc:sldMkLst>
        <pc:spChg chg="add mod ord">
          <ac:chgData name="Taylor Thurston" userId="10285e41d43c4120" providerId="LiveId" clId="{ED9C673C-40F1-498B-994D-BD73EEF07C90}" dt="2021-01-11T21:50:41.506" v="32" actId="1076"/>
          <ac:spMkLst>
            <pc:docMk/>
            <pc:sldMk cId="0" sldId="257"/>
            <ac:spMk id="2" creationId="{EEA3748D-CBC9-4D4E-B78C-E9D6219AD955}"/>
          </ac:spMkLst>
        </pc:spChg>
        <pc:spChg chg="mod ord">
          <ac:chgData name="Taylor Thurston" userId="10285e41d43c4120" providerId="LiveId" clId="{ED9C673C-40F1-498B-994D-BD73EEF07C90}" dt="2021-01-11T21:50:41.506" v="32" actId="1076"/>
          <ac:spMkLst>
            <pc:docMk/>
            <pc:sldMk cId="0" sldId="257"/>
            <ac:spMk id="94" creationId="{00000000-0000-0000-0000-000000000000}"/>
          </ac:spMkLst>
        </pc:spChg>
      </pc:sldChg>
      <pc:sldChg chg="modSp mod">
        <pc:chgData name="Taylor Thurston" userId="10285e41d43c4120" providerId="LiveId" clId="{ED9C673C-40F1-498B-994D-BD73EEF07C90}" dt="2021-01-11T21:49:09.780" v="27" actId="20577"/>
        <pc:sldMkLst>
          <pc:docMk/>
          <pc:sldMk cId="0" sldId="259"/>
        </pc:sldMkLst>
        <pc:spChg chg="mod">
          <ac:chgData name="Taylor Thurston" userId="10285e41d43c4120" providerId="LiveId" clId="{ED9C673C-40F1-498B-994D-BD73EEF07C90}" dt="2021-01-11T21:49:09.780" v="27" actId="20577"/>
          <ac:spMkLst>
            <pc:docMk/>
            <pc:sldMk cId="0" sldId="259"/>
            <ac:spMk id="105" creationId="{00000000-0000-0000-0000-000000000000}"/>
          </ac:spMkLst>
        </pc:spChg>
      </pc:sldChg>
      <pc:sldChg chg="addSp delSp modSp mod">
        <pc:chgData name="Taylor Thurston" userId="10285e41d43c4120" providerId="LiveId" clId="{ED9C673C-40F1-498B-994D-BD73EEF07C90}" dt="2021-01-11T21:48:01.092" v="25"/>
        <pc:sldMkLst>
          <pc:docMk/>
          <pc:sldMk cId="0" sldId="260"/>
        </pc:sldMkLst>
        <pc:spChg chg="add del mod">
          <ac:chgData name="Taylor Thurston" userId="10285e41d43c4120" providerId="LiveId" clId="{ED9C673C-40F1-498B-994D-BD73EEF07C90}" dt="2021-01-11T21:47:25.568" v="22" actId="478"/>
          <ac:spMkLst>
            <pc:docMk/>
            <pc:sldMk cId="0" sldId="260"/>
            <ac:spMk id="3" creationId="{8FEDFE5A-E574-4869-AF9B-E773DB5A47A8}"/>
          </ac:spMkLst>
        </pc:spChg>
        <pc:spChg chg="add del mod">
          <ac:chgData name="Taylor Thurston" userId="10285e41d43c4120" providerId="LiveId" clId="{ED9C673C-40F1-498B-994D-BD73EEF07C90}" dt="2021-01-11T21:48:01.092" v="25"/>
          <ac:spMkLst>
            <pc:docMk/>
            <pc:sldMk cId="0" sldId="260"/>
            <ac:spMk id="8" creationId="{3E6620A7-D566-4746-BEEE-C179ED2CB8BD}"/>
          </ac:spMkLst>
        </pc:spChg>
        <pc:spChg chg="del mod">
          <ac:chgData name="Taylor Thurston" userId="10285e41d43c4120" providerId="LiveId" clId="{ED9C673C-40F1-498B-994D-BD73EEF07C90}" dt="2021-01-11T21:47:23.685" v="21" actId="478"/>
          <ac:spMkLst>
            <pc:docMk/>
            <pc:sldMk cId="0" sldId="260"/>
            <ac:spMk id="111" creationId="{00000000-0000-0000-0000-000000000000}"/>
          </ac:spMkLst>
        </pc:spChg>
        <pc:spChg chg="mod">
          <ac:chgData name="Taylor Thurston" userId="10285e41d43c4120" providerId="LiveId" clId="{ED9C673C-40F1-498B-994D-BD73EEF07C90}" dt="2021-01-11T21:46:23.292" v="20" actId="20577"/>
          <ac:spMkLst>
            <pc:docMk/>
            <pc:sldMk cId="0" sldId="260"/>
            <ac:spMk id="112" creationId="{00000000-0000-0000-0000-000000000000}"/>
          </ac:spMkLst>
        </pc:spChg>
        <pc:spChg chg="del">
          <ac:chgData name="Taylor Thurston" userId="10285e41d43c4120" providerId="LiveId" clId="{ED9C673C-40F1-498B-994D-BD73EEF07C90}" dt="2021-01-11T21:46:04.435" v="9" actId="478"/>
          <ac:spMkLst>
            <pc:docMk/>
            <pc:sldMk cId="0" sldId="260"/>
            <ac:spMk id="113" creationId="{00000000-0000-0000-0000-000000000000}"/>
          </ac:spMkLst>
        </pc:spChg>
        <pc:picChg chg="add del mod">
          <ac:chgData name="Taylor Thurston" userId="10285e41d43c4120" providerId="LiveId" clId="{ED9C673C-40F1-498B-994D-BD73EEF07C90}" dt="2021-01-11T21:46:07.125" v="10" actId="1076"/>
          <ac:picMkLst>
            <pc:docMk/>
            <pc:sldMk cId="0" sldId="260"/>
            <ac:picMk id="114" creationId="{00000000-0000-0000-0000-000000000000}"/>
          </ac:picMkLst>
        </pc:picChg>
      </pc:sldChg>
      <pc:sldChg chg="delSp modSp mod">
        <pc:chgData name="Taylor Thurston" userId="10285e41d43c4120" providerId="LiveId" clId="{ED9C673C-40F1-498B-994D-BD73EEF07C90}" dt="2021-01-12T14:32:23.471" v="217" actId="20577"/>
        <pc:sldMkLst>
          <pc:docMk/>
          <pc:sldMk cId="0" sldId="262"/>
        </pc:sldMkLst>
        <pc:spChg chg="mod">
          <ac:chgData name="Taylor Thurston" userId="10285e41d43c4120" providerId="LiveId" clId="{ED9C673C-40F1-498B-994D-BD73EEF07C90}" dt="2021-01-12T14:32:23.471" v="217" actId="20577"/>
          <ac:spMkLst>
            <pc:docMk/>
            <pc:sldMk cId="0" sldId="262"/>
            <ac:spMk id="124" creationId="{00000000-0000-0000-0000-000000000000}"/>
          </ac:spMkLst>
        </pc:spChg>
        <pc:spChg chg="del">
          <ac:chgData name="Taylor Thurston" userId="10285e41d43c4120" providerId="LiveId" clId="{ED9C673C-40F1-498B-994D-BD73EEF07C90}" dt="2021-01-11T22:31:48.394" v="34" actId="478"/>
          <ac:spMkLst>
            <pc:docMk/>
            <pc:sldMk cId="0" sldId="262"/>
            <ac:spMk id="126" creationId="{00000000-0000-0000-0000-000000000000}"/>
          </ac:spMkLst>
        </pc:spChg>
        <pc:picChg chg="mod">
          <ac:chgData name="Taylor Thurston" userId="10285e41d43c4120" providerId="LiveId" clId="{ED9C673C-40F1-498B-994D-BD73EEF07C90}" dt="2021-01-11T22:32:04.408" v="36" actId="1076"/>
          <ac:picMkLst>
            <pc:docMk/>
            <pc:sldMk cId="0" sldId="262"/>
            <ac:picMk id="127" creationId="{00000000-0000-0000-0000-000000000000}"/>
          </ac:picMkLst>
        </pc:picChg>
      </pc:sldChg>
      <pc:sldChg chg="modSp del mod">
        <pc:chgData name="Taylor Thurston" userId="10285e41d43c4120" providerId="LiveId" clId="{ED9C673C-40F1-498B-994D-BD73EEF07C90}" dt="2021-01-12T02:40:30.238" v="107" actId="47"/>
        <pc:sldMkLst>
          <pc:docMk/>
          <pc:sldMk cId="0" sldId="263"/>
        </pc:sldMkLst>
        <pc:spChg chg="mod">
          <ac:chgData name="Taylor Thurston" userId="10285e41d43c4120" providerId="LiveId" clId="{ED9C673C-40F1-498B-994D-BD73EEF07C90}" dt="2021-01-12T02:36:48.956" v="102" actId="12"/>
          <ac:spMkLst>
            <pc:docMk/>
            <pc:sldMk cId="0" sldId="263"/>
            <ac:spMk id="133" creationId="{00000000-0000-0000-0000-000000000000}"/>
          </ac:spMkLst>
        </pc:spChg>
      </pc:sldChg>
      <pc:sldChg chg="modSp mod ord modShow modNotesTx">
        <pc:chgData name="Taylor Thurston" userId="10285e41d43c4120" providerId="LiveId" clId="{ED9C673C-40F1-498B-994D-BD73EEF07C90}" dt="2021-01-12T02:38:14.205" v="105" actId="729"/>
        <pc:sldMkLst>
          <pc:docMk/>
          <pc:sldMk cId="0" sldId="264"/>
        </pc:sldMkLst>
        <pc:spChg chg="mod">
          <ac:chgData name="Taylor Thurston" userId="10285e41d43c4120" providerId="LiveId" clId="{ED9C673C-40F1-498B-994D-BD73EEF07C90}" dt="2021-01-12T02:34:16.399" v="99" actId="1076"/>
          <ac:spMkLst>
            <pc:docMk/>
            <pc:sldMk cId="0" sldId="264"/>
            <ac:spMk id="138" creationId="{00000000-0000-0000-0000-000000000000}"/>
          </ac:spMkLst>
        </pc:spChg>
        <pc:spChg chg="mod">
          <ac:chgData name="Taylor Thurston" userId="10285e41d43c4120" providerId="LiveId" clId="{ED9C673C-40F1-498B-994D-BD73EEF07C90}" dt="2021-01-12T02:34:16.399" v="99" actId="1076"/>
          <ac:spMkLst>
            <pc:docMk/>
            <pc:sldMk cId="0" sldId="264"/>
            <ac:spMk id="139" creationId="{00000000-0000-0000-0000-000000000000}"/>
          </ac:spMkLst>
        </pc:spChg>
        <pc:spChg chg="mod">
          <ac:chgData name="Taylor Thurston" userId="10285e41d43c4120" providerId="LiveId" clId="{ED9C673C-40F1-498B-994D-BD73EEF07C90}" dt="2021-01-12T02:34:30.288" v="100" actId="20577"/>
          <ac:spMkLst>
            <pc:docMk/>
            <pc:sldMk cId="0" sldId="264"/>
            <ac:spMk id="140" creationId="{00000000-0000-0000-0000-000000000000}"/>
          </ac:spMkLst>
        </pc:spChg>
      </pc:sldChg>
      <pc:sldChg chg="modSp mod">
        <pc:chgData name="Taylor Thurston" userId="10285e41d43c4120" providerId="LiveId" clId="{ED9C673C-40F1-498B-994D-BD73EEF07C90}" dt="2021-01-12T02:49:50.686" v="159" actId="1076"/>
        <pc:sldMkLst>
          <pc:docMk/>
          <pc:sldMk cId="0" sldId="265"/>
        </pc:sldMkLst>
        <pc:spChg chg="mod">
          <ac:chgData name="Taylor Thurston" userId="10285e41d43c4120" providerId="LiveId" clId="{ED9C673C-40F1-498B-994D-BD73EEF07C90}" dt="2021-01-12T02:48:03.297" v="136" actId="404"/>
          <ac:spMkLst>
            <pc:docMk/>
            <pc:sldMk cId="0" sldId="265"/>
            <ac:spMk id="145" creationId="{00000000-0000-0000-0000-000000000000}"/>
          </ac:spMkLst>
        </pc:spChg>
        <pc:spChg chg="mod">
          <ac:chgData name="Taylor Thurston" userId="10285e41d43c4120" providerId="LiveId" clId="{ED9C673C-40F1-498B-994D-BD73EEF07C90}" dt="2021-01-12T02:48:09.043" v="139" actId="403"/>
          <ac:spMkLst>
            <pc:docMk/>
            <pc:sldMk cId="0" sldId="265"/>
            <ac:spMk id="146" creationId="{00000000-0000-0000-0000-000000000000}"/>
          </ac:spMkLst>
        </pc:spChg>
        <pc:spChg chg="mod">
          <ac:chgData name="Taylor Thurston" userId="10285e41d43c4120" providerId="LiveId" clId="{ED9C673C-40F1-498B-994D-BD73EEF07C90}" dt="2021-01-12T02:49:50.686" v="159" actId="1076"/>
          <ac:spMkLst>
            <pc:docMk/>
            <pc:sldMk cId="0" sldId="265"/>
            <ac:spMk id="147" creationId="{00000000-0000-0000-0000-000000000000}"/>
          </ac:spMkLst>
        </pc:spChg>
      </pc:sldChg>
      <pc:sldChg chg="modSp mod">
        <pc:chgData name="Taylor Thurston" userId="10285e41d43c4120" providerId="LiveId" clId="{ED9C673C-40F1-498B-994D-BD73EEF07C90}" dt="2021-01-12T02:49:57.431" v="161" actId="14100"/>
        <pc:sldMkLst>
          <pc:docMk/>
          <pc:sldMk cId="0" sldId="266"/>
        </pc:sldMkLst>
        <pc:spChg chg="mod">
          <ac:chgData name="Taylor Thurston" userId="10285e41d43c4120" providerId="LiveId" clId="{ED9C673C-40F1-498B-994D-BD73EEF07C90}" dt="2021-01-12T02:49:57.431" v="161" actId="14100"/>
          <ac:spMkLst>
            <pc:docMk/>
            <pc:sldMk cId="0" sldId="266"/>
            <ac:spMk id="152" creationId="{00000000-0000-0000-0000-000000000000}"/>
          </ac:spMkLst>
        </pc:spChg>
        <pc:spChg chg="mod">
          <ac:chgData name="Taylor Thurston" userId="10285e41d43c4120" providerId="LiveId" clId="{ED9C673C-40F1-498B-994D-BD73EEF07C90}" dt="2021-01-12T02:48:59.229" v="147" actId="403"/>
          <ac:spMkLst>
            <pc:docMk/>
            <pc:sldMk cId="0" sldId="266"/>
            <ac:spMk id="153" creationId="{00000000-0000-0000-0000-000000000000}"/>
          </ac:spMkLst>
        </pc:spChg>
        <pc:spChg chg="mod">
          <ac:chgData name="Taylor Thurston" userId="10285e41d43c4120" providerId="LiveId" clId="{ED9C673C-40F1-498B-994D-BD73EEF07C90}" dt="2021-01-12T02:49:53.658" v="160" actId="1076"/>
          <ac:spMkLst>
            <pc:docMk/>
            <pc:sldMk cId="0" sldId="266"/>
            <ac:spMk id="154" creationId="{00000000-0000-0000-0000-000000000000}"/>
          </ac:spMkLst>
        </pc:spChg>
      </pc:sldChg>
      <pc:sldChg chg="modSp mod">
        <pc:chgData name="Taylor Thurston" userId="10285e41d43c4120" providerId="LiveId" clId="{ED9C673C-40F1-498B-994D-BD73EEF07C90}" dt="2021-01-12T02:50:03.427" v="162" actId="1076"/>
        <pc:sldMkLst>
          <pc:docMk/>
          <pc:sldMk cId="0" sldId="267"/>
        </pc:sldMkLst>
        <pc:spChg chg="mod">
          <ac:chgData name="Taylor Thurston" userId="10285e41d43c4120" providerId="LiveId" clId="{ED9C673C-40F1-498B-994D-BD73EEF07C90}" dt="2021-01-12T02:50:03.427" v="162" actId="1076"/>
          <ac:spMkLst>
            <pc:docMk/>
            <pc:sldMk cId="0" sldId="267"/>
            <ac:spMk id="159" creationId="{00000000-0000-0000-0000-000000000000}"/>
          </ac:spMkLst>
        </pc:spChg>
        <pc:spChg chg="mod">
          <ac:chgData name="Taylor Thurston" userId="10285e41d43c4120" providerId="LiveId" clId="{ED9C673C-40F1-498B-994D-BD73EEF07C90}" dt="2021-01-12T02:49:24.261" v="154" actId="403"/>
          <ac:spMkLst>
            <pc:docMk/>
            <pc:sldMk cId="0" sldId="267"/>
            <ac:spMk id="160" creationId="{00000000-0000-0000-0000-000000000000}"/>
          </ac:spMkLst>
        </pc:spChg>
        <pc:spChg chg="mod">
          <ac:chgData name="Taylor Thurston" userId="10285e41d43c4120" providerId="LiveId" clId="{ED9C673C-40F1-498B-994D-BD73EEF07C90}" dt="2021-01-12T02:49:30.819" v="157" actId="404"/>
          <ac:spMkLst>
            <pc:docMk/>
            <pc:sldMk cId="0" sldId="267"/>
            <ac:spMk id="161" creationId="{00000000-0000-0000-0000-000000000000}"/>
          </ac:spMkLst>
        </pc:spChg>
      </pc:sldChg>
      <pc:sldChg chg="delSp modSp mod modNotesTx">
        <pc:chgData name="Taylor Thurston" userId="10285e41d43c4120" providerId="LiveId" clId="{ED9C673C-40F1-498B-994D-BD73EEF07C90}" dt="2021-01-12T14:35:37.574" v="241"/>
        <pc:sldMkLst>
          <pc:docMk/>
          <pc:sldMk cId="0" sldId="268"/>
        </pc:sldMkLst>
        <pc:spChg chg="mod">
          <ac:chgData name="Taylor Thurston" userId="10285e41d43c4120" providerId="LiveId" clId="{ED9C673C-40F1-498B-994D-BD73EEF07C90}" dt="2021-01-12T02:30:50.133" v="78" actId="20577"/>
          <ac:spMkLst>
            <pc:docMk/>
            <pc:sldMk cId="0" sldId="268"/>
            <ac:spMk id="166" creationId="{00000000-0000-0000-0000-000000000000}"/>
          </ac:spMkLst>
        </pc:spChg>
        <pc:spChg chg="mod">
          <ac:chgData name="Taylor Thurston" userId="10285e41d43c4120" providerId="LiveId" clId="{ED9C673C-40F1-498B-994D-BD73EEF07C90}" dt="2021-01-12T02:30:11.802" v="64" actId="20577"/>
          <ac:spMkLst>
            <pc:docMk/>
            <pc:sldMk cId="0" sldId="268"/>
            <ac:spMk id="167" creationId="{00000000-0000-0000-0000-000000000000}"/>
          </ac:spMkLst>
        </pc:spChg>
        <pc:spChg chg="del">
          <ac:chgData name="Taylor Thurston" userId="10285e41d43c4120" providerId="LiveId" clId="{ED9C673C-40F1-498B-994D-BD73EEF07C90}" dt="2021-01-12T02:31:04.772" v="80" actId="478"/>
          <ac:spMkLst>
            <pc:docMk/>
            <pc:sldMk cId="0" sldId="268"/>
            <ac:spMk id="168" creationId="{00000000-0000-0000-0000-000000000000}"/>
          </ac:spMkLst>
        </pc:spChg>
        <pc:picChg chg="mod">
          <ac:chgData name="Taylor Thurston" userId="10285e41d43c4120" providerId="LiveId" clId="{ED9C673C-40F1-498B-994D-BD73EEF07C90}" dt="2021-01-12T02:31:06.657" v="81" actId="1076"/>
          <ac:picMkLst>
            <pc:docMk/>
            <pc:sldMk cId="0" sldId="268"/>
            <ac:picMk id="169" creationId="{00000000-0000-0000-0000-000000000000}"/>
          </ac:picMkLst>
        </pc:picChg>
      </pc:sldChg>
      <pc:sldChg chg="modNotesTx">
        <pc:chgData name="Taylor Thurston" userId="10285e41d43c4120" providerId="LiveId" clId="{ED9C673C-40F1-498B-994D-BD73EEF07C90}" dt="2021-01-12T02:29:38.300" v="63" actId="20577"/>
        <pc:sldMkLst>
          <pc:docMk/>
          <pc:sldMk cId="0" sldId="269"/>
        </pc:sldMkLst>
      </pc:sldChg>
      <pc:sldChg chg="del ord modNotes">
        <pc:chgData name="Taylor Thurston" userId="10285e41d43c4120" providerId="LiveId" clId="{ED9C673C-40F1-498B-994D-BD73EEF07C90}" dt="2021-01-12T02:17:01.523" v="43" actId="47"/>
        <pc:sldMkLst>
          <pc:docMk/>
          <pc:sldMk cId="0" sldId="270"/>
        </pc:sldMkLst>
      </pc:sldChg>
      <pc:sldChg chg="del">
        <pc:chgData name="Taylor Thurston" userId="10285e41d43c4120" providerId="LiveId" clId="{ED9C673C-40F1-498B-994D-BD73EEF07C90}" dt="2021-01-12T02:29:05.875" v="58" actId="47"/>
        <pc:sldMkLst>
          <pc:docMk/>
          <pc:sldMk cId="0" sldId="271"/>
        </pc:sldMkLst>
      </pc:sldChg>
      <pc:sldChg chg="modSp mod">
        <pc:chgData name="Taylor Thurston" userId="10285e41d43c4120" providerId="LiveId" clId="{ED9C673C-40F1-498B-994D-BD73EEF07C90}" dt="2021-01-12T02:18:32.199" v="56" actId="20577"/>
        <pc:sldMkLst>
          <pc:docMk/>
          <pc:sldMk cId="0" sldId="272"/>
        </pc:sldMkLst>
        <pc:spChg chg="mod">
          <ac:chgData name="Taylor Thurston" userId="10285e41d43c4120" providerId="LiveId" clId="{ED9C673C-40F1-498B-994D-BD73EEF07C90}" dt="2021-01-12T02:18:32.199" v="56" actId="20577"/>
          <ac:spMkLst>
            <pc:docMk/>
            <pc:sldMk cId="0" sldId="272"/>
            <ac:spMk id="197" creationId="{00000000-0000-0000-0000-000000000000}"/>
          </ac:spMkLst>
        </pc:spChg>
      </pc:sldChg>
      <pc:sldChg chg="add modNotesTx">
        <pc:chgData name="Taylor Thurston" userId="10285e41d43c4120" providerId="LiveId" clId="{ED9C673C-40F1-498B-994D-BD73EEF07C90}" dt="2021-01-12T14:34:43.196" v="219"/>
        <pc:sldMkLst>
          <pc:docMk/>
          <pc:sldMk cId="67711157" sldId="277"/>
        </pc:sldMkLst>
      </pc:sldChg>
      <pc:sldChg chg="modSp add mod">
        <pc:chgData name="Taylor Thurston" userId="10285e41d43c4120" providerId="LiveId" clId="{ED9C673C-40F1-498B-994D-BD73EEF07C90}" dt="2021-01-12T02:17:59.582" v="55" actId="14100"/>
        <pc:sldMkLst>
          <pc:docMk/>
          <pc:sldMk cId="0" sldId="278"/>
        </pc:sldMkLst>
        <pc:spChg chg="mod">
          <ac:chgData name="Taylor Thurston" userId="10285e41d43c4120" providerId="LiveId" clId="{ED9C673C-40F1-498B-994D-BD73EEF07C90}" dt="2021-01-12T02:17:59.582" v="55" actId="14100"/>
          <ac:spMkLst>
            <pc:docMk/>
            <pc:sldMk cId="0" sldId="278"/>
            <ac:spMk id="181" creationId="{00000000-0000-0000-0000-000000000000}"/>
          </ac:spMkLst>
        </pc:spChg>
        <pc:spChg chg="mod">
          <ac:chgData name="Taylor Thurston" userId="10285e41d43c4120" providerId="LiveId" clId="{ED9C673C-40F1-498B-994D-BD73EEF07C90}" dt="2021-01-12T02:17:13.172" v="51" actId="20577"/>
          <ac:spMkLst>
            <pc:docMk/>
            <pc:sldMk cId="0" sldId="278"/>
            <ac:spMk id="182" creationId="{00000000-0000-0000-0000-000000000000}"/>
          </ac:spMkLst>
        </pc:spChg>
      </pc:sldChg>
      <pc:sldChg chg="modSp add mod modNotesTx">
        <pc:chgData name="Taylor Thurston" userId="10285e41d43c4120" providerId="LiveId" clId="{ED9C673C-40F1-498B-994D-BD73EEF07C90}" dt="2021-01-12T14:21:16.442" v="197"/>
        <pc:sldMkLst>
          <pc:docMk/>
          <pc:sldMk cId="413475110" sldId="279"/>
        </pc:sldMkLst>
        <pc:spChg chg="mod">
          <ac:chgData name="Taylor Thurston" userId="10285e41d43c4120" providerId="LiveId" clId="{ED9C673C-40F1-498B-994D-BD73EEF07C90}" dt="2021-01-12T02:41:05.835" v="129"/>
          <ac:spMkLst>
            <pc:docMk/>
            <pc:sldMk cId="413475110" sldId="279"/>
            <ac:spMk id="1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k20.ou.edu/serb"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k20.ou.edu/secb"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menti.com/b6b2wj2b98"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mentimeter.com/s/3e7e21fdabc173b95c8a3a4b310e24e7/8e279c77603f/edi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b3679f54a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gb3679f54a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b3679f54a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gb3679f54a4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b3679f54a4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gb3679f54a4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b27845669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Hand out the Research Brief that examines what impacts student engagement. Ask each participant to highlight key words and strategies for increasing student engagement. Research </a:t>
            </a:r>
            <a:r>
              <a:rPr lang="en-US"/>
              <a:t>Brief link: </a:t>
            </a:r>
            <a:r>
              <a:rPr lang="en-US" b="0" i="0">
                <a:effectLst/>
                <a:latin typeface="Segoe UI" panose="020B0502040204020203" pitchFamily="34" charset="0"/>
                <a:hlinkClick r:id="rId3" tooltip="http://k20.ou.edu/serb"/>
              </a:rPr>
              <a:t>http://k20.ou.edu/serb</a:t>
            </a:r>
            <a:endParaRPr lang="en-US" b="0" i="0">
              <a:effectLst/>
              <a:latin typeface="Segoe UI" panose="020B0502040204020203" pitchFamily="34" charset="0"/>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64" name="Google Shape;164;gb278456695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b278456695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After they have analyzed the Research Brief, have participants add the words/strategies they highlighted to their Honeycomb Harvest wherever they feel they most strongly connect.</a:t>
            </a:r>
            <a:endParaRPr b="1" dirty="0"/>
          </a:p>
          <a:p>
            <a:pPr marL="0" lvl="0" indent="0" algn="l" rtl="0">
              <a:spcBef>
                <a:spcPts val="0"/>
              </a:spcBef>
              <a:spcAft>
                <a:spcPts val="0"/>
              </a:spcAft>
              <a:buNone/>
            </a:pPr>
            <a:endParaRPr dirty="0"/>
          </a:p>
        </p:txBody>
      </p:sp>
      <p:sp>
        <p:nvSpPr>
          <p:cNvPr id="172" name="Google Shape;172;gb278456695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Class Choice Board: </a:t>
            </a:r>
            <a:r>
              <a:rPr lang="en-US" b="0" i="0" dirty="0">
                <a:effectLst/>
                <a:latin typeface="Segoe UI" panose="020B0502040204020203" pitchFamily="34" charset="0"/>
                <a:hlinkClick r:id="rId3" tooltip="http://k20.ou.edu/secb"/>
              </a:rPr>
              <a:t>http://k20.ou.edu/secb</a:t>
            </a:r>
            <a:endParaRPr lang="en-US" b="0" i="0" dirty="0">
              <a:effectLst/>
              <a:latin typeface="Segoe UI" panose="020B0502040204020203" pitchFamily="34" charset="0"/>
            </a:endParaRPr>
          </a:p>
          <a:p>
            <a:endParaRPr lang="en-US" dirty="0"/>
          </a:p>
          <a:p>
            <a:r>
              <a:rPr lang="en-US" dirty="0"/>
              <a:t>Assign groups to present their ideas about how to improve engagement in their scenario. </a:t>
            </a:r>
          </a:p>
          <a:p>
            <a:r>
              <a:rPr lang="en-US" dirty="0"/>
              <a:t>Each group’s slide should include 3 of the 6 options below:</a:t>
            </a:r>
          </a:p>
          <a:p>
            <a:pPr>
              <a:buFont typeface="Arial" panose="020B0604020202020204" pitchFamily="34" charset="0"/>
              <a:buChar char="•"/>
            </a:pPr>
            <a:r>
              <a:rPr lang="en-US" dirty="0"/>
              <a:t>One of the 10 Always, Sometimes, or Never True statements, with an explanation of why it is or is not true in the case of this scenario.</a:t>
            </a:r>
          </a:p>
          <a:p>
            <a:pPr>
              <a:buFont typeface="Arial" panose="020B0604020202020204" pitchFamily="34" charset="0"/>
              <a:buChar char="•"/>
            </a:pPr>
            <a:r>
              <a:rPr lang="en-US" dirty="0"/>
              <a:t>A list of at least three actions that could be taken by the teacher to improve engagement in this scenario.</a:t>
            </a:r>
          </a:p>
          <a:p>
            <a:pPr>
              <a:buFont typeface="Arial" panose="020B0604020202020204" pitchFamily="34" charset="0"/>
              <a:buChar char="•"/>
            </a:pPr>
            <a:r>
              <a:rPr lang="en-US" dirty="0"/>
              <a:t>Two found images that represent the specific scenario </a:t>
            </a:r>
            <a:r>
              <a:rPr lang="en-US" b="1" dirty="0"/>
              <a:t>before</a:t>
            </a:r>
            <a:r>
              <a:rPr lang="en-US" dirty="0"/>
              <a:t> engagement strategies have been implemented and </a:t>
            </a:r>
            <a:r>
              <a:rPr lang="en-US" b="1" dirty="0"/>
              <a:t>after</a:t>
            </a:r>
            <a:r>
              <a:rPr lang="en-US" dirty="0"/>
              <a:t>.</a:t>
            </a:r>
          </a:p>
          <a:p>
            <a:pPr>
              <a:buFont typeface="Arial" panose="020B0604020202020204" pitchFamily="34" charset="0"/>
              <a:buChar char="•"/>
            </a:pPr>
            <a:r>
              <a:rPr lang="en-US" dirty="0"/>
              <a:t>A crafted catchphrase or very short poem that summarizes the core significance or meaning of </a:t>
            </a:r>
            <a:r>
              <a:rPr lang="en-US" b="1" dirty="0"/>
              <a:t>behavioral </a:t>
            </a:r>
            <a:r>
              <a:rPr lang="en-US" dirty="0"/>
              <a:t>engagement.</a:t>
            </a:r>
          </a:p>
          <a:p>
            <a:pPr>
              <a:buFont typeface="Arial" panose="020B0604020202020204" pitchFamily="34" charset="0"/>
              <a:buChar char="•"/>
            </a:pPr>
            <a:r>
              <a:rPr lang="en-US" dirty="0"/>
              <a:t>A symbolic drawing with a color scheme that represents the core message of learners’ analysis of the scenario.</a:t>
            </a:r>
          </a:p>
          <a:p>
            <a:pPr>
              <a:buFont typeface="Arial" panose="020B0604020202020204" pitchFamily="34" charset="0"/>
              <a:buChar char="•"/>
            </a:pPr>
            <a:r>
              <a:rPr lang="en-US" b="1" dirty="0"/>
              <a:t>A K20 resource that could be used to improve engagement in this scenario.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67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a92ae8ac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a92ae8ac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b497ea22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b497ea22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Consider following this session with professional learning activities included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There are many ideas about student engagement that we carry with us as educators some of which are mostly true, partially true, and unfortunately some that are just not true at all. We will begin this session by sorting through some of these ideas using a </a:t>
            </a:r>
            <a:r>
              <a:rPr lang="en-US" dirty="0" err="1"/>
              <a:t>Mentimeter</a:t>
            </a:r>
            <a:r>
              <a:rPr lang="en-US" dirty="0"/>
              <a:t> quiz.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u="sng" dirty="0">
                <a:solidFill>
                  <a:srgbClr val="1155CC"/>
                </a:solidFill>
                <a:hlinkClick r:id="rId3">
                  <a:extLst>
                    <a:ext uri="{A12FA001-AC4F-418D-AE19-62706E023703}">
                      <ahyp:hlinkClr xmlns:ahyp="http://schemas.microsoft.com/office/drawing/2018/hyperlinkcolor" val="tx"/>
                    </a:ext>
                  </a:extLst>
                </a:hlinkClick>
              </a:rPr>
              <a:t>https://www.menti.com/b6b2wj2b98</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highlight>
                  <a:srgbClr val="FFFF00"/>
                </a:highlight>
              </a:rPr>
              <a:t>You will want to copy this presentation to your own account and update the link for your participants. To do this, while logged in to your </a:t>
            </a:r>
            <a:r>
              <a:rPr lang="en-US" dirty="0" err="1">
                <a:highlight>
                  <a:srgbClr val="FFFF00"/>
                </a:highlight>
              </a:rPr>
              <a:t>Mentimeter</a:t>
            </a:r>
            <a:r>
              <a:rPr lang="en-US" dirty="0">
                <a:highlight>
                  <a:srgbClr val="FFFF00"/>
                </a:highlight>
              </a:rPr>
              <a:t> account, go to this link: </a:t>
            </a:r>
            <a:r>
              <a:rPr lang="en-US" u="sng" dirty="0">
                <a:solidFill>
                  <a:srgbClr val="BED7D3"/>
                </a:solidFill>
                <a:highlight>
                  <a:srgbClr val="FFFF00"/>
                </a:highlight>
                <a:hlinkClick r:id="rId4">
                  <a:extLst>
                    <a:ext uri="{A12FA001-AC4F-418D-AE19-62706E023703}">
                      <ahyp:hlinkClr xmlns:ahyp="http://schemas.microsoft.com/office/drawing/2018/hyperlinkcolor" val="tx"/>
                    </a:ext>
                  </a:extLst>
                </a:hlinkClick>
              </a:rPr>
              <a:t>https://www.mentimeter.com/s/3e7e21fdabc173b95c8a3a4b310e24e7/8e279c77603f/edit</a:t>
            </a:r>
            <a:r>
              <a:rPr lang="en-US" dirty="0">
                <a:highlight>
                  <a:srgbClr val="FFFF00"/>
                </a:highlight>
              </a:rPr>
              <a:t> and select “Copy to Your Account” in the bottom-right corner.</a:t>
            </a:r>
            <a:r>
              <a:rPr lang="en-US" dirty="0"/>
              <a:t>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First make sure all of your participants can access the </a:t>
            </a:r>
            <a:r>
              <a:rPr lang="en-US" dirty="0" err="1"/>
              <a:t>Menti</a:t>
            </a:r>
            <a:r>
              <a:rPr lang="en-US" dirty="0"/>
              <a:t> by sharing a link on a slide and/or in the chat feature if you are presenting through a virtual platform.</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The </a:t>
            </a:r>
            <a:r>
              <a:rPr lang="en-US" dirty="0" err="1"/>
              <a:t>Menti</a:t>
            </a:r>
            <a:r>
              <a:rPr lang="en-US" dirty="0"/>
              <a:t> includes statements of common assumptions, misconceptions, and folk wisdoms about student engagement. As each statement appears allow participants to select if each statement is Always, Sometimes, or Never true. After collecting responses for each statement, note the difference between the most popular/selected response and the correct response. Let participants know we will be looking at what research says works later in the session.</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(Write approximately 10 statements. Does </a:t>
            </a:r>
            <a:r>
              <a:rPr lang="en-US" dirty="0" err="1"/>
              <a:t>kahoot</a:t>
            </a:r>
            <a:r>
              <a:rPr lang="en-US" dirty="0"/>
              <a:t> allow wait time between questions? Preferably choose a platform that allows processing time between each statement.)</a:t>
            </a:r>
            <a:endParaRPr dirty="0"/>
          </a:p>
          <a:p>
            <a:pPr marL="0" lvl="0" indent="0" algn="l" rtl="0">
              <a:spcBef>
                <a:spcPts val="0"/>
              </a:spcBef>
              <a:spcAft>
                <a:spcPts val="0"/>
              </a:spcAft>
              <a:buNone/>
            </a:pPr>
            <a:endParaRPr dirty="0"/>
          </a:p>
        </p:txBody>
      </p:sp>
      <p:sp>
        <p:nvSpPr>
          <p:cNvPr id="109" name="Google Shape;1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This lesson focuses on behavioral engagement. This brief video will aid us in formalizing the definition of behavioral engagement.  Show the KISSCE video about the respective type of engagement in order to formalize a definition.</a:t>
            </a:r>
            <a:endParaRPr dirty="0"/>
          </a:p>
        </p:txBody>
      </p:sp>
      <p:sp>
        <p:nvSpPr>
          <p:cNvPr id="117" name="Google Shape;11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b278456695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First make sure all of your participants can access the document (the link on the slide will force a copy). </a:t>
            </a: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r>
              <a:rPr lang="en-US" dirty="0"/>
              <a:t>The first step is to examine statements that indicate student engagement and consider their relationships to one another. In the document link provided you can move the hexagons anywhere on the page that you like. We call this activity a Honeycomb Harvest, a mind mapping activity. Place statements that you would consider related to one another so that they are touching. After sorting, learners will break into pairs and discuss differences and similarities in how the statements have been arranged. Share your reasoning with your partner explaining why you arranged them as you did. </a:t>
            </a:r>
            <a:endParaRPr dirty="0"/>
          </a:p>
          <a:p>
            <a:pPr marL="91440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dirty="0"/>
              <a:t>Each group (or a couple of volunteers if it’s a very large session) shares with the whole group something they sorted differently and a summary of their discussion on it.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After groups share out, the Facilitator will explain that these statements came from a research grounded instrument for measuring student engagement,</a:t>
            </a:r>
            <a:r>
              <a:rPr lang="en-US" sz="1200" dirty="0"/>
              <a:t> </a:t>
            </a:r>
            <a:r>
              <a:rPr lang="en-US" sz="1200" dirty="0">
                <a:solidFill>
                  <a:srgbClr val="991B1E"/>
                </a:solidFill>
                <a:latin typeface="Calibri"/>
                <a:ea typeface="Calibri"/>
                <a:cs typeface="Calibri"/>
                <a:sym typeface="Calibri"/>
              </a:rPr>
              <a:t>KISSCE (K20 Inventory for Student School and Career Engagement).</a:t>
            </a:r>
            <a:endParaRPr sz="1200" dirty="0">
              <a:solidFill>
                <a:srgbClr val="991B1E"/>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22" name="Google Shape;122;gb278456695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Assign individuals to small groups. Give each group one of the scenarios in the Behavioral Engagement Scenarios document to read and review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three individual scenarios described in the handout. Engagement Scenarios link: </a:t>
            </a:r>
            <a:r>
              <a:rPr lang="en-US" b="0" i="0" dirty="0">
                <a:effectLst/>
                <a:latin typeface="Segoe UI" panose="020B0502040204020203" pitchFamily="34" charset="0"/>
              </a:rPr>
              <a:t>k20.ou.edu/</a:t>
            </a:r>
            <a:r>
              <a:rPr lang="en-US" b="0" i="0" dirty="0" err="1">
                <a:effectLst/>
                <a:latin typeface="Segoe UI" panose="020B0502040204020203" pitchFamily="34" charset="0"/>
              </a:rPr>
              <a:t>bes</a:t>
            </a:r>
            <a:endParaRPr lang="en-US" b="0" i="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637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KISSCE slide here for reference.</a:t>
            </a:r>
          </a:p>
        </p:txBody>
      </p:sp>
      <p:sp>
        <p:nvSpPr>
          <p:cNvPr id="136" name="Google Shape;13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learn.k20center.ou.edu/lesson/219" TargetMode="External"/><Relationship Id="rId3" Type="http://schemas.openxmlformats.org/officeDocument/2006/relationships/hyperlink" Target="https://learn.k20center.ou.edu/professional-learning/40" TargetMode="External"/><Relationship Id="rId7" Type="http://schemas.openxmlformats.org/officeDocument/2006/relationships/hyperlink" Target="https://learn.k20center.ou.edu/professional-learning/36"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learn.k20center.ou.edu/professional-learning/24" TargetMode="External"/><Relationship Id="rId5" Type="http://schemas.openxmlformats.org/officeDocument/2006/relationships/hyperlink" Target="https://learn.k20center.ou.edu/professional-learning/1" TargetMode="External"/><Relationship Id="rId4" Type="http://schemas.openxmlformats.org/officeDocument/2006/relationships/hyperlink" Target="https://learn.k20center.ou.edu/professional-learning/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9.xml"/><Relationship Id="rId1" Type="http://schemas.openxmlformats.org/officeDocument/2006/relationships/video" Target="https://www.youtube.com/embed/lsH2_Ufk8JI?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Autofit/>
          </a:bodyPr>
          <a:lstStyle/>
          <a:p>
            <a:pPr marL="0" lvl="0" indent="0" algn="l" rtl="0">
              <a:lnSpc>
                <a:spcPct val="115000"/>
              </a:lnSpc>
              <a:spcBef>
                <a:spcPts val="0"/>
              </a:spcBef>
              <a:spcAft>
                <a:spcPts val="100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Scenario #1:  Anywhere High School has recently deployed a student engagement survey to begin an intervention to increase student engagement. When you visit the school, you notice:</a:t>
            </a:r>
            <a:endParaRPr sz="4000" b="1" dirty="0">
              <a:solidFill>
                <a:srgbClr val="3E5C61"/>
              </a:solidFill>
              <a:latin typeface="Calibri" panose="020F0502020204030204" pitchFamily="34" charset="0"/>
              <a:cs typeface="Calibri" panose="020F0502020204030204" pitchFamily="34" charset="0"/>
            </a:endParaRPr>
          </a:p>
        </p:txBody>
      </p:sp>
      <p:sp>
        <p:nvSpPr>
          <p:cNvPr id="146" name="Google Shape;146;p31"/>
          <p:cNvSpPr txBox="1">
            <a:spLocks noGrp="1"/>
          </p:cNvSpPr>
          <p:nvPr>
            <p:ph type="body" idx="1"/>
          </p:nvPr>
        </p:nvSpPr>
        <p:spPr>
          <a:xfrm>
            <a:off x="457200" y="1160351"/>
            <a:ext cx="4038600" cy="3605700"/>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Extra help is offered but few students attend.</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Students often check in to school late.</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At school events, few students participate or attend.</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Char char="•"/>
            </a:pPr>
            <a:r>
              <a:rPr lang="en-US" sz="1800" dirty="0">
                <a:latin typeface="Calibri" panose="020F0502020204030204" pitchFamily="34" charset="0"/>
                <a:ea typeface="Arial"/>
                <a:cs typeface="Calibri" panose="020F0502020204030204" pitchFamily="34" charset="0"/>
                <a:sym typeface="Arial"/>
              </a:rPr>
              <a:t>Students rarely wear school apparel or show school pride.</a:t>
            </a:r>
            <a:endParaRPr sz="1800" dirty="0">
              <a:latin typeface="Calibri" panose="020F0502020204030204" pitchFamily="34" charset="0"/>
              <a:ea typeface="Arial"/>
              <a:cs typeface="Calibri" panose="020F0502020204030204" pitchFamily="34" charset="0"/>
              <a:sym typeface="Arial"/>
            </a:endParaRPr>
          </a:p>
        </p:txBody>
      </p:sp>
      <p:sp>
        <p:nvSpPr>
          <p:cNvPr id="147" name="Google Shape;147;p31"/>
          <p:cNvSpPr txBox="1">
            <a:spLocks noGrp="1"/>
          </p:cNvSpPr>
          <p:nvPr>
            <p:ph type="body" idx="2"/>
          </p:nvPr>
        </p:nvSpPr>
        <p:spPr>
          <a:xfrm>
            <a:off x="4648202" y="1160351"/>
            <a:ext cx="4122000" cy="312270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100"/>
              <a:buFont typeface="Arial"/>
              <a:buNone/>
            </a:pPr>
            <a:r>
              <a:rPr lang="en-US" sz="1600" b="1" dirty="0">
                <a:solidFill>
                  <a:srgbClr val="980000"/>
                </a:solidFill>
                <a:latin typeface="Calibri" panose="020F0502020204030204" pitchFamily="34" charset="0"/>
                <a:ea typeface="Arial"/>
                <a:cs typeface="Calibri" panose="020F0502020204030204" pitchFamily="34" charset="0"/>
                <a:sym typeface="Arial"/>
              </a:rPr>
              <a:t>The results of the survey were eye-opening. </a:t>
            </a:r>
            <a:br>
              <a:rPr lang="en-US" sz="1600" b="1" dirty="0">
                <a:solidFill>
                  <a:srgbClr val="980000"/>
                </a:solidFill>
                <a:latin typeface="Calibri" panose="020F0502020204030204" pitchFamily="34" charset="0"/>
                <a:ea typeface="Arial"/>
                <a:cs typeface="Calibri" panose="020F0502020204030204" pitchFamily="34" charset="0"/>
                <a:sym typeface="Arial"/>
              </a:rPr>
            </a:br>
            <a:r>
              <a:rPr lang="en-US" sz="1600" b="1" dirty="0">
                <a:solidFill>
                  <a:srgbClr val="980000"/>
                </a:solidFill>
                <a:latin typeface="Calibri" panose="020F0502020204030204" pitchFamily="34" charset="0"/>
                <a:ea typeface="Arial"/>
                <a:cs typeface="Calibri" panose="020F0502020204030204" pitchFamily="34" charset="0"/>
                <a:sym typeface="Arial"/>
              </a:rPr>
              <a:t>Some of the stand-out results include:</a:t>
            </a:r>
            <a:endParaRPr sz="1600" b="1" dirty="0">
              <a:solidFill>
                <a:srgbClr val="980000"/>
              </a:solidFill>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600" dirty="0">
                <a:latin typeface="Calibri" panose="020F0502020204030204" pitchFamily="34" charset="0"/>
                <a:ea typeface="Arial"/>
                <a:cs typeface="Calibri" panose="020F0502020204030204" pitchFamily="34" charset="0"/>
                <a:sym typeface="Arial"/>
              </a:rPr>
              <a:t>I try hard to do well in school. (42%)</a:t>
            </a:r>
            <a:endParaRPr sz="16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600" dirty="0">
                <a:latin typeface="Calibri" panose="020F0502020204030204" pitchFamily="34" charset="0"/>
                <a:ea typeface="Arial"/>
                <a:cs typeface="Calibri" panose="020F0502020204030204" pitchFamily="34" charset="0"/>
                <a:sym typeface="Arial"/>
              </a:rPr>
              <a:t>Most mornings I look forward to going to school. (21%)</a:t>
            </a:r>
            <a:endParaRPr sz="16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600" dirty="0">
                <a:latin typeface="Calibri" panose="020F0502020204030204" pitchFamily="34" charset="0"/>
                <a:ea typeface="Arial"/>
                <a:cs typeface="Calibri" panose="020F0502020204030204" pitchFamily="34" charset="0"/>
                <a:sym typeface="Arial"/>
              </a:rPr>
              <a:t>I take an active role in extra curricular activities in my school. (47%)</a:t>
            </a:r>
            <a:endParaRPr sz="16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Char char="•"/>
            </a:pPr>
            <a:r>
              <a:rPr lang="en-US" sz="1600" dirty="0">
                <a:latin typeface="Calibri" panose="020F0502020204030204" pitchFamily="34" charset="0"/>
                <a:ea typeface="Arial"/>
                <a:cs typeface="Calibri" panose="020F0502020204030204" pitchFamily="34" charset="0"/>
                <a:sym typeface="Arial"/>
              </a:rPr>
              <a:t>I like my school. (35%)</a:t>
            </a:r>
            <a:endParaRPr sz="1600" dirty="0">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457200" y="302950"/>
            <a:ext cx="8313002" cy="857400"/>
          </a:xfrm>
          <a:prstGeom prst="rect">
            <a:avLst/>
          </a:prstGeom>
          <a:noFill/>
          <a:ln>
            <a:noFill/>
          </a:ln>
        </p:spPr>
        <p:txBody>
          <a:bodyPr spcFirstLastPara="1" wrap="square" lIns="0" tIns="45700" rIns="0" bIns="0" anchor="b" anchorCtr="0">
            <a:noAutofit/>
          </a:bodyPr>
          <a:lstStyle/>
          <a:p>
            <a:pPr marL="0" lvl="0" indent="0" algn="l" rtl="0">
              <a:lnSpc>
                <a:spcPct val="115000"/>
              </a:lnSpc>
              <a:spcBef>
                <a:spcPts val="0"/>
              </a:spcBef>
              <a:spcAft>
                <a:spcPts val="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Scenario #2: During an observation of Mr. Williams’ class at Anywhere High School, you notice:</a:t>
            </a:r>
            <a:endParaRPr sz="4000" b="1" dirty="0">
              <a:solidFill>
                <a:srgbClr val="3E5C61"/>
              </a:solidFill>
              <a:latin typeface="Calibri" panose="020F0502020204030204" pitchFamily="34" charset="0"/>
              <a:cs typeface="Calibri" panose="020F0502020204030204" pitchFamily="34" charset="0"/>
            </a:endParaRPr>
          </a:p>
        </p:txBody>
      </p:sp>
      <p:sp>
        <p:nvSpPr>
          <p:cNvPr id="153" name="Google Shape;153;p32"/>
          <p:cNvSpPr txBox="1">
            <a:spLocks noGrp="1"/>
          </p:cNvSpPr>
          <p:nvPr>
            <p:ph type="body" idx="1"/>
          </p:nvPr>
        </p:nvSpPr>
        <p:spPr>
          <a:xfrm>
            <a:off x="457200" y="1317938"/>
            <a:ext cx="4038600" cy="3448200"/>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Many students’ papers have doodles instead of work.</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Students rarely raise their hands or ask questions.</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Students are overheard saying “This is too hard, I quit.”</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Char char="•"/>
            </a:pPr>
            <a:r>
              <a:rPr lang="en-US" sz="1800" dirty="0">
                <a:latin typeface="Calibri" panose="020F0502020204030204" pitchFamily="34" charset="0"/>
                <a:ea typeface="Arial"/>
                <a:cs typeface="Calibri" panose="020F0502020204030204" pitchFamily="34" charset="0"/>
                <a:sym typeface="Arial"/>
              </a:rPr>
              <a:t>Students are overheard saying “I hate this school.”</a:t>
            </a:r>
            <a:endParaRPr sz="1800" dirty="0">
              <a:latin typeface="Calibri" panose="020F0502020204030204" pitchFamily="34" charset="0"/>
              <a:ea typeface="Arial"/>
              <a:cs typeface="Calibri" panose="020F0502020204030204" pitchFamily="34" charset="0"/>
              <a:sym typeface="Arial"/>
            </a:endParaRPr>
          </a:p>
        </p:txBody>
      </p:sp>
      <p:sp>
        <p:nvSpPr>
          <p:cNvPr id="154" name="Google Shape;154;p32"/>
          <p:cNvSpPr txBox="1">
            <a:spLocks noGrp="1"/>
          </p:cNvSpPr>
          <p:nvPr>
            <p:ph type="body" idx="2"/>
          </p:nvPr>
        </p:nvSpPr>
        <p:spPr>
          <a:xfrm>
            <a:off x="4648202" y="1317938"/>
            <a:ext cx="4122000" cy="292920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US" sz="1400" b="1" dirty="0">
                <a:solidFill>
                  <a:srgbClr val="980000"/>
                </a:solidFill>
                <a:latin typeface="Calibri" panose="020F0502020204030204" pitchFamily="34" charset="0"/>
                <a:ea typeface="Arial"/>
                <a:cs typeface="Calibri" panose="020F0502020204030204" pitchFamily="34" charset="0"/>
                <a:sym typeface="Arial"/>
              </a:rPr>
              <a:t>Responses of note from the student engagement survey for Mr. Williams’ students include:</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When I’m in class, I just act like I’m working. (56%)</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I enjoy learning new things in class. (24%)</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When I run into a difficult homework problem, I keep working at it until I think I’ve solved it. (34%)</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Char char="•"/>
            </a:pPr>
            <a:r>
              <a:rPr lang="en-US" sz="1400" dirty="0">
                <a:latin typeface="Calibri" panose="020F0502020204030204" pitchFamily="34" charset="0"/>
                <a:ea typeface="Arial"/>
                <a:cs typeface="Calibri" panose="020F0502020204030204" pitchFamily="34" charset="0"/>
                <a:sym typeface="Arial"/>
              </a:rPr>
              <a:t>I’m happy to be at this school. (40%)</a:t>
            </a:r>
            <a:endParaRPr sz="1400" dirty="0">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idx="4294967295"/>
          </p:nvPr>
        </p:nvSpPr>
        <p:spPr>
          <a:xfrm>
            <a:off x="687900" y="598448"/>
            <a:ext cx="8082300" cy="857400"/>
          </a:xfrm>
          <a:prstGeom prst="rect">
            <a:avLst/>
          </a:prstGeom>
          <a:noFill/>
          <a:ln>
            <a:noFill/>
          </a:ln>
        </p:spPr>
        <p:txBody>
          <a:bodyPr spcFirstLastPara="1" wrap="square" lIns="0" tIns="4570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600" b="1" dirty="0">
                <a:solidFill>
                  <a:srgbClr val="3E5C61"/>
                </a:solidFill>
                <a:latin typeface="Calibri" panose="020F0502020204030204" pitchFamily="34" charset="0"/>
                <a:ea typeface="Arial"/>
                <a:cs typeface="Calibri" panose="020F0502020204030204" pitchFamily="34" charset="0"/>
                <a:sym typeface="Arial"/>
              </a:rPr>
              <a:t>Scenario #3: Brian Doe, a student in Mr. Williams’ English class at Anywhere High School, was willing to sit down for a short interview with you. During this interview, he revealed that:</a:t>
            </a:r>
            <a:endParaRPr sz="1600" b="1" dirty="0">
              <a:solidFill>
                <a:srgbClr val="3E5C61"/>
              </a:solidFill>
              <a:latin typeface="Calibri" panose="020F0502020204030204" pitchFamily="34" charset="0"/>
              <a:cs typeface="Calibri" panose="020F0502020204030204" pitchFamily="34" charset="0"/>
            </a:endParaRPr>
          </a:p>
        </p:txBody>
      </p:sp>
      <p:sp>
        <p:nvSpPr>
          <p:cNvPr id="160" name="Google Shape;160;p33"/>
          <p:cNvSpPr txBox="1">
            <a:spLocks noGrp="1"/>
          </p:cNvSpPr>
          <p:nvPr>
            <p:ph type="body" idx="4294967295"/>
          </p:nvPr>
        </p:nvSpPr>
        <p:spPr>
          <a:xfrm>
            <a:off x="457200" y="1455848"/>
            <a:ext cx="4122000" cy="2929201"/>
          </a:xfrm>
          <a:prstGeom prst="rect">
            <a:avLst/>
          </a:prstGeom>
          <a:noFill/>
          <a:ln>
            <a:noFill/>
          </a:ln>
        </p:spPr>
        <p:txBody>
          <a:bodyPr spcFirstLastPara="1" wrap="square" lIns="91400" tIns="91400" rIns="91400" bIns="91400" anchor="t" anchorCtr="0">
            <a:noAutofit/>
          </a:bodyPr>
          <a:lstStyle/>
          <a:p>
            <a:pPr marL="457200" lvl="0" indent="-323850" algn="l" rtl="0">
              <a:lnSpc>
                <a:spcPct val="115000"/>
              </a:lnSpc>
              <a:spcBef>
                <a:spcPts val="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“Sometimes Mr. Williams talks for so long I stop listening.”</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“I don’t think I will ever use anything Mr. Williams teaches us.”</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0"/>
              </a:spcAft>
              <a:buSzPts val="1500"/>
              <a:buChar char="•"/>
            </a:pPr>
            <a:r>
              <a:rPr lang="en-US" sz="1800" dirty="0">
                <a:latin typeface="Calibri" panose="020F0502020204030204" pitchFamily="34" charset="0"/>
                <a:ea typeface="Arial"/>
                <a:cs typeface="Calibri" panose="020F0502020204030204" pitchFamily="34" charset="0"/>
                <a:sym typeface="Arial"/>
              </a:rPr>
              <a:t>“Mr. Williams’ class is boring, so I don’t do the assignments.”</a:t>
            </a:r>
            <a:endParaRPr sz="1800" dirty="0">
              <a:latin typeface="Calibri" panose="020F0502020204030204" pitchFamily="34" charset="0"/>
              <a:ea typeface="Arial"/>
              <a:cs typeface="Calibri" panose="020F0502020204030204" pitchFamily="34" charset="0"/>
              <a:sym typeface="Arial"/>
            </a:endParaRPr>
          </a:p>
          <a:p>
            <a:pPr marL="457200" lvl="0" indent="-323850" algn="l" rtl="0">
              <a:lnSpc>
                <a:spcPct val="115000"/>
              </a:lnSpc>
              <a:spcBef>
                <a:spcPts val="1000"/>
              </a:spcBef>
              <a:spcAft>
                <a:spcPts val="1000"/>
              </a:spcAft>
              <a:buSzPts val="1500"/>
              <a:buChar char="•"/>
            </a:pPr>
            <a:r>
              <a:rPr lang="en-US" sz="1800" dirty="0">
                <a:latin typeface="Calibri" panose="020F0502020204030204" pitchFamily="34" charset="0"/>
                <a:ea typeface="Arial"/>
                <a:cs typeface="Calibri" panose="020F0502020204030204" pitchFamily="34" charset="0"/>
                <a:sym typeface="Arial"/>
              </a:rPr>
              <a:t>“I tried to convince my mom to let me stay home.”</a:t>
            </a:r>
            <a:endParaRPr sz="1800" dirty="0">
              <a:latin typeface="Calibri" panose="020F0502020204030204" pitchFamily="34" charset="0"/>
              <a:ea typeface="Arial"/>
              <a:cs typeface="Calibri" panose="020F0502020204030204" pitchFamily="34" charset="0"/>
              <a:sym typeface="Arial"/>
            </a:endParaRPr>
          </a:p>
        </p:txBody>
      </p:sp>
      <p:sp>
        <p:nvSpPr>
          <p:cNvPr id="161" name="Google Shape;161;p33"/>
          <p:cNvSpPr txBox="1">
            <a:spLocks noGrp="1"/>
          </p:cNvSpPr>
          <p:nvPr>
            <p:ph type="body" idx="4294967295"/>
          </p:nvPr>
        </p:nvSpPr>
        <p:spPr>
          <a:xfrm>
            <a:off x="4648200" y="1470350"/>
            <a:ext cx="4122000" cy="292920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US" sz="1400" b="1" dirty="0">
                <a:solidFill>
                  <a:srgbClr val="980000"/>
                </a:solidFill>
                <a:latin typeface="Calibri" panose="020F0502020204030204" pitchFamily="34" charset="0"/>
                <a:ea typeface="Arial"/>
                <a:cs typeface="Calibri" panose="020F0502020204030204" pitchFamily="34" charset="0"/>
                <a:sym typeface="Arial"/>
              </a:rPr>
              <a:t>A small sample of Brian’s responses on the student engagement survey reveal his perceptions:</a:t>
            </a:r>
            <a:endParaRPr sz="1400" b="1" dirty="0">
              <a:solidFill>
                <a:srgbClr val="980000"/>
              </a:solidFill>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When I’m in class my mind wanders. (58%)</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I think what we are learning in school is interesting. (22%)</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ea typeface="Arial"/>
                <a:cs typeface="Calibri" panose="020F0502020204030204" pitchFamily="34" charset="0"/>
                <a:sym typeface="Arial"/>
              </a:rPr>
              <a:t>When I’m in class, I participate in the class activities. (47%)</a:t>
            </a:r>
            <a:endParaRPr sz="1400" dirty="0">
              <a:latin typeface="Calibri" panose="020F0502020204030204" pitchFamily="34" charset="0"/>
              <a:ea typeface="Arial"/>
              <a:cs typeface="Calibri" panose="020F0502020204030204" pitchFamily="34" charset="0"/>
              <a:sym typeface="Arial"/>
            </a:endParaRPr>
          </a:p>
          <a:p>
            <a:pPr marL="457200" lvl="0" indent="-311150" algn="l" rtl="0">
              <a:lnSpc>
                <a:spcPct val="115000"/>
              </a:lnSpc>
              <a:spcBef>
                <a:spcPts val="1000"/>
              </a:spcBef>
              <a:spcAft>
                <a:spcPts val="1000"/>
              </a:spcAft>
              <a:buSzPts val="1300"/>
              <a:buChar char="•"/>
            </a:pPr>
            <a:r>
              <a:rPr lang="en-US" sz="1400" dirty="0">
                <a:latin typeface="Calibri" panose="020F0502020204030204" pitchFamily="34" charset="0"/>
                <a:ea typeface="Arial"/>
                <a:cs typeface="Calibri" panose="020F0502020204030204" pitchFamily="34" charset="0"/>
                <a:sym typeface="Arial"/>
              </a:rPr>
              <a:t>Most mornings I look forward to going to school. (21%)</a:t>
            </a:r>
            <a:endParaRPr sz="1400" dirty="0">
              <a:latin typeface="Calibri" panose="020F0502020204030204" pitchFamily="34" charset="0"/>
              <a:ea typeface="Arial"/>
              <a:cs typeface="Calibri" panose="020F050202020403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r>
              <a:rPr lang="en-US" dirty="0">
                <a:latin typeface="Calibri" panose="020F0502020204030204" pitchFamily="34" charset="0"/>
                <a:cs typeface="Calibri" panose="020F0502020204030204" pitchFamily="34" charset="0"/>
              </a:rPr>
              <a:t>As you read the provided research brief, </a:t>
            </a:r>
            <a:r>
              <a:rPr lang="en-US" dirty="0">
                <a:latin typeface="Calibri" panose="020F0502020204030204" pitchFamily="34" charset="0"/>
                <a:ea typeface="Arial"/>
                <a:cs typeface="Calibri" panose="020F0502020204030204" pitchFamily="34" charset="0"/>
                <a:sym typeface="Arial"/>
              </a:rPr>
              <a:t>highlight key words and strategies for increasing student engagement. </a:t>
            </a:r>
            <a:endParaRPr dirty="0">
              <a:latin typeface="Calibri" panose="020F0502020204030204" pitchFamily="34" charset="0"/>
              <a:ea typeface="Arial"/>
              <a:cs typeface="Calibri" panose="020F0502020204030204" pitchFamily="34" charset="0"/>
              <a:sym typeface="Arial"/>
            </a:endParaRPr>
          </a:p>
          <a:p>
            <a:pPr marL="0" lvl="0" indent="0" algn="l" rtl="0">
              <a:spcBef>
                <a:spcPts val="0"/>
              </a:spcBef>
              <a:spcAft>
                <a:spcPts val="0"/>
              </a:spcAft>
              <a:buSzPts val="2600"/>
              <a:buNone/>
            </a:pPr>
            <a:endParaRPr dirty="0">
              <a:latin typeface="Calibri" panose="020F0502020204030204" pitchFamily="34" charset="0"/>
              <a:cs typeface="Calibri" panose="020F0502020204030204" pitchFamily="34" charset="0"/>
            </a:endParaRPr>
          </a:p>
          <a:p>
            <a:pPr marL="0" lvl="0" indent="0" algn="l" rtl="0">
              <a:spcBef>
                <a:spcPts val="0"/>
              </a:spcBef>
              <a:spcAft>
                <a:spcPts val="0"/>
              </a:spcAft>
              <a:buSzPts val="2600"/>
              <a:buNone/>
            </a:pPr>
            <a:endParaRPr dirty="0">
              <a:latin typeface="Calibri" panose="020F0502020204030204" pitchFamily="34" charset="0"/>
              <a:cs typeface="Calibri" panose="020F0502020204030204" pitchFamily="34" charset="0"/>
            </a:endParaRPr>
          </a:p>
          <a:p>
            <a:pPr marL="0" lvl="0" indent="0" algn="l" rtl="0">
              <a:spcBef>
                <a:spcPts val="0"/>
              </a:spcBef>
              <a:spcAft>
                <a:spcPts val="0"/>
              </a:spcAft>
              <a:buSzPts val="2600"/>
              <a:buNone/>
            </a:pPr>
            <a:endParaRPr sz="3000" dirty="0">
              <a:solidFill>
                <a:srgbClr val="4A86E8"/>
              </a:solidFill>
              <a:latin typeface="Calibri" panose="020F0502020204030204" pitchFamily="34" charset="0"/>
              <a:cs typeface="Calibri" panose="020F0502020204030204" pitchFamily="34" charset="0"/>
            </a:endParaRPr>
          </a:p>
        </p:txBody>
      </p:sp>
      <p:sp>
        <p:nvSpPr>
          <p:cNvPr id="167" name="Google Shape;167;p3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pic>
        <p:nvPicPr>
          <p:cNvPr id="169" name="Google Shape;169;p34"/>
          <p:cNvPicPr preferRelativeResize="0"/>
          <p:nvPr/>
        </p:nvPicPr>
        <p:blipFill rotWithShape="1">
          <a:blip r:embed="rId3">
            <a:alphaModFix/>
          </a:blip>
          <a:srcRect l="2998" r="2998"/>
          <a:stretch/>
        </p:blipFill>
        <p:spPr>
          <a:xfrm>
            <a:off x="5916355" y="1463125"/>
            <a:ext cx="2217249" cy="22172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35"/>
          <p:cNvPicPr preferRelativeResize="0"/>
          <p:nvPr/>
        </p:nvPicPr>
        <p:blipFill rotWithShape="1">
          <a:blip r:embed="rId3">
            <a:alphaModFix/>
          </a:blip>
          <a:srcRect/>
          <a:stretch/>
        </p:blipFill>
        <p:spPr>
          <a:xfrm>
            <a:off x="5511825" y="1356400"/>
            <a:ext cx="2358674" cy="2217249"/>
          </a:xfrm>
          <a:prstGeom prst="rect">
            <a:avLst/>
          </a:prstGeom>
          <a:noFill/>
          <a:ln>
            <a:noFill/>
          </a:ln>
        </p:spPr>
      </p:pic>
      <p:sp>
        <p:nvSpPr>
          <p:cNvPr id="175" name="Google Shape;175;p35"/>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r>
              <a:rPr lang="en-US" dirty="0">
                <a:latin typeface="Arial"/>
                <a:ea typeface="Arial"/>
                <a:cs typeface="Arial"/>
                <a:sym typeface="Arial"/>
              </a:rPr>
              <a:t>Add the words/strategies you highlighted to your Honeycomb Harvest wherever you feel they most strongly connect.</a:t>
            </a:r>
            <a:endParaRPr b="1" dirty="0">
              <a:latin typeface="Arial"/>
              <a:ea typeface="Arial"/>
              <a:cs typeface="Arial"/>
              <a:sym typeface="Arial"/>
            </a:endParaRPr>
          </a:p>
          <a:p>
            <a:pPr marL="0" lvl="0" indent="0" algn="l" rtl="0">
              <a:lnSpc>
                <a:spcPct val="115000"/>
              </a:lnSpc>
              <a:spcBef>
                <a:spcPts val="0"/>
              </a:spcBef>
              <a:spcAft>
                <a:spcPts val="0"/>
              </a:spcAft>
              <a:buSzPts val="1100"/>
              <a:buNone/>
            </a:pPr>
            <a:endParaRPr dirty="0"/>
          </a:p>
          <a:p>
            <a:pPr marL="0" lvl="0" indent="0" algn="l" rtl="0">
              <a:spcBef>
                <a:spcPts val="1000"/>
              </a:spcBef>
              <a:spcAft>
                <a:spcPts val="0"/>
              </a:spcAft>
              <a:buSzPts val="2600"/>
              <a:buNone/>
            </a:pPr>
            <a:endParaRPr dirty="0"/>
          </a:p>
          <a:p>
            <a:pPr marL="0" lvl="0" indent="0" algn="l" rtl="0">
              <a:spcBef>
                <a:spcPts val="0"/>
              </a:spcBef>
              <a:spcAft>
                <a:spcPts val="0"/>
              </a:spcAft>
              <a:buSzPts val="2600"/>
              <a:buNone/>
            </a:pPr>
            <a:endParaRPr dirty="0">
              <a:solidFill>
                <a:srgbClr val="4A86E8"/>
              </a:solidFill>
            </a:endParaRPr>
          </a:p>
        </p:txBody>
      </p:sp>
      <p:sp>
        <p:nvSpPr>
          <p:cNvPr id="176" name="Google Shape;176;p3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a:t>Revisit Honeycomb Harvest</a:t>
            </a:r>
            <a:endParaRPr/>
          </a:p>
        </p:txBody>
      </p:sp>
      <p:pic>
        <p:nvPicPr>
          <p:cNvPr id="177" name="Google Shape;177;p35"/>
          <p:cNvPicPr preferRelativeResize="0"/>
          <p:nvPr/>
        </p:nvPicPr>
        <p:blipFill rotWithShape="1">
          <a:blip r:embed="rId4">
            <a:alphaModFix/>
          </a:blip>
          <a:srcRect/>
          <a:stretch/>
        </p:blipFill>
        <p:spPr>
          <a:xfrm>
            <a:off x="6843250" y="404025"/>
            <a:ext cx="1603851" cy="160385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2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small groups, create a Google Slides presentation that represents your ideas about how to improve engagement in the scenario we looked at today.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Choice Board</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538303" y="1531877"/>
            <a:ext cx="2079745" cy="2079745"/>
          </a:xfrm>
          <a:prstGeom prst="rect">
            <a:avLst/>
          </a:prstGeom>
          <a:noFill/>
          <a:ln>
            <a:noFill/>
          </a:ln>
        </p:spPr>
      </p:pic>
    </p:spTree>
    <p:extLst>
      <p:ext uri="{BB962C8B-B14F-4D97-AF65-F5344CB8AC3E}">
        <p14:creationId xmlns:p14="http://schemas.microsoft.com/office/powerpoint/2010/main" val="677111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endParaRPr/>
          </a:p>
        </p:txBody>
      </p:sp>
      <p:sp>
        <p:nvSpPr>
          <p:cNvPr id="197" name="Google Shape;197;p38"/>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Share Out</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6"/>
          <p:cNvSpPr txBox="1">
            <a:spLocks noGrp="1"/>
          </p:cNvSpPr>
          <p:nvPr>
            <p:ph type="body" idx="1"/>
          </p:nvPr>
        </p:nvSpPr>
        <p:spPr>
          <a:xfrm>
            <a:off x="457200" y="1309352"/>
            <a:ext cx="7482114" cy="343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b="1" dirty="0">
                <a:latin typeface="Calibri" panose="020F0502020204030204" pitchFamily="34" charset="0"/>
                <a:ea typeface="Arial"/>
                <a:cs typeface="Calibri" panose="020F0502020204030204" pitchFamily="34" charset="0"/>
                <a:sym typeface="Arial"/>
              </a:rPr>
              <a:t>For Teacher Professional Learning</a:t>
            </a:r>
            <a:endParaRPr sz="1200" b="1"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Growing Student Achievement Through Teacher-Student Relationships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3">
                  <a:extLst>
                    <a:ext uri="{A12FA001-AC4F-418D-AE19-62706E023703}">
                      <ahyp:hlinkClr xmlns:ahyp="http://schemas.microsoft.com/office/drawing/2018/hyperlinkcolor" val="tx"/>
                    </a:ext>
                  </a:extLst>
                </a:hlinkClick>
              </a:rPr>
              <a:t>https://learn.k20center.ou.edu/professional-learning/40</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Building a School and Classroom Community</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4">
                  <a:extLst>
                    <a:ext uri="{A12FA001-AC4F-418D-AE19-62706E023703}">
                      <ahyp:hlinkClr xmlns:ahyp="http://schemas.microsoft.com/office/drawing/2018/hyperlinkcolor" val="tx"/>
                    </a:ext>
                  </a:extLst>
                </a:hlinkClick>
              </a:rPr>
              <a:t>https://learn.k20center.ou.edu/professional-learning/16</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Owning the Learning: Intentional Student Choice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5">
                  <a:extLst>
                    <a:ext uri="{A12FA001-AC4F-418D-AE19-62706E023703}">
                      <ahyp:hlinkClr xmlns:ahyp="http://schemas.microsoft.com/office/drawing/2018/hyperlinkcolor" val="tx"/>
                    </a:ext>
                  </a:extLst>
                </a:hlinkClick>
              </a:rPr>
              <a:t>https://learn.k20center.ou.edu/professional-learning/1</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Authenticity, It’s Not Just a Fairytale</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6">
                  <a:extLst>
                    <a:ext uri="{A12FA001-AC4F-418D-AE19-62706E023703}">
                      <ahyp:hlinkClr xmlns:ahyp="http://schemas.microsoft.com/office/drawing/2018/hyperlinkcolor" val="tx"/>
                    </a:ext>
                  </a:extLst>
                </a:hlinkClick>
              </a:rPr>
              <a:t>https://learn.k20center.ou.edu/professional-learning/24</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Power Tools for Comprehension: Strategically Supporting Authentic Learning </a:t>
            </a:r>
            <a:r>
              <a:rPr lang="en-US" sz="1100" u="sng" dirty="0">
                <a:solidFill>
                  <a:srgbClr val="1155CC"/>
                </a:solidFill>
                <a:latin typeface="Calibri" panose="020F0502020204030204" pitchFamily="34" charset="0"/>
                <a:ea typeface="Arial"/>
                <a:cs typeface="Calibri" panose="020F0502020204030204" pitchFamily="34" charset="0"/>
                <a:sym typeface="Arial"/>
                <a:hlinkClick r:id="rId7">
                  <a:extLst>
                    <a:ext uri="{A12FA001-AC4F-418D-AE19-62706E023703}">
                      <ahyp:hlinkClr xmlns:ahyp="http://schemas.microsoft.com/office/drawing/2018/hyperlinkcolor" val="tx"/>
                    </a:ext>
                  </a:extLst>
                </a:hlinkClick>
              </a:rPr>
              <a:t>https://learn.k20center.ou.edu/professional-learning/36</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r>
              <a:rPr lang="en-US" sz="1200" b="1" dirty="0">
                <a:latin typeface="Calibri" panose="020F0502020204030204" pitchFamily="34" charset="0"/>
                <a:cs typeface="Calibri" panose="020F0502020204030204" pitchFamily="34" charset="0"/>
              </a:rPr>
              <a:t>For Student Learning</a:t>
            </a:r>
            <a:endParaRPr sz="1200" b="1" dirty="0">
              <a:latin typeface="Calibri" panose="020F0502020204030204" pitchFamily="34" charset="0"/>
              <a:cs typeface="Calibri" panose="020F0502020204030204" pitchFamily="34" charset="0"/>
            </a:endParaRPr>
          </a:p>
          <a:p>
            <a:pPr marL="457200" lvl="0" indent="-304800" algn="l" rtl="0">
              <a:spcBef>
                <a:spcPts val="1000"/>
              </a:spcBef>
              <a:spcAft>
                <a:spcPts val="0"/>
              </a:spcAft>
              <a:buSzPts val="1200"/>
              <a:buChar char="•"/>
            </a:pPr>
            <a:r>
              <a:rPr lang="en-US" sz="1100" dirty="0">
                <a:latin typeface="Calibri" panose="020F0502020204030204" pitchFamily="34" charset="0"/>
                <a:cs typeface="Calibri" panose="020F0502020204030204" pitchFamily="34" charset="0"/>
              </a:rPr>
              <a:t>How Do My Choices Affect My Future? </a:t>
            </a:r>
            <a:br>
              <a:rPr lang="en-US" sz="1100" dirty="0">
                <a:latin typeface="Calibri" panose="020F0502020204030204" pitchFamily="34" charset="0"/>
                <a:cs typeface="Calibri" panose="020F0502020204030204" pitchFamily="34" charset="0"/>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8">
                  <a:extLst>
                    <a:ext uri="{A12FA001-AC4F-418D-AE19-62706E023703}">
                      <ahyp:hlinkClr xmlns:ahyp="http://schemas.microsoft.com/office/drawing/2018/hyperlinkcolor" val="tx"/>
                    </a:ext>
                  </a:extLst>
                </a:hlinkClick>
              </a:rPr>
              <a:t>https://learn.k20center.ou.edu/lesson/219</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Career-Focused Lessons (ICAP)</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1000"/>
              </a:spcAft>
              <a:buNone/>
            </a:pPr>
            <a:endParaRPr dirty="0">
              <a:latin typeface="Calibri" panose="020F0502020204030204" pitchFamily="34" charset="0"/>
              <a:cs typeface="Calibri" panose="020F0502020204030204" pitchFamily="34" charset="0"/>
            </a:endParaRPr>
          </a:p>
        </p:txBody>
      </p:sp>
      <p:sp>
        <p:nvSpPr>
          <p:cNvPr id="182" name="Google Shape;182;p36"/>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Further K20 Resources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6176" y="1502450"/>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Aspects of Student Engagement: Behavioral</a:t>
            </a:r>
            <a:endParaRPr dirty="0"/>
          </a:p>
        </p:txBody>
      </p:sp>
      <p:sp>
        <p:nvSpPr>
          <p:cNvPr id="2" name="Subtitle 1">
            <a:extLst>
              <a:ext uri="{FF2B5EF4-FFF2-40B4-BE49-F238E27FC236}">
                <a16:creationId xmlns:a16="http://schemas.microsoft.com/office/drawing/2014/main" id="{EEA3748D-CBC9-4D4E-B78C-E9D6219AD955}"/>
              </a:ext>
            </a:extLst>
          </p:cNvPr>
          <p:cNvSpPr>
            <a:spLocks noGrp="1"/>
          </p:cNvSpPr>
          <p:nvPr>
            <p:ph type="subTitle" idx="1"/>
          </p:nvPr>
        </p:nvSpPr>
        <p:spPr>
          <a:xfrm>
            <a:off x="646176" y="2895152"/>
            <a:ext cx="7854696" cy="1314450"/>
          </a:xfrm>
        </p:spPr>
        <p:txBody>
          <a:bodyPr/>
          <a:lstStyle/>
          <a:p>
            <a:endParaRPr lang="en-US"/>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0" name="Google Shape;100;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0" marR="34288" lvl="0" indent="0" algn="l" rtl="0">
              <a:spcBef>
                <a:spcPts val="0"/>
              </a:spcBef>
              <a:spcAft>
                <a:spcPts val="0"/>
              </a:spcAft>
              <a:buClr>
                <a:schemeClr val="dk1"/>
              </a:buClr>
              <a:buSzPts val="2600"/>
              <a:buFont typeface="Arial"/>
              <a:buNone/>
            </a:pPr>
            <a:r>
              <a:rPr lang="en-US">
                <a:solidFill>
                  <a:srgbClr val="BED7D3"/>
                </a:solidFill>
              </a:rPr>
              <a:t>What does behavioral engagement look like? </a:t>
            </a:r>
            <a:endParaRPr>
              <a:solidFill>
                <a:srgbClr val="BED7D3"/>
              </a:solidFill>
            </a:endParaRPr>
          </a:p>
          <a:p>
            <a:pPr marL="55563" lvl="0" indent="0" algn="l" rtl="0">
              <a:spcBef>
                <a:spcPts val="0"/>
              </a:spcBef>
              <a:spcAft>
                <a:spcPts val="0"/>
              </a:spcAft>
              <a:buSzPts val="2600"/>
              <a:buNone/>
            </a:pP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Objectives</a:t>
            </a:r>
            <a:endParaRPr dirty="0"/>
          </a:p>
        </p:txBody>
      </p:sp>
      <p:sp>
        <p:nvSpPr>
          <p:cNvPr id="106" name="Google Shape;106;p25"/>
          <p:cNvSpPr txBox="1">
            <a:spLocks noGrp="1"/>
          </p:cNvSpPr>
          <p:nvPr>
            <p:ph type="body" idx="1"/>
          </p:nvPr>
        </p:nvSpPr>
        <p:spPr>
          <a:xfrm>
            <a:off x="530350" y="2028500"/>
            <a:ext cx="8517000" cy="1132200"/>
          </a:xfrm>
          <a:prstGeom prst="rect">
            <a:avLst/>
          </a:prstGeom>
          <a:noFill/>
          <a:ln>
            <a:noFill/>
          </a:ln>
        </p:spPr>
        <p:txBody>
          <a:bodyPr spcFirstLastPara="1" wrap="square" lIns="45700" tIns="45700" rIns="45700" bIns="45700" anchor="t" anchorCtr="0">
            <a:noAutofit/>
          </a:bodyPr>
          <a:lstStyle/>
          <a:p>
            <a:pPr marL="457200" lvl="0" indent="-393700" algn="l" rtl="0">
              <a:spcBef>
                <a:spcPts val="0"/>
              </a:spcBef>
              <a:spcAft>
                <a:spcPts val="0"/>
              </a:spcAft>
              <a:buClr>
                <a:srgbClr val="BED7D3"/>
              </a:buClr>
              <a:buSzPts val="2600"/>
              <a:buAutoNum type="arabicPeriod"/>
            </a:pPr>
            <a:r>
              <a:rPr lang="en-US" dirty="0">
                <a:solidFill>
                  <a:srgbClr val="BED7D3"/>
                </a:solidFill>
              </a:rPr>
              <a:t>Summarize the aspects of student behavioral engagement.</a:t>
            </a:r>
            <a:endParaRPr dirty="0">
              <a:solidFill>
                <a:srgbClr val="BED7D3"/>
              </a:solidFill>
            </a:endParaRPr>
          </a:p>
          <a:p>
            <a:pPr marL="457200" lvl="0" indent="-393700" algn="l" rtl="0">
              <a:spcBef>
                <a:spcPts val="0"/>
              </a:spcBef>
              <a:spcAft>
                <a:spcPts val="0"/>
              </a:spcAft>
              <a:buClr>
                <a:srgbClr val="BED7D3"/>
              </a:buClr>
              <a:buSzPts val="2600"/>
              <a:buAutoNum type="arabicPeriod"/>
            </a:pPr>
            <a:r>
              <a:rPr lang="en-US" dirty="0">
                <a:solidFill>
                  <a:srgbClr val="BED7D3"/>
                </a:solidFill>
              </a:rPr>
              <a:t>Analyze factors contributing to </a:t>
            </a:r>
            <a:r>
              <a:rPr lang="en-US" dirty="0">
                <a:solidFill>
                  <a:schemeClr val="hlink"/>
                </a:solidFill>
              </a:rPr>
              <a:t>behavioral</a:t>
            </a:r>
            <a:r>
              <a:rPr lang="en-US" dirty="0">
                <a:solidFill>
                  <a:srgbClr val="BED7D3"/>
                </a:solidFill>
              </a:rPr>
              <a:t> engagement.</a:t>
            </a:r>
            <a:endParaRPr dirty="0">
              <a:solidFill>
                <a:srgbClr val="BED7D3"/>
              </a:solidFill>
            </a:endParaRPr>
          </a:p>
          <a:p>
            <a:pPr marL="457200" lvl="0" indent="-393700" algn="l" rtl="0">
              <a:spcBef>
                <a:spcPts val="0"/>
              </a:spcBef>
              <a:spcAft>
                <a:spcPts val="0"/>
              </a:spcAft>
              <a:buClr>
                <a:srgbClr val="BED7D3"/>
              </a:buClr>
              <a:buSzPts val="2600"/>
              <a:buAutoNum type="arabicPeriod"/>
            </a:pPr>
            <a:r>
              <a:rPr lang="en-US" dirty="0">
                <a:solidFill>
                  <a:srgbClr val="BED7D3"/>
                </a:solidFill>
              </a:rPr>
              <a:t>Generate strategies for improving student engagement.</a:t>
            </a:r>
            <a:endParaRPr dirty="0">
              <a:solidFill>
                <a:srgbClr val="BED7D3"/>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Sometimes, Always, or Never	True</a:t>
            </a:r>
            <a:endParaRPr dirty="0"/>
          </a:p>
        </p:txBody>
      </p:sp>
      <p:pic>
        <p:nvPicPr>
          <p:cNvPr id="114" name="Google Shape;114;p26"/>
          <p:cNvPicPr preferRelativeResize="0"/>
          <p:nvPr/>
        </p:nvPicPr>
        <p:blipFill>
          <a:blip r:embed="rId3">
            <a:alphaModFix/>
          </a:blip>
          <a:stretch>
            <a:fillRect/>
          </a:stretch>
        </p:blipFill>
        <p:spPr>
          <a:xfrm>
            <a:off x="6146822" y="1463125"/>
            <a:ext cx="2217249" cy="2217249"/>
          </a:xfrm>
          <a:prstGeom prst="rect">
            <a:avLst/>
          </a:prstGeom>
          <a:noFill/>
          <a:ln>
            <a:noFill/>
          </a:ln>
        </p:spPr>
      </p:pic>
      <p:sp>
        <p:nvSpPr>
          <p:cNvPr id="8" name="Google Shape;112;p26">
            <a:extLst>
              <a:ext uri="{FF2B5EF4-FFF2-40B4-BE49-F238E27FC236}">
                <a16:creationId xmlns:a16="http://schemas.microsoft.com/office/drawing/2014/main" id="{3E6620A7-D566-4746-BEEE-C179ED2CB8BD}"/>
              </a:ext>
            </a:extLst>
          </p:cNvPr>
          <p:cNvSpPr txBox="1">
            <a:spLocks noGrp="1"/>
          </p:cNvSpPr>
          <p:nvPr>
            <p:ph type="body" idx="1"/>
          </p:nvPr>
        </p:nvSpPr>
        <p:spPr>
          <a:xfrm>
            <a:off x="457200" y="1309351"/>
            <a:ext cx="5802923"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Let’s categorize statements about student engagement as always, sometimes, or never true. </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As each statement is presented, select the answer that you feel is most correct.</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3E5C61"/>
                </a:solidFill>
                <a:effectLst/>
                <a:uLnTx/>
                <a:uFillTx/>
                <a:latin typeface="Calibri"/>
                <a:cs typeface="Calibri"/>
                <a:sym typeface="Calibri"/>
              </a:rPr>
              <a:t>[copy and paste updated </a:t>
            </a:r>
            <a:r>
              <a:rPr kumimoji="0" lang="en-US" sz="2600" b="0" i="0" u="none" strike="noStrike" kern="0" cap="none" spc="0" normalizeH="0" baseline="0" noProof="0" dirty="0" err="1">
                <a:ln>
                  <a:noFill/>
                </a:ln>
                <a:solidFill>
                  <a:srgbClr val="3E5C61"/>
                </a:solidFill>
                <a:effectLst/>
                <a:uLnTx/>
                <a:uFillTx/>
                <a:latin typeface="Calibri"/>
                <a:cs typeface="Calibri"/>
                <a:sym typeface="Calibri"/>
              </a:rPr>
              <a:t>Mentimeter</a:t>
            </a:r>
            <a:r>
              <a:rPr kumimoji="0" lang="en-US" sz="2600" b="0" i="0" u="none" strike="noStrike" kern="0" cap="none" spc="0" normalizeH="0" baseline="0" noProof="0" dirty="0">
                <a:ln>
                  <a:noFill/>
                </a:ln>
                <a:solidFill>
                  <a:srgbClr val="3E5C61"/>
                </a:solidFill>
                <a:effectLst/>
                <a:uLnTx/>
                <a:uFillTx/>
                <a:latin typeface="Calibri"/>
                <a:cs typeface="Calibri"/>
                <a:sym typeface="Calibri"/>
              </a:rPr>
              <a:t> link for learners here]</a:t>
            </a:r>
          </a:p>
          <a:p>
            <a:pPr marL="0" lvl="0" indent="0" algn="l" rtl="0">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2" name="Online Media 1" title="Behavioral Engagement">
            <a:hlinkClick r:id="" action="ppaction://media"/>
            <a:extLst>
              <a:ext uri="{FF2B5EF4-FFF2-40B4-BE49-F238E27FC236}">
                <a16:creationId xmlns:a16="http://schemas.microsoft.com/office/drawing/2014/main" id="{485582C6-F639-43BF-AD0D-011532558F3F}"/>
              </a:ext>
            </a:extLst>
          </p:cNvPr>
          <p:cNvPicPr>
            <a:picLocks noRot="1" noChangeAspect="1"/>
          </p:cNvPicPr>
          <p:nvPr>
            <a:videoFile r:link="rId1"/>
          </p:nvPr>
        </p:nvPicPr>
        <p:blipFill>
          <a:blip r:embed="rId4"/>
          <a:stretch>
            <a:fillRect/>
          </a:stretch>
        </p:blipFill>
        <p:spPr>
          <a:xfrm>
            <a:off x="1405581" y="809368"/>
            <a:ext cx="6285679" cy="355140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8"/>
          <p:cNvSpPr txBox="1">
            <a:spLocks noGrp="1"/>
          </p:cNvSpPr>
          <p:nvPr>
            <p:ph type="body" idx="1"/>
          </p:nvPr>
        </p:nvSpPr>
        <p:spPr>
          <a:xfrm>
            <a:off x="457200" y="1305059"/>
            <a:ext cx="5020500" cy="3621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t>Move the honeycombs so that the sides touch where you see relationships between the concepts provided. </a:t>
            </a:r>
            <a:endParaRPr dirty="0"/>
          </a:p>
          <a:p>
            <a:pPr marL="0" lvl="0" indent="0" algn="l" rtl="0">
              <a:spcBef>
                <a:spcPts val="1000"/>
              </a:spcBef>
              <a:spcAft>
                <a:spcPts val="0"/>
              </a:spcAft>
              <a:buSzPts val="2600"/>
              <a:buNone/>
            </a:pPr>
            <a:endParaRPr dirty="0"/>
          </a:p>
          <a:p>
            <a:pPr marL="0" lvl="0" indent="0" algn="l" rtl="0">
              <a:spcBef>
                <a:spcPts val="0"/>
              </a:spcBef>
              <a:spcAft>
                <a:spcPts val="0"/>
              </a:spcAft>
              <a:buSzPts val="2600"/>
              <a:buNone/>
            </a:pPr>
            <a:r>
              <a:rPr lang="en-US" sz="3000" dirty="0">
                <a:solidFill>
                  <a:srgbClr val="4A86E8"/>
                </a:solidFill>
              </a:rPr>
              <a:t>Activity: k20.ou.edu/</a:t>
            </a:r>
            <a:r>
              <a:rPr lang="en-US" sz="3000" dirty="0" err="1">
                <a:solidFill>
                  <a:srgbClr val="4A86E8"/>
                </a:solidFill>
              </a:rPr>
              <a:t>hhbe</a:t>
            </a:r>
            <a:r>
              <a:rPr lang="en-US" sz="3000" dirty="0">
                <a:solidFill>
                  <a:srgbClr val="4A86E8"/>
                </a:solidFill>
              </a:rPr>
              <a:t> </a:t>
            </a:r>
            <a:endParaRPr sz="3000" dirty="0">
              <a:solidFill>
                <a:srgbClr val="4A86E8"/>
              </a:solidFill>
            </a:endParaRPr>
          </a:p>
        </p:txBody>
      </p:sp>
      <p:sp>
        <p:nvSpPr>
          <p:cNvPr id="125" name="Google Shape;125;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a:t>Honeycomb Harvest</a:t>
            </a:r>
            <a:endParaRPr/>
          </a:p>
        </p:txBody>
      </p:sp>
      <p:pic>
        <p:nvPicPr>
          <p:cNvPr id="127" name="Google Shape;127;p28"/>
          <p:cNvPicPr preferRelativeResize="0"/>
          <p:nvPr/>
        </p:nvPicPr>
        <p:blipFill rotWithShape="1">
          <a:blip r:embed="rId3">
            <a:alphaModFix/>
          </a:blip>
          <a:srcRect/>
          <a:stretch/>
        </p:blipFill>
        <p:spPr>
          <a:xfrm>
            <a:off x="5945382" y="1463125"/>
            <a:ext cx="2217249" cy="22172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Clr>
                <a:schemeClr val="dk1"/>
              </a:buClr>
              <a:buSzPts val="1100"/>
              <a:buFont typeface="Arial"/>
              <a:buNone/>
            </a:pPr>
            <a:r>
              <a:rPr lang="en-US" dirty="0"/>
              <a:t>As you read, think about the statements in the Honeycomb Harvest for behavioral engagement. </a:t>
            </a:r>
          </a:p>
          <a:p>
            <a:pPr indent="-457200">
              <a:spcBef>
                <a:spcPts val="0"/>
              </a:spcBef>
              <a:spcAft>
                <a:spcPts val="600"/>
              </a:spcAft>
              <a:buClr>
                <a:schemeClr val="dk1"/>
              </a:buClr>
              <a:buSzPct val="100000"/>
            </a:pPr>
            <a:r>
              <a:rPr lang="en-US" dirty="0"/>
              <a:t>Is there one or two that stand out as key indicators of the struggle in this scenario?</a:t>
            </a:r>
          </a:p>
          <a:p>
            <a:pPr indent="-457200">
              <a:spcBef>
                <a:spcPts val="0"/>
              </a:spcBef>
              <a:buClr>
                <a:schemeClr val="dk1"/>
              </a:buClr>
              <a:buSzPct val="100000"/>
            </a:pPr>
            <a:r>
              <a:rPr lang="en-US" dirty="0"/>
              <a:t>What is the role of behavioral engagement in your scenario? </a:t>
            </a:r>
          </a:p>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Analyzing Scenarios</a:t>
            </a:r>
            <a:endParaRPr dirty="0"/>
          </a:p>
        </p:txBody>
      </p:sp>
    </p:spTree>
    <p:extLst>
      <p:ext uri="{BB962C8B-B14F-4D97-AF65-F5344CB8AC3E}">
        <p14:creationId xmlns:p14="http://schemas.microsoft.com/office/powerpoint/2010/main" val="4134751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457200" y="589227"/>
            <a:ext cx="8229600" cy="4620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a:t>KISSCE </a:t>
            </a:r>
            <a:r>
              <a:rPr lang="en-US" sz="2200">
                <a:solidFill>
                  <a:srgbClr val="3E5C61"/>
                </a:solidFill>
              </a:rPr>
              <a:t>(K20 Inventory for Student School and Career Engagement)</a:t>
            </a:r>
            <a:endParaRPr sz="2200">
              <a:solidFill>
                <a:srgbClr val="3E5C61"/>
              </a:solidFill>
            </a:endParaRPr>
          </a:p>
        </p:txBody>
      </p:sp>
      <p:sp>
        <p:nvSpPr>
          <p:cNvPr id="139" name="Google Shape;139;p30"/>
          <p:cNvSpPr txBox="1">
            <a:spLocks noGrp="1"/>
          </p:cNvSpPr>
          <p:nvPr>
            <p:ph type="body" idx="1"/>
          </p:nvPr>
        </p:nvSpPr>
        <p:spPr>
          <a:xfrm>
            <a:off x="457200" y="1139100"/>
            <a:ext cx="4038600" cy="4004400"/>
          </a:xfrm>
          <a:prstGeom prst="rect">
            <a:avLst/>
          </a:prstGeom>
        </p:spPr>
        <p:txBody>
          <a:bodyPr spcFirstLastPara="1" wrap="square" lIns="91425" tIns="45700" rIns="91425" bIns="45700" anchor="t" anchorCtr="0">
            <a:noAutofit/>
          </a:bodyPr>
          <a:lstStyle/>
          <a:p>
            <a:pPr marL="0" lvl="0" indent="0" algn="l" rtl="0">
              <a:spcBef>
                <a:spcPts val="480"/>
              </a:spcBef>
              <a:spcAft>
                <a:spcPts val="0"/>
              </a:spcAft>
              <a:buNone/>
            </a:pPr>
            <a:r>
              <a:rPr lang="en-US" b="1" dirty="0"/>
              <a:t>Behavioral Engagement</a:t>
            </a:r>
            <a:endParaRPr b="1" dirty="0"/>
          </a:p>
          <a:p>
            <a:pPr marL="457200" lvl="0" indent="-336550" algn="l" rtl="0">
              <a:spcBef>
                <a:spcPts val="1000"/>
              </a:spcBef>
              <a:spcAft>
                <a:spcPts val="0"/>
              </a:spcAft>
              <a:buSzPts val="1700"/>
              <a:buAutoNum type="arabicPeriod"/>
            </a:pPr>
            <a:r>
              <a:rPr lang="en-US" sz="1700" dirty="0"/>
              <a:t>I try hard to do well in school.</a:t>
            </a:r>
            <a:endParaRPr sz="1700" dirty="0"/>
          </a:p>
          <a:p>
            <a:pPr marL="457200" lvl="0" indent="-336550" algn="l" rtl="0">
              <a:spcBef>
                <a:spcPts val="1000"/>
              </a:spcBef>
              <a:spcAft>
                <a:spcPts val="0"/>
              </a:spcAft>
              <a:buSzPts val="1700"/>
              <a:buAutoNum type="arabicPeriod"/>
            </a:pPr>
            <a:r>
              <a:rPr lang="en-US" sz="1700" dirty="0"/>
              <a:t>In class, I work as hard as I can.</a:t>
            </a:r>
            <a:endParaRPr sz="1700" dirty="0"/>
          </a:p>
          <a:p>
            <a:pPr marL="457200" lvl="0" indent="-336550" algn="l" rtl="0">
              <a:spcBef>
                <a:spcPts val="1000"/>
              </a:spcBef>
              <a:spcAft>
                <a:spcPts val="0"/>
              </a:spcAft>
              <a:buSzPts val="1700"/>
              <a:buAutoNum type="arabicPeriod"/>
            </a:pPr>
            <a:r>
              <a:rPr lang="en-US" sz="1700" dirty="0"/>
              <a:t>When I’m in class, I just act like I’m working.</a:t>
            </a:r>
            <a:endParaRPr sz="1700" dirty="0"/>
          </a:p>
          <a:p>
            <a:pPr marL="457200" lvl="0" indent="-336550" algn="l" rtl="0">
              <a:spcBef>
                <a:spcPts val="1000"/>
              </a:spcBef>
              <a:spcAft>
                <a:spcPts val="0"/>
              </a:spcAft>
              <a:buSzPts val="1700"/>
              <a:buAutoNum type="arabicPeriod"/>
            </a:pPr>
            <a:r>
              <a:rPr lang="en-US" sz="1700" dirty="0"/>
              <a:t>When I’m in class, I participate in class activities. </a:t>
            </a:r>
            <a:endParaRPr sz="1700" dirty="0"/>
          </a:p>
          <a:p>
            <a:pPr marL="457200" lvl="0" indent="0" algn="l" rtl="0">
              <a:spcBef>
                <a:spcPts val="1000"/>
              </a:spcBef>
              <a:spcAft>
                <a:spcPts val="1000"/>
              </a:spcAft>
              <a:buNone/>
            </a:pPr>
            <a:endParaRPr sz="1700" dirty="0"/>
          </a:p>
        </p:txBody>
      </p:sp>
      <p:sp>
        <p:nvSpPr>
          <p:cNvPr id="140" name="Google Shape;140;p30"/>
          <p:cNvSpPr txBox="1">
            <a:spLocks noGrp="1"/>
          </p:cNvSpPr>
          <p:nvPr>
            <p:ph type="body" idx="2"/>
          </p:nvPr>
        </p:nvSpPr>
        <p:spPr>
          <a:xfrm>
            <a:off x="4648200" y="1531375"/>
            <a:ext cx="4038600" cy="3543900"/>
          </a:xfrm>
          <a:prstGeom prst="rect">
            <a:avLst/>
          </a:prstGeom>
        </p:spPr>
        <p:txBody>
          <a:bodyPr spcFirstLastPara="1" wrap="square" lIns="91425" tIns="45700" rIns="91425" bIns="45700" anchor="t" anchorCtr="0">
            <a:noAutofit/>
          </a:bodyPr>
          <a:lstStyle/>
          <a:p>
            <a:pPr marL="457200" lvl="0" indent="-336550" algn="l" rtl="0">
              <a:spcBef>
                <a:spcPts val="480"/>
              </a:spcBef>
              <a:spcAft>
                <a:spcPts val="0"/>
              </a:spcAft>
              <a:buSzPts val="1700"/>
              <a:buAutoNum type="arabicPeriod" startAt="5"/>
            </a:pPr>
            <a:r>
              <a:rPr lang="en-US" sz="1700" dirty="0"/>
              <a:t>I take an active role in extracurricular activities in my school.</a:t>
            </a:r>
            <a:endParaRPr sz="1700" dirty="0"/>
          </a:p>
          <a:p>
            <a:pPr marL="457200" lvl="0" indent="-336550" algn="l" rtl="0">
              <a:spcBef>
                <a:spcPts val="1000"/>
              </a:spcBef>
              <a:spcAft>
                <a:spcPts val="0"/>
              </a:spcAft>
              <a:buSzPts val="1700"/>
              <a:buAutoNum type="arabicPeriod" startAt="5"/>
            </a:pPr>
            <a:r>
              <a:rPr lang="en-US" sz="1700" dirty="0"/>
              <a:t>When I’m in class, my mind wanders.</a:t>
            </a:r>
          </a:p>
          <a:p>
            <a:pPr marL="457200" lvl="0" indent="-336550" algn="l" rtl="0">
              <a:spcBef>
                <a:spcPts val="1000"/>
              </a:spcBef>
              <a:spcAft>
                <a:spcPts val="0"/>
              </a:spcAft>
              <a:buSzPts val="1700"/>
              <a:buAutoNum type="arabicPeriod" startAt="5"/>
            </a:pPr>
            <a:r>
              <a:rPr lang="en-US" sz="1700" dirty="0"/>
              <a:t>I pay attention in class.</a:t>
            </a:r>
          </a:p>
          <a:p>
            <a:pPr marL="457200" lvl="0" indent="-336550" algn="l" rtl="0">
              <a:spcBef>
                <a:spcPts val="1000"/>
              </a:spcBef>
              <a:spcAft>
                <a:spcPts val="0"/>
              </a:spcAft>
              <a:buSzPts val="1700"/>
              <a:buAutoNum type="arabicPeriod" startAt="5"/>
            </a:pPr>
            <a:r>
              <a:rPr lang="en-US" sz="1700" dirty="0"/>
              <a:t>When I run into a difficult homework problem, I keep working at it until I’ve solved it. </a:t>
            </a:r>
          </a:p>
          <a:p>
            <a:pPr marL="457200" lvl="0" indent="0" algn="l" rtl="0">
              <a:spcBef>
                <a:spcPts val="480"/>
              </a:spcBef>
              <a:spcAft>
                <a:spcPts val="0"/>
              </a:spcAft>
              <a:buNone/>
            </a:pPr>
            <a:endParaRPr sz="1700" dirty="0"/>
          </a:p>
          <a:p>
            <a:pPr marL="0" lvl="0" indent="0" algn="l" rtl="0">
              <a:spcBef>
                <a:spcPts val="480"/>
              </a:spcBef>
              <a:spcAft>
                <a:spcPts val="0"/>
              </a:spcAft>
              <a:buNone/>
            </a:pPr>
            <a:endParaRPr sz="17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1695</Words>
  <Application>Microsoft Office PowerPoint</Application>
  <PresentationFormat>On-screen Show (16:9)</PresentationFormat>
  <Paragraphs>116</Paragraphs>
  <Slides>17</Slides>
  <Notes>17</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Noto Sans Symbols</vt:lpstr>
      <vt:lpstr>Segoe UI</vt:lpstr>
      <vt:lpstr>LEARN theme</vt:lpstr>
      <vt:lpstr>LEARN theme</vt:lpstr>
      <vt:lpstr>PowerPoint Presentation</vt:lpstr>
      <vt:lpstr>Aspects of Student Engagement: Behavioral</vt:lpstr>
      <vt:lpstr>Essential Question</vt:lpstr>
      <vt:lpstr>Objectives</vt:lpstr>
      <vt:lpstr>Sometimes, Always, or Never True</vt:lpstr>
      <vt:lpstr>PowerPoint Presentation</vt:lpstr>
      <vt:lpstr>Honeycomb Harvest</vt:lpstr>
      <vt:lpstr>Analyzing Scenarios</vt:lpstr>
      <vt:lpstr>KISSCE (K20 Inventory for Student School and Career Engagement)</vt:lpstr>
      <vt:lpstr>Scenario #1:  Anywhere High School has recently deployed a student engagement survey to begin an intervention to increase student engagement. When you visit the school, you notice:</vt:lpstr>
      <vt:lpstr>Scenario #2: During an observation of Mr. Williams’ class at Anywhere High School, you notice:</vt:lpstr>
      <vt:lpstr>Scenario #3: Brian Doe, a student in Mr. Williams’ English class at Anywhere High School, was willing to sit down for a short interview with you. During this interview, he revealed that:</vt:lpstr>
      <vt:lpstr>Why-Lighting</vt:lpstr>
      <vt:lpstr>Revisit Honeycomb Harvest</vt:lpstr>
      <vt:lpstr>Choice Board</vt:lpstr>
      <vt:lpstr>Share Out</vt:lpstr>
      <vt:lpstr>Further K20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Taylor Thurston</cp:lastModifiedBy>
  <cp:revision>2</cp:revision>
  <dcterms:modified xsi:type="dcterms:W3CDTF">2021-01-12T14:35:39Z</dcterms:modified>
</cp:coreProperties>
</file>