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0.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26"/>
  </p:notesMasterIdLst>
  <p:sldIdLst>
    <p:sldId id="256" r:id="rId5"/>
    <p:sldId id="257" r:id="rId6"/>
    <p:sldId id="259" r:id="rId7"/>
    <p:sldId id="293" r:id="rId8"/>
    <p:sldId id="294" r:id="rId9"/>
    <p:sldId id="258" r:id="rId10"/>
    <p:sldId id="298" r:id="rId11"/>
    <p:sldId id="260" r:id="rId12"/>
    <p:sldId id="261" r:id="rId13"/>
    <p:sldId id="263" r:id="rId14"/>
    <p:sldId id="264" r:id="rId15"/>
    <p:sldId id="265" r:id="rId16"/>
    <p:sldId id="266" r:id="rId17"/>
    <p:sldId id="267" r:id="rId18"/>
    <p:sldId id="296" r:id="rId19"/>
    <p:sldId id="268" r:id="rId20"/>
    <p:sldId id="297" r:id="rId21"/>
    <p:sldId id="270" r:id="rId22"/>
    <p:sldId id="271" r:id="rId23"/>
    <p:sldId id="272" r:id="rId24"/>
    <p:sldId id="273"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21"/>
    <p:restoredTop sz="50884"/>
  </p:normalViewPr>
  <p:slideViewPr>
    <p:cSldViewPr snapToGrid="0" snapToObjects="1">
      <p:cViewPr varScale="1">
        <p:scale>
          <a:sx n="61" d="100"/>
          <a:sy n="61" d="100"/>
        </p:scale>
        <p:origin x="226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932E2-1759-1546-9A3A-506341F842E3}" type="datetimeFigureOut">
              <a:rPr lang="en-US" smtClean="0"/>
              <a:t>11/4/21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4789A-E4A4-F44E-AC41-4D585D701089}" type="slidenum">
              <a:rPr lang="en-US" smtClean="0"/>
              <a:t>‹#›</a:t>
            </a:fld>
            <a:endParaRPr lang="en-US"/>
          </a:p>
        </p:txBody>
      </p:sp>
    </p:spTree>
    <p:extLst>
      <p:ext uri="{BB962C8B-B14F-4D97-AF65-F5344CB8AC3E}">
        <p14:creationId xmlns:p14="http://schemas.microsoft.com/office/powerpoint/2010/main" val="314266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glish.stackexchange.com/questions/353751/is-there-an-analogous-word-to-quadrants-but-used-when-something-is-divided-int" TargetMode="External"/><Relationship Id="rId13" Type="http://schemas.openxmlformats.org/officeDocument/2006/relationships/hyperlink" Target="https://commons.wikimedia.org/wiki/File:Purple.svg" TargetMode="External"/><Relationship Id="rId3" Type="http://schemas.openxmlformats.org/officeDocument/2006/relationships/hyperlink" Target="http://stickfiguremisadventure.blogspot.com/2011/03/automatic-teller-machine.html" TargetMode="External"/><Relationship Id="rId7" Type="http://schemas.openxmlformats.org/officeDocument/2006/relationships/hyperlink" Target="http://fromargentina2holland.blogspot.com/2012/02/ice-skating-fever.html" TargetMode="External"/><Relationship Id="rId12" Type="http://schemas.openxmlformats.org/officeDocument/2006/relationships/hyperlink" Target="https://creativecommons.org/licenses/by-nc-sa/3.0/"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reativecommons.org/licenses/by-nd/3.0/" TargetMode="External"/><Relationship Id="rId11" Type="http://schemas.openxmlformats.org/officeDocument/2006/relationships/hyperlink" Target="http://boingboing.net/2013/10/23/tom-the-dancing-bug-super-fun-10.html" TargetMode="External"/><Relationship Id="rId5" Type="http://schemas.openxmlformats.org/officeDocument/2006/relationships/hyperlink" Target="http://theconversation.com/lutz-or-flutz-the-tricky-physics-of-figure-skating-23144" TargetMode="External"/><Relationship Id="rId10" Type="http://schemas.openxmlformats.org/officeDocument/2006/relationships/hyperlink" Target="http://www.teensreadandwrite.com/2010/05/happy-mothers-day.html" TargetMode="External"/><Relationship Id="rId4" Type="http://schemas.openxmlformats.org/officeDocument/2006/relationships/hyperlink" Target="https://creativecommons.org/licenses/by-nc-nd/3.0/" TargetMode="External"/><Relationship Id="rId9" Type="http://schemas.openxmlformats.org/officeDocument/2006/relationships/hyperlink" Target="https://creativecommons.org/licenses/by-sa/3.0/" TargetMode="External"/><Relationship Id="rId14" Type="http://schemas.openxmlformats.org/officeDocument/2006/relationships/hyperlink" Target="https://en.wikipedia.org/wiki/National_People%27s_Party_(Indi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imeo.com/24187501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document/d/1GXfbWyo30eVBfvEs9gznMWUrX11focZlBL4SSx3N9Yw/edi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youcubed.org/wp-content/uploads/2017/03/Mindset-card-with-logo.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4789A-E4A4-F44E-AC41-4D585D701089}" type="slidenum">
              <a:rPr lang="en-US" smtClean="0"/>
              <a:t>1</a:t>
            </a:fld>
            <a:endParaRPr lang="en-US"/>
          </a:p>
        </p:txBody>
      </p:sp>
    </p:spTree>
    <p:extLst>
      <p:ext uri="{BB962C8B-B14F-4D97-AF65-F5344CB8AC3E}">
        <p14:creationId xmlns:p14="http://schemas.microsoft.com/office/powerpoint/2010/main" val="1386874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EXPLORE </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Participants will form groups based on the statement they feel most drawn to. In groups, participants will review several research cards about a growth mindset. </a:t>
            </a:r>
            <a:endParaRPr b="0" dirty="0"/>
          </a:p>
          <a:p>
            <a:pPr marL="0" lvl="0" indent="0" algn="l" rtl="0">
              <a:spcBef>
                <a:spcPts val="0"/>
              </a:spcBef>
              <a:spcAft>
                <a:spcPts val="0"/>
              </a:spcAft>
              <a:buNone/>
            </a:pPr>
            <a:br>
              <a:rPr lang="en-US" dirty="0"/>
            </a:br>
            <a:endParaRPr dirty="0"/>
          </a:p>
          <a:p>
            <a:pPr marL="0" marR="0" lvl="0" indent="0" algn="l" rtl="0">
              <a:lnSpc>
                <a:spcPct val="100000"/>
              </a:lnSpc>
              <a:spcBef>
                <a:spcPts val="0"/>
              </a:spcBef>
              <a:spcAft>
                <a:spcPts val="0"/>
              </a:spcAft>
              <a:buClr>
                <a:schemeClr val="dk1"/>
              </a:buClr>
              <a:buSzPts val="1200"/>
              <a:buFont typeface="Calibri"/>
              <a:buNone/>
            </a:pPr>
            <a:r>
              <a:rPr lang="en-US" dirty="0"/>
              <a:t>Teachers:</a:t>
            </a:r>
            <a:endParaRPr dirty="0"/>
          </a:p>
          <a:p>
            <a:pPr marL="0" lvl="0" indent="0" algn="l" rtl="0">
              <a:spcBef>
                <a:spcPts val="0"/>
              </a:spcBef>
              <a:spcAft>
                <a:spcPts val="0"/>
              </a:spcAft>
              <a:buNone/>
            </a:pPr>
            <a:r>
              <a:rPr lang="en-US" dirty="0"/>
              <a:t>● Provide time for students to work together</a:t>
            </a:r>
            <a:endParaRPr dirty="0"/>
          </a:p>
          <a:p>
            <a:pPr marL="0" lvl="0" indent="0" algn="l" rtl="0">
              <a:spcBef>
                <a:spcPts val="0"/>
              </a:spcBef>
              <a:spcAft>
                <a:spcPts val="0"/>
              </a:spcAft>
              <a:buNone/>
            </a:pPr>
            <a:r>
              <a:rPr lang="en-US" dirty="0"/>
              <a:t>● Observe and listen to students as they interact</a:t>
            </a:r>
            <a:endParaRPr dirty="0"/>
          </a:p>
          <a:p>
            <a:pPr marL="0" lvl="0" indent="0" algn="l" rtl="0">
              <a:spcBef>
                <a:spcPts val="0"/>
              </a:spcBef>
              <a:spcAft>
                <a:spcPts val="0"/>
              </a:spcAft>
              <a:buNone/>
            </a:pPr>
            <a:r>
              <a:rPr lang="en-US" dirty="0"/>
              <a:t>● Ask probing questions</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Students:</a:t>
            </a:r>
            <a:endParaRPr dirty="0"/>
          </a:p>
          <a:p>
            <a:pPr marL="0" lvl="0" indent="0" algn="l" rtl="0">
              <a:spcBef>
                <a:spcPts val="0"/>
              </a:spcBef>
              <a:spcAft>
                <a:spcPts val="0"/>
              </a:spcAft>
              <a:buNone/>
            </a:pPr>
            <a:r>
              <a:rPr lang="en-US" dirty="0"/>
              <a:t>● Think creatively within the limits of the activity</a:t>
            </a:r>
            <a:endParaRPr dirty="0"/>
          </a:p>
          <a:p>
            <a:pPr marL="0" lvl="0" indent="0" algn="l" rtl="0">
              <a:spcBef>
                <a:spcPts val="0"/>
              </a:spcBef>
              <a:spcAft>
                <a:spcPts val="0"/>
              </a:spcAft>
              <a:buNone/>
            </a:pPr>
            <a:r>
              <a:rPr lang="en-US" dirty="0"/>
              <a:t>● Gather and synthesize information to compare to current knowledge and create new knowledge</a:t>
            </a:r>
            <a:endParaRPr dirty="0"/>
          </a:p>
        </p:txBody>
      </p:sp>
      <p:sp>
        <p:nvSpPr>
          <p:cNvPr id="131" name="Google Shape;13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1133363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Explore</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Each group will have a stack of cards with quotations from the research printed on them. One person will read the quote, and the group will discuss that quote for a few minutes before going on to the next quote. Groups should feel free to move through to the next quote freely when discussion peters out naturally. However, they should be careful not to linger on one quote for too long and try to get through several quotes. </a:t>
            </a:r>
            <a:endParaRPr b="0" dirty="0"/>
          </a:p>
          <a:p>
            <a:pPr marL="0" lvl="0" indent="0" algn="l" rtl="0">
              <a:spcBef>
                <a:spcPts val="0"/>
              </a:spcBef>
              <a:spcAft>
                <a:spcPts val="0"/>
              </a:spcAft>
              <a:buNone/>
            </a:pPr>
            <a:br>
              <a:rPr lang="en-US" dirty="0"/>
            </a:br>
            <a:r>
              <a:rPr lang="en-US" dirty="0"/>
              <a:t>Note: </a:t>
            </a:r>
            <a:r>
              <a:rPr lang="en-US" sz="1200" b="0" i="0" u="none" strike="noStrike" dirty="0">
                <a:solidFill>
                  <a:schemeClr val="dk1"/>
                </a:solidFill>
                <a:latin typeface="Calibri"/>
                <a:ea typeface="Calibri"/>
                <a:cs typeface="Calibri"/>
                <a:sym typeface="Calibri"/>
              </a:rPr>
              <a:t>The facilitator should help groups keep moving though by giving indicators to the room or individual groups such as, “By this time you should have discussed at least three quotes, move on to the next quote now if you haven’t.”</a:t>
            </a:r>
            <a:endParaRPr b="0" dirty="0"/>
          </a:p>
          <a:p>
            <a:pPr marL="0" lvl="0" indent="0" algn="l" rtl="0">
              <a:spcBef>
                <a:spcPts val="0"/>
              </a:spcBef>
              <a:spcAft>
                <a:spcPts val="0"/>
              </a:spcAft>
              <a:buNone/>
            </a:pPr>
            <a:br>
              <a:rPr lang="en-US" dirty="0"/>
            </a:br>
            <a:endParaRPr dirty="0"/>
          </a:p>
          <a:p>
            <a:pPr marL="0" lvl="0" indent="0" algn="l" rtl="0">
              <a:spcBef>
                <a:spcPts val="0"/>
              </a:spcBef>
              <a:spcAft>
                <a:spcPts val="0"/>
              </a:spcAft>
              <a:buNone/>
            </a:pPr>
            <a:r>
              <a:rPr lang="en-US" dirty="0"/>
              <a:t>EXPLORE </a:t>
            </a:r>
            <a:endParaRPr dirty="0"/>
          </a:p>
          <a:p>
            <a:pPr marL="0" marR="0" lvl="0" indent="0" algn="l" rtl="0">
              <a:lnSpc>
                <a:spcPct val="100000"/>
              </a:lnSpc>
              <a:spcBef>
                <a:spcPts val="0"/>
              </a:spcBef>
              <a:spcAft>
                <a:spcPts val="0"/>
              </a:spcAft>
              <a:buClr>
                <a:schemeClr val="dk1"/>
              </a:buClr>
              <a:buSzPts val="1200"/>
              <a:buFont typeface="Calibri"/>
              <a:buNone/>
            </a:pPr>
            <a:r>
              <a:rPr lang="en-US" dirty="0"/>
              <a:t>Teachers:</a:t>
            </a:r>
            <a:endParaRPr dirty="0"/>
          </a:p>
          <a:p>
            <a:pPr marL="0" lvl="0" indent="0" algn="l" rtl="0">
              <a:spcBef>
                <a:spcPts val="0"/>
              </a:spcBef>
              <a:spcAft>
                <a:spcPts val="0"/>
              </a:spcAft>
              <a:buNone/>
            </a:pPr>
            <a:r>
              <a:rPr lang="en-US" dirty="0"/>
              <a:t>● Provide time for students to work together</a:t>
            </a:r>
            <a:endParaRPr dirty="0"/>
          </a:p>
          <a:p>
            <a:pPr marL="0" lvl="0" indent="0" algn="l" rtl="0">
              <a:spcBef>
                <a:spcPts val="0"/>
              </a:spcBef>
              <a:spcAft>
                <a:spcPts val="0"/>
              </a:spcAft>
              <a:buNone/>
            </a:pPr>
            <a:r>
              <a:rPr lang="en-US" dirty="0"/>
              <a:t>● Observe and listen to students as they interact</a:t>
            </a:r>
            <a:endParaRPr dirty="0"/>
          </a:p>
          <a:p>
            <a:pPr marL="0" lvl="0" indent="0" algn="l" rtl="0">
              <a:spcBef>
                <a:spcPts val="0"/>
              </a:spcBef>
              <a:spcAft>
                <a:spcPts val="0"/>
              </a:spcAft>
              <a:buNone/>
            </a:pPr>
            <a:r>
              <a:rPr lang="en-US" dirty="0"/>
              <a:t>● Ask probing questions</a:t>
            </a:r>
          </a:p>
          <a:p>
            <a:pPr marL="0" lvl="0" indent="0" algn="l" rtl="0">
              <a:spcBef>
                <a:spcPts val="0"/>
              </a:spcBef>
              <a:spcAft>
                <a:spcPts val="0"/>
              </a:spcAft>
              <a:buNone/>
            </a:pPr>
            <a:endParaRPr dirty="0"/>
          </a:p>
          <a:p>
            <a:pPr marL="0" lvl="0" indent="0" algn="l" rtl="0">
              <a:spcBef>
                <a:spcPts val="0"/>
              </a:spcBef>
              <a:spcAft>
                <a:spcPts val="0"/>
              </a:spcAft>
              <a:buNone/>
            </a:pPr>
            <a:r>
              <a:rPr lang="en-US" dirty="0"/>
              <a:t>Students:</a:t>
            </a:r>
            <a:endParaRPr dirty="0"/>
          </a:p>
          <a:p>
            <a:pPr marL="0" lvl="0" indent="0" algn="l" rtl="0">
              <a:spcBef>
                <a:spcPts val="0"/>
              </a:spcBef>
              <a:spcAft>
                <a:spcPts val="0"/>
              </a:spcAft>
              <a:buNone/>
            </a:pPr>
            <a:r>
              <a:rPr lang="en-US" dirty="0"/>
              <a:t>● Think creatively within the limits of the activity</a:t>
            </a:r>
            <a:endParaRPr dirty="0"/>
          </a:p>
          <a:p>
            <a:pPr marL="0" lvl="0" indent="0" algn="l" rtl="0">
              <a:spcBef>
                <a:spcPts val="0"/>
              </a:spcBef>
              <a:spcAft>
                <a:spcPts val="0"/>
              </a:spcAft>
              <a:buNone/>
            </a:pPr>
            <a:r>
              <a:rPr lang="en-US" dirty="0"/>
              <a:t>● Gather and synthesize information to compare to current knowledge and create new knowledge</a:t>
            </a:r>
            <a:endParaRPr dirty="0"/>
          </a:p>
        </p:txBody>
      </p:sp>
      <p:sp>
        <p:nvSpPr>
          <p:cNvPr id="138" name="Google Shape;13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378510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tickfiguremisadventure.blogspot.com/2011/03/automatic-teller-machine.html"/>
              </a:rPr>
              <a:t>This Photo</a:t>
            </a:r>
            <a:r>
              <a:rPr lang="en-US" sz="1200" dirty="0"/>
              <a:t> by Unknown Author is licensed under </a:t>
            </a:r>
            <a:r>
              <a:rPr lang="en-US" sz="1200" dirty="0">
                <a:hlinkClick r:id="rId4" tooltip="https://creativecommons.org/licenses/by-nc-nd/3.0/"/>
              </a:rPr>
              <a:t>CC BY-NC-ND</a:t>
            </a:r>
            <a:endParaRPr lang="en-US" sz="1200"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5" tooltip="http://theconversation.com/lutz-or-flutz-the-tricky-physics-of-figure-skating-23144"/>
              </a:rPr>
              <a:t>This Photo</a:t>
            </a:r>
            <a:r>
              <a:rPr lang="en-US" sz="1200" dirty="0"/>
              <a:t> by Unknown Author is licensed under </a:t>
            </a:r>
            <a:r>
              <a:rPr lang="en-US" sz="1200" dirty="0">
                <a:hlinkClick r:id="rId6" tooltip="https://creativecommons.org/licenses/by-nd/3.0/"/>
              </a:rPr>
              <a:t>CC BY-ND</a:t>
            </a:r>
            <a:endParaRPr lang="en-US" sz="1200"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7" tooltip="http://fromargentina2holland.blogspot.com/2012/02/ice-skating-fever.html"/>
              </a:rPr>
              <a:t>This Photo</a:t>
            </a:r>
            <a:r>
              <a:rPr lang="en-US" sz="1200" dirty="0"/>
              <a:t> by Unknown Author is licensed under </a:t>
            </a:r>
            <a:r>
              <a:rPr lang="en-US" sz="1200" dirty="0">
                <a:hlinkClick r:id="rId4" tooltip="https://creativecommons.org/licenses/by-nc-nd/3.0/"/>
              </a:rPr>
              <a:t>CC BY-NC-ND</a:t>
            </a:r>
            <a:endParaRPr lang="en-US" sz="1200"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hlink"/>
                </a:solidFill>
                <a:hlinkClick r:id="rId8"/>
              </a:rPr>
              <a:t>This Photo</a:t>
            </a:r>
            <a:r>
              <a:rPr lang="en-US" sz="1200" dirty="0"/>
              <a:t> by Unknown Author is licensed under </a:t>
            </a:r>
            <a:r>
              <a:rPr lang="en-US" sz="1200" u="sng" dirty="0">
                <a:solidFill>
                  <a:schemeClr val="hlink"/>
                </a:solidFill>
                <a:hlinkClick r:id="rId9"/>
              </a:rPr>
              <a:t>CC BY-SA</a:t>
            </a:r>
            <a:endParaRPr sz="1200"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hlink"/>
                </a:solidFill>
                <a:hlinkClick r:id="rId10"/>
              </a:rPr>
              <a:t>This Photo</a:t>
            </a:r>
            <a:r>
              <a:rPr lang="en-US" sz="1200" dirty="0"/>
              <a:t> by Unknown Author is licensed under </a:t>
            </a:r>
            <a:r>
              <a:rPr lang="en-US" sz="1200" u="sng" dirty="0">
                <a:solidFill>
                  <a:schemeClr val="hlink"/>
                </a:solidFill>
                <a:hlinkClick r:id="rId6"/>
              </a:rPr>
              <a:t>CC BY-ND</a:t>
            </a:r>
            <a:endParaRPr sz="1200"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hlink"/>
                </a:solidFill>
                <a:hlinkClick r:id="rId11"/>
              </a:rPr>
              <a:t>This Photo</a:t>
            </a:r>
            <a:r>
              <a:rPr lang="en-US" sz="1200" dirty="0"/>
              <a:t> by Unknown Author is licensed under </a:t>
            </a:r>
            <a:r>
              <a:rPr lang="en-US" sz="1200" u="sng" dirty="0">
                <a:solidFill>
                  <a:schemeClr val="hlink"/>
                </a:solidFill>
                <a:hlinkClick r:id="rId12"/>
              </a:rPr>
              <a:t>CC BY-SA-NC</a:t>
            </a:r>
            <a:endParaRPr sz="1200"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hlink"/>
                </a:solidFill>
                <a:hlinkClick r:id="rId13"/>
              </a:rPr>
              <a:t>This Photo</a:t>
            </a:r>
            <a:r>
              <a:rPr lang="en-US" sz="1200" dirty="0"/>
              <a:t> by Unknown Author is licensed under </a:t>
            </a:r>
            <a:r>
              <a:rPr lang="en-US" sz="1200" u="sng" dirty="0">
                <a:solidFill>
                  <a:schemeClr val="hlink"/>
                </a:solidFill>
                <a:hlinkClick r:id="rId9"/>
              </a:rPr>
              <a:t>CC BY-SA</a:t>
            </a:r>
            <a:endParaRPr sz="1200"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hlink"/>
                </a:solidFill>
                <a:hlinkClick r:id="rId14"/>
              </a:rPr>
              <a:t>This Photo</a:t>
            </a:r>
            <a:r>
              <a:rPr lang="en-US" sz="1200" dirty="0"/>
              <a:t> by Unknown Author is licensed under </a:t>
            </a:r>
            <a:r>
              <a:rPr lang="en-US" sz="1200" u="sng" dirty="0">
                <a:solidFill>
                  <a:schemeClr val="hlink"/>
                </a:solidFill>
                <a:hlinkClick r:id="rId9"/>
              </a:rPr>
              <a:t>CC BY-SA</a:t>
            </a:r>
            <a:endParaRPr sz="1200" dirty="0"/>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After discussing quotes, groups will summarize their discussion of the research by creating a CSI poster. Groups may choose to incorporate how the meme they chose holds up in light of the research. Posters will be shared with the whole group. </a:t>
            </a:r>
            <a:endParaRPr b="0" dirty="0"/>
          </a:p>
          <a:p>
            <a:pPr marL="0" lvl="0" indent="0" algn="l" rtl="0">
              <a:spcBef>
                <a:spcPts val="0"/>
              </a:spcBef>
              <a:spcAft>
                <a:spcPts val="0"/>
              </a:spcAft>
              <a:buNone/>
            </a:pPr>
            <a:br>
              <a:rPr lang="en-US" dirty="0"/>
            </a:br>
            <a:r>
              <a:rPr lang="en-US" sz="1200" b="0" i="0" u="none" strike="noStrike" dirty="0">
                <a:solidFill>
                  <a:schemeClr val="dk1"/>
                </a:solidFill>
                <a:latin typeface="Calibri"/>
                <a:ea typeface="Calibri"/>
                <a:cs typeface="Calibri"/>
                <a:sym typeface="Calibri"/>
              </a:rPr>
              <a:t>CSI: On chart paper, each group will divide the poster into quarters. In the top left, they will choose a color they feel represents the message of a growth mindset. Then they will draw a symbol for a growth mindset in the top right. At the bottom left, they will draw a scene that relates to both the growth mindset and their group’s chosen meme.</a:t>
            </a:r>
            <a:endParaRPr dirty="0"/>
          </a:p>
          <a:p>
            <a:pPr marL="0" lvl="0" indent="0" algn="l" rtl="0">
              <a:spcBef>
                <a:spcPts val="0"/>
              </a:spcBef>
              <a:spcAft>
                <a:spcPts val="0"/>
              </a:spcAft>
              <a:buNone/>
            </a:pPr>
            <a:br>
              <a:rPr lang="en-US" dirty="0"/>
            </a:br>
            <a:endParaRPr dirty="0"/>
          </a:p>
          <a:p>
            <a:pPr marL="0" lvl="0" indent="0" algn="l" rtl="0">
              <a:spcBef>
                <a:spcPts val="0"/>
              </a:spcBef>
              <a:spcAft>
                <a:spcPts val="0"/>
              </a:spcAft>
              <a:buNone/>
            </a:pPr>
            <a:r>
              <a:rPr lang="en-US" dirty="0"/>
              <a:t>(Explain from the 5E) </a:t>
            </a:r>
          </a:p>
          <a:p>
            <a:pPr marL="0" lvl="0" indent="0" algn="l" rtl="0">
              <a:spcBef>
                <a:spcPts val="0"/>
              </a:spcBef>
              <a:spcAft>
                <a:spcPts val="0"/>
              </a:spcAft>
              <a:buNone/>
            </a:pPr>
            <a:r>
              <a:rPr lang="en-US" dirty="0"/>
              <a:t>Student: Uses evidence from previous activities for their explanations</a:t>
            </a:r>
            <a:endParaRPr dirty="0"/>
          </a:p>
          <a:p>
            <a:pPr marL="0" lvl="0" indent="0" algn="l" rtl="0">
              <a:spcBef>
                <a:spcPts val="0"/>
              </a:spcBef>
              <a:spcAft>
                <a:spcPts val="0"/>
              </a:spcAft>
              <a:buNone/>
            </a:pPr>
            <a:r>
              <a:rPr lang="en-US" dirty="0"/>
              <a:t>Teacher: Explains concepts using students’ previous activities as a basis. Encourages students to explain concepts and ideas in their own words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CSI does this.. We do not need a new experience for them to explain… the video would be here to put faces with the research… what parts of growth mindset impacted these ppl and their ability to achieve great things after failure? </a:t>
            </a:r>
            <a:endParaRPr dirty="0"/>
          </a:p>
        </p:txBody>
      </p:sp>
      <p:sp>
        <p:nvSpPr>
          <p:cNvPr id="145" name="Google Shape;14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1189270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sz="1200" b="0" i="0" u="none" strike="noStrike" dirty="0">
                <a:solidFill>
                  <a:schemeClr val="lt1"/>
                </a:solidFill>
                <a:latin typeface="Calibri"/>
                <a:ea typeface="Calibri"/>
                <a:cs typeface="Calibri"/>
                <a:sym typeface="Calibri"/>
              </a:rPr>
              <a:t>Have groups share their CSI poster with the whole session. They should explain why they chose their color, symbol, and image as a way to summarize their reading.</a:t>
            </a:r>
            <a:endParaRPr b="0" dirty="0"/>
          </a:p>
          <a:p>
            <a:pPr marL="0" lvl="0" indent="0" algn="l" rtl="0">
              <a:spcBef>
                <a:spcPts val="0"/>
              </a:spcBef>
              <a:spcAft>
                <a:spcPts val="0"/>
              </a:spcAft>
              <a:buNone/>
            </a:pPr>
            <a:endParaRPr dirty="0"/>
          </a:p>
        </p:txBody>
      </p:sp>
      <p:sp>
        <p:nvSpPr>
          <p:cNvPr id="160" name="Google Shape;1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428996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c14de711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c14de711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Use this quote from Jo </a:t>
            </a:r>
            <a:r>
              <a:rPr lang="en-US" dirty="0" err="1"/>
              <a:t>Boaler’s</a:t>
            </a:r>
            <a:r>
              <a:rPr lang="en-US" dirty="0"/>
              <a:t> book </a:t>
            </a:r>
            <a:r>
              <a:rPr lang="en-US" i="1" dirty="0"/>
              <a:t>Limitless Mind </a:t>
            </a:r>
            <a:r>
              <a:rPr lang="en-US" dirty="0"/>
              <a:t>to set up the video about Giftedness. </a:t>
            </a: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0"/>
              </a:spcBef>
              <a:spcAft>
                <a:spcPts val="0"/>
              </a:spcAft>
              <a:buClr>
                <a:schemeClr val="dk1"/>
              </a:buClr>
              <a:buSzPts val="1100"/>
              <a:buFont typeface="Arial"/>
              <a:buNone/>
            </a:pPr>
            <a:r>
              <a:rPr lang="en-US" dirty="0"/>
              <a:t>The video is directly to connected to teaching practices that are harmful to all students but focuses on the impact labels, like giftedness, have upon students’ own mindset. “Teachers hold an incredible amount of influence. They can change the pathways of students, as many of the interviews I have shared have shown. They do this when they communicate to students that they believe  in them, that they will value times of struggle and mistakes, that they they will honor different types of thinking and ways of approaching life. Parents play a similar role in valuing their children’s ways of being and unlocking their children to be the people they can be.” p. 98 (</a:t>
            </a:r>
            <a:r>
              <a:rPr lang="en-US" dirty="0" err="1"/>
              <a:t>Boaler</a:t>
            </a:r>
            <a:r>
              <a:rPr lang="en-US" dirty="0"/>
              <a:t>, 2019)</a:t>
            </a:r>
            <a:endParaRPr dirty="0"/>
          </a:p>
        </p:txBody>
      </p:sp>
      <p:sp>
        <p:nvSpPr>
          <p:cNvPr id="167" name="Google Shape;167;g7c14de711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3548565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Jo </a:t>
            </a:r>
            <a:r>
              <a:rPr lang="en-US" dirty="0" err="1"/>
              <a:t>Boaler’s</a:t>
            </a:r>
            <a:r>
              <a:rPr lang="en-US" dirty="0"/>
              <a:t> website: </a:t>
            </a:r>
            <a:r>
              <a:rPr lang="en-US" u="sng" dirty="0">
                <a:solidFill>
                  <a:srgbClr val="1155CC"/>
                </a:solidFill>
                <a:hlinkClick r:id="rId3"/>
              </a:rPr>
              <a:t>https://vimeo.com/241875015</a:t>
            </a:r>
            <a:r>
              <a:rPr lang="en-US" dirty="0"/>
              <a:t> it’s about labels and “giftedness” and how that impacts kids/students.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15</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43075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Revisit mindset quiz and read the questions with the research (and video) in mind. This is an opportunity for a conversation about how some of their mindsets are beginning to change or shift.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t>NOTE: Either discuss the questions on this slide within small groups or as a whole group If it appears that participants may not want to share with small groups or as a whole group, create a digital reflection tool (like </a:t>
            </a:r>
            <a:r>
              <a:rPr lang="en-US" dirty="0" err="1"/>
              <a:t>mentimeter</a:t>
            </a:r>
            <a:r>
              <a:rPr lang="en-US" dirty="0"/>
              <a:t>) and the questions can be reflected through quiet processing and responses kept anonymous. Journals might be an option as well if technology is not available. </a:t>
            </a:r>
            <a:endParaRPr dirty="0"/>
          </a:p>
        </p:txBody>
      </p:sp>
      <p:sp>
        <p:nvSpPr>
          <p:cNvPr id="174" name="Google Shape;17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2391063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Revisit mindset quiz and read the questions with the research (and video) in mind. This is an opportunity for a conversation about how some of their mindsets are beginning to change or shift.</a:t>
            </a:r>
            <a:endParaRPr lang="en-US" dirty="0"/>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t>NOTE: either discuss the questions on this slide within small groups or as a whole group If it appears that participants may not want to share with small groups or as a whole group, create a digital reflection tool (like </a:t>
            </a:r>
            <a:r>
              <a:rPr lang="en-US" dirty="0" err="1"/>
              <a:t>mentimeter</a:t>
            </a:r>
            <a:r>
              <a:rPr lang="en-US" dirty="0"/>
              <a:t>) and the questions can be reflected through quiet processing and responses kept anonymous. Journals might be an option as well if technology is not available.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17</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64321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Summarize the Growth Mindset theory into three bullet points in the bottom right quadrant of the CSI (Summary) poster. Share and discuss the summaries as well as address the reflection questions if, for some reason, they aren’t already addressed by participant’s summaries. Give the opportunity for participants to ask questions.</a:t>
            </a:r>
            <a:endParaRPr b="0" dirty="0"/>
          </a:p>
        </p:txBody>
      </p:sp>
      <p:sp>
        <p:nvSpPr>
          <p:cNvPr id="188" name="Google Shape;18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1422852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Now that we’ve looked at theory, let's look more at practice. Hand out the </a:t>
            </a:r>
            <a:r>
              <a:rPr lang="en-US" sz="1200" b="0" i="0" u="sng" strike="noStrike" dirty="0">
                <a:solidFill>
                  <a:schemeClr val="dk1"/>
                </a:solidFill>
                <a:latin typeface="Calibri"/>
                <a:ea typeface="Calibri"/>
                <a:cs typeface="Calibri"/>
                <a:sym typeface="Calibri"/>
                <a:hlinkClick r:id="rId3"/>
              </a:rPr>
              <a:t>card sort</a:t>
            </a:r>
            <a:r>
              <a:rPr lang="en-US" sz="1200" b="0" i="0" u="none" strike="noStrike" dirty="0">
                <a:solidFill>
                  <a:schemeClr val="dk1"/>
                </a:solidFill>
                <a:latin typeface="Calibri"/>
                <a:ea typeface="Calibri"/>
                <a:cs typeface="Calibri"/>
                <a:sym typeface="Calibri"/>
              </a:rPr>
              <a:t> activity. First, hand out a set of six cards with growth mindset value statements on them (from </a:t>
            </a:r>
            <a:r>
              <a:rPr lang="en-US" sz="1200" b="0" i="0" u="sng" strike="noStrike" dirty="0">
                <a:solidFill>
                  <a:schemeClr val="dk1"/>
                </a:solidFill>
                <a:latin typeface="Calibri"/>
                <a:ea typeface="Calibri"/>
                <a:cs typeface="Calibri"/>
                <a:sym typeface="Calibri"/>
                <a:hlinkClick r:id="rId4"/>
              </a:rPr>
              <a:t>youcubed.com</a:t>
            </a:r>
            <a:r>
              <a:rPr lang="en-US" sz="1200" b="0" i="0" u="none" strike="noStrike" dirty="0">
                <a:solidFill>
                  <a:schemeClr val="dk1"/>
                </a:solidFill>
                <a:latin typeface="Calibri"/>
                <a:ea typeface="Calibri"/>
                <a:cs typeface="Calibri"/>
                <a:sym typeface="Calibri"/>
              </a:rPr>
              <a:t>). </a:t>
            </a:r>
            <a:endParaRPr b="0" dirty="0"/>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Then, hand out a stack of activity descriptions that support the above values. </a:t>
            </a:r>
            <a:endParaRPr b="0" dirty="0"/>
          </a:p>
          <a:p>
            <a:pPr marL="0" lvl="0" indent="0" algn="l" rtl="0">
              <a:spcBef>
                <a:spcPts val="0"/>
              </a:spcBef>
              <a:spcAft>
                <a:spcPts val="0"/>
              </a:spcAft>
              <a:buNone/>
            </a:pPr>
            <a:br>
              <a:rPr lang="en-US" dirty="0"/>
            </a:br>
            <a:r>
              <a:rPr lang="en-US" sz="1200" b="0" i="0" u="none" strike="noStrike" dirty="0">
                <a:solidFill>
                  <a:schemeClr val="dk1"/>
                </a:solidFill>
                <a:latin typeface="Calibri"/>
                <a:ea typeface="Calibri"/>
                <a:cs typeface="Calibri"/>
                <a:sym typeface="Calibri"/>
              </a:rPr>
              <a:t>After participants are done sorting, debrief where they placed the cards and identify some that were either difficult to place and/or how some were sorted into different groups. Have groups share out why they sorted the way they sorted.</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*connect to the classroom briefly: how might some of these look in your own classroom? </a:t>
            </a:r>
            <a:endParaRPr b="0" dirty="0"/>
          </a:p>
          <a:p>
            <a:pPr marL="0" lvl="0" indent="0" algn="l" rtl="0">
              <a:spcBef>
                <a:spcPts val="0"/>
              </a:spcBef>
              <a:spcAft>
                <a:spcPts val="0"/>
              </a:spcAft>
              <a:buNone/>
            </a:pPr>
            <a:br>
              <a:rPr lang="en-US" dirty="0"/>
            </a:br>
            <a:br>
              <a:rPr lang="en-US" dirty="0"/>
            </a:br>
            <a:endParaRPr dirty="0"/>
          </a:p>
        </p:txBody>
      </p:sp>
      <p:sp>
        <p:nvSpPr>
          <p:cNvPr id="195" name="Google Shape;1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extLst>
      <p:ext uri="{BB962C8B-B14F-4D97-AF65-F5344CB8AC3E}">
        <p14:creationId xmlns:p14="http://schemas.microsoft.com/office/powerpoint/2010/main" val="28217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Briefly introduce the session and an facilitators for the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names and titles of facilitators to this slide below ”Growth Mindset Impacts Teaching and Learning”</a:t>
            </a:r>
          </a:p>
          <a:p>
            <a:pPr marL="0" lvl="0" indent="0" algn="l" rtl="0">
              <a:spcBef>
                <a:spcPts val="0"/>
              </a:spcBef>
              <a:spcAft>
                <a:spcPts val="0"/>
              </a:spcAft>
              <a:buNone/>
            </a:pPr>
            <a:endParaRPr dirty="0"/>
          </a:p>
        </p:txBody>
      </p:sp>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8872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Use the sorted cards and without moving them discuss with your group how they connect and support authentic teaching and learning. (use the reflection tool or the old colorful reflection tool). </a:t>
            </a:r>
            <a:endParaRPr/>
          </a:p>
          <a:p>
            <a:pPr marL="0" lvl="0" indent="0" algn="l" rtl="0">
              <a:spcBef>
                <a:spcPts val="0"/>
              </a:spcBef>
              <a:spcAft>
                <a:spcPts val="0"/>
              </a:spcAft>
              <a:buNone/>
            </a:pPr>
            <a:endParaRPr/>
          </a:p>
          <a:p>
            <a:pPr marL="0" lvl="0" indent="0" algn="l" rtl="0">
              <a:spcBef>
                <a:spcPts val="0"/>
              </a:spcBef>
              <a:spcAft>
                <a:spcPts val="0"/>
              </a:spcAft>
              <a:buNone/>
            </a:pPr>
            <a:r>
              <a:rPr lang="en-US"/>
              <a:t>Find at least one statement that supports each of the 5 components of authentic teaching and learning . </a:t>
            </a:r>
            <a:endParaRPr/>
          </a:p>
        </p:txBody>
      </p:sp>
      <p:sp>
        <p:nvSpPr>
          <p:cNvPr id="204" name="Google Shape;20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1831885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After the card sorts are complete, have each person choose one of the activity descriptions from the card sort and write down on a pledge card for themselves how they will facilitate that activity in their classroom.  Statements should be SMART (specific, measurable, achievable, relevant, and time-based). For example, if the participant chooses the activity statement, “Students feel comfortable when they are stuck or wrong,” a good pledge statement would read something like this: </a:t>
            </a:r>
            <a:endParaRPr b="0"/>
          </a:p>
          <a:p>
            <a:pPr marL="0" lvl="0" indent="0" algn="l" rtl="0">
              <a:spcBef>
                <a:spcPts val="0"/>
              </a:spcBef>
              <a:spcAft>
                <a:spcPts val="0"/>
              </a:spcAft>
              <a:buNone/>
            </a:pPr>
            <a:r>
              <a:rPr lang="en-US" sz="1200" b="0" i="1" u="none" strike="noStrike">
                <a:solidFill>
                  <a:schemeClr val="dk1"/>
                </a:solidFill>
                <a:latin typeface="Calibri"/>
                <a:ea typeface="Calibri"/>
                <a:cs typeface="Calibri"/>
                <a:sym typeface="Calibri"/>
              </a:rPr>
              <a:t>Next time one of my students gives a “wrong” answer I will not tell them they are wrong. I will ask them to share how they came to that answer and celebrate their thinking process and hard work. I will coach them towards a correct answer by building on the thinking work they have already done.</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Have them type their pledge into the TREK eval.</a:t>
            </a:r>
            <a:endParaRPr b="0"/>
          </a:p>
        </p:txBody>
      </p:sp>
      <p:sp>
        <p:nvSpPr>
          <p:cNvPr id="211" name="Google Shape;21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428583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44143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Adjust the statements (left) and actions (right) on the slide to relate to the participants. For example, change the starter statement to “Stand if you’ve…” or “Over the weekend I…” if your session does not follow a school break.”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statement on the left applies to participants, they will stand and then complete the action that appears on the right. Pause between statements to ask a few participants to share out specifics. For example, you may ask someone to tell you the name of the musical instrument they play or the book they are reading. Participants will sit back down after each statement and action is completed.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time allows, briefly discuss, “How does this strategy build a foundation for relationships (trust, caring, affirmation, validation, building trust and rapport, etc.)?”</a:t>
            </a:r>
          </a:p>
        </p:txBody>
      </p:sp>
      <p:sp>
        <p:nvSpPr>
          <p:cNvPr id="4" name="Slide Number Placeholder 3"/>
          <p:cNvSpPr>
            <a:spLocks noGrp="1"/>
          </p:cNvSpPr>
          <p:nvPr>
            <p:ph type="sldNum" sz="quarter" idx="5"/>
          </p:nvPr>
        </p:nvSpPr>
        <p:spPr/>
        <p:txBody>
          <a:bodyPr/>
          <a:lstStyle/>
          <a:p>
            <a:fld id="{6033353A-AF8E-5445-9F34-A475D1AF60D1}" type="slidenum">
              <a:rPr lang="en-US" smtClean="0"/>
              <a:t>4</a:t>
            </a:fld>
            <a:endParaRPr lang="en-US"/>
          </a:p>
        </p:txBody>
      </p:sp>
    </p:spTree>
    <p:extLst>
      <p:ext uri="{BB962C8B-B14F-4D97-AF65-F5344CB8AC3E}">
        <p14:creationId xmlns:p14="http://schemas.microsoft.com/office/powerpoint/2010/main" val="3535064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3488453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105337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144756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Unpack with discussion of the results might be on a continuum and in context of a specific area.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lt1"/>
                </a:solidFill>
                <a:latin typeface="Calibri"/>
                <a:ea typeface="Calibri"/>
                <a:cs typeface="Calibri"/>
                <a:sym typeface="Calibri"/>
              </a:rPr>
              <a:t>Next, Have the participants take the Growth Mindset self-assessment. </a:t>
            </a:r>
            <a:endParaRPr b="0" dirty="0"/>
          </a:p>
          <a:p>
            <a:pPr marL="0" lvl="0" indent="0" algn="l" rtl="0">
              <a:spcBef>
                <a:spcPts val="0"/>
              </a:spcBef>
              <a:spcAft>
                <a:spcPts val="0"/>
              </a:spcAft>
              <a:buNone/>
            </a:pPr>
            <a:r>
              <a:rPr lang="en-US" sz="1200" b="0" i="1" u="none" strike="noStrike" dirty="0">
                <a:solidFill>
                  <a:schemeClr val="lt1"/>
                </a:solidFill>
                <a:latin typeface="Calibri"/>
                <a:ea typeface="Calibri"/>
                <a:cs typeface="Calibri"/>
                <a:sym typeface="Calibri"/>
              </a:rPr>
              <a:t>There isn’t any need for anyone to share their results as this can be a sensitive moment for someone who believes they have a growth mindset, but scores high on fixed mindset. Be sure that you process the results of this self-assessment by discussing what the results mean. There is a continuum between growth and fixed mindset, and growth mindset theory suggests that you can grow in mindset as much as any other skill. It’s also helpful to note for participants that people can have different levels of growth mindset under different contexts. For example, many hold the belief that artistic talent or math ability are fixed, but many have a much more flexible mindset about their ability to learn to drive better or ride a bike with practice. </a:t>
            </a:r>
            <a:endParaRPr b="0" dirty="0"/>
          </a:p>
          <a:p>
            <a:pPr marL="0" lvl="0" indent="0" algn="l" rtl="0">
              <a:spcBef>
                <a:spcPts val="0"/>
              </a:spcBef>
              <a:spcAft>
                <a:spcPts val="0"/>
              </a:spcAft>
              <a:buNone/>
            </a:pPr>
            <a:br>
              <a:rPr lang="en-US" dirty="0"/>
            </a:br>
            <a:endParaRPr dirty="0"/>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101788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(Hugo will make t-shirts and implement lessons that support Growth Mindset – specifically in math using manipulatives.)</a:t>
            </a:r>
            <a:endParaRPr/>
          </a:p>
        </p:txBody>
      </p:sp>
      <p:sp>
        <p:nvSpPr>
          <p:cNvPr id="118" name="Google Shape;11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4107533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936" y="1371600"/>
            <a:ext cx="2548128" cy="4163723"/>
          </a:xfrm>
          <a:prstGeom prst="rect">
            <a:avLst/>
          </a:prstGeom>
        </p:spPr>
      </p:pic>
    </p:spTree>
    <p:extLst>
      <p:ext uri="{BB962C8B-B14F-4D97-AF65-F5344CB8AC3E}">
        <p14:creationId xmlns:p14="http://schemas.microsoft.com/office/powerpoint/2010/main" val="1538233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4766733" y="1905000"/>
            <a:ext cx="6815667" cy="4343400"/>
          </a:xfrm>
        </p:spPr>
        <p:txBody>
          <a:bodyPr tIns="0"/>
          <a:lstStyle>
            <a:lvl1pPr marL="0" indent="0">
              <a:buNone/>
              <a:defRPr sz="2800" baseline="0"/>
            </a:lvl1pPr>
            <a:lvl2pPr>
              <a:defRPr sz="2600"/>
            </a:lvl2pPr>
            <a:lvl3pPr>
              <a:defRPr sz="2400"/>
            </a:lvl3pPr>
            <a:lvl4pPr>
              <a:defRPr sz="2000"/>
            </a:lvl4pPr>
            <a:lvl5pPr>
              <a:defRPr sz="180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609600" y="704088"/>
            <a:ext cx="10972800" cy="114300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609600" y="1905000"/>
            <a:ext cx="4165600" cy="4343400"/>
          </a:xfrm>
        </p:spPr>
        <p:txBody>
          <a:bodyPr tIns="0"/>
          <a:lstStyle>
            <a:lvl1pPr>
              <a:buSzPct val="100000"/>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8696895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a:noFill/>
          <a:ln>
            <a:noFill/>
          </a:ln>
        </p:spPr>
        <p:txBody>
          <a:bodyPr lIns="91421" tIns="91421" rIns="91421" bIns="91421" anchor="ctr" anchorCtr="0"/>
          <a:lstStyle>
            <a:lvl1pPr algn="l" rtl="0">
              <a:spcBef>
                <a:spcPts val="0"/>
              </a:spcBef>
              <a:buSzPct val="100000"/>
              <a:buFont typeface="Georgia"/>
              <a:buNone/>
              <a:defRPr sz="4800" b="0">
                <a:solidFill>
                  <a:srgbClr val="991B1E"/>
                </a:solidFill>
                <a:latin typeface="Calibri"/>
                <a:ea typeface="Georgia"/>
                <a:cs typeface="Calibri"/>
                <a:sym typeface="Georgia"/>
              </a:defRPr>
            </a:lvl1pPr>
            <a:lvl2pPr algn="l" rtl="0">
              <a:spcBef>
                <a:spcPts val="0"/>
              </a:spcBef>
              <a:buSzPct val="100000"/>
              <a:buFont typeface="Georgia"/>
              <a:buNone/>
              <a:defRPr sz="4800" b="0">
                <a:solidFill>
                  <a:schemeClr val="lt1"/>
                </a:solidFill>
                <a:latin typeface="Georgia"/>
                <a:ea typeface="Georgia"/>
                <a:cs typeface="Georgia"/>
                <a:sym typeface="Georgia"/>
              </a:defRPr>
            </a:lvl2pPr>
            <a:lvl3pPr algn="l" rtl="0">
              <a:spcBef>
                <a:spcPts val="0"/>
              </a:spcBef>
              <a:buSzPct val="100000"/>
              <a:buFont typeface="Georgia"/>
              <a:buNone/>
              <a:defRPr sz="4800" b="0">
                <a:solidFill>
                  <a:schemeClr val="lt1"/>
                </a:solidFill>
                <a:latin typeface="Georgia"/>
                <a:ea typeface="Georgia"/>
                <a:cs typeface="Georgia"/>
                <a:sym typeface="Georgia"/>
              </a:defRPr>
            </a:lvl3pPr>
            <a:lvl4pPr algn="l" rtl="0">
              <a:spcBef>
                <a:spcPts val="0"/>
              </a:spcBef>
              <a:buSzPct val="100000"/>
              <a:buFont typeface="Georgia"/>
              <a:buNone/>
              <a:defRPr sz="4800" b="0">
                <a:solidFill>
                  <a:schemeClr val="lt1"/>
                </a:solidFill>
                <a:latin typeface="Georgia"/>
                <a:ea typeface="Georgia"/>
                <a:cs typeface="Georgia"/>
                <a:sym typeface="Georgia"/>
              </a:defRPr>
            </a:lvl4pPr>
            <a:lvl5pPr algn="l" rtl="0">
              <a:spcBef>
                <a:spcPts val="0"/>
              </a:spcBef>
              <a:buSzPct val="100000"/>
              <a:buFont typeface="Georgia"/>
              <a:buNone/>
              <a:defRPr sz="4800" b="0">
                <a:solidFill>
                  <a:schemeClr val="lt1"/>
                </a:solidFill>
                <a:latin typeface="Georgia"/>
                <a:ea typeface="Georgia"/>
                <a:cs typeface="Georgia"/>
                <a:sym typeface="Georgia"/>
              </a:defRPr>
            </a:lvl5pPr>
            <a:lvl6pPr algn="l" rtl="0">
              <a:spcBef>
                <a:spcPts val="0"/>
              </a:spcBef>
              <a:buSzPct val="100000"/>
              <a:buFont typeface="Georgia"/>
              <a:buNone/>
              <a:defRPr sz="4800" b="0">
                <a:solidFill>
                  <a:schemeClr val="lt1"/>
                </a:solidFill>
                <a:latin typeface="Georgia"/>
                <a:ea typeface="Georgia"/>
                <a:cs typeface="Georgia"/>
                <a:sym typeface="Georgia"/>
              </a:defRPr>
            </a:lvl6pPr>
            <a:lvl7pPr algn="l" rtl="0">
              <a:spcBef>
                <a:spcPts val="0"/>
              </a:spcBef>
              <a:buSzPct val="100000"/>
              <a:buFont typeface="Georgia"/>
              <a:buNone/>
              <a:defRPr sz="4800" b="0">
                <a:solidFill>
                  <a:schemeClr val="lt1"/>
                </a:solidFill>
                <a:latin typeface="Georgia"/>
                <a:ea typeface="Georgia"/>
                <a:cs typeface="Georgia"/>
                <a:sym typeface="Georgia"/>
              </a:defRPr>
            </a:lvl7pPr>
            <a:lvl8pPr algn="l" rtl="0">
              <a:spcBef>
                <a:spcPts val="0"/>
              </a:spcBef>
              <a:buSzPct val="100000"/>
              <a:buFont typeface="Georgia"/>
              <a:buNone/>
              <a:defRPr sz="4800" b="0">
                <a:solidFill>
                  <a:schemeClr val="lt1"/>
                </a:solidFill>
                <a:latin typeface="Georgia"/>
                <a:ea typeface="Georgia"/>
                <a:cs typeface="Georgia"/>
                <a:sym typeface="Georgia"/>
              </a:defRPr>
            </a:lvl8pPr>
            <a:lvl9pPr algn="l" rtl="0">
              <a:spcBef>
                <a:spcPts val="0"/>
              </a:spcBef>
              <a:buSzPct val="100000"/>
              <a:buFont typeface="Georgia"/>
              <a:buNone/>
              <a:defRPr sz="4800"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609600" y="1600201"/>
            <a:ext cx="5326000" cy="4967700"/>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sp>
        <p:nvSpPr>
          <p:cNvPr id="25" name="Shape 25"/>
          <p:cNvSpPr txBox="1">
            <a:spLocks noGrp="1"/>
          </p:cNvSpPr>
          <p:nvPr>
            <p:ph type="body" idx="2"/>
          </p:nvPr>
        </p:nvSpPr>
        <p:spPr>
          <a:xfrm>
            <a:off x="6256365" y="1600201"/>
            <a:ext cx="5326000" cy="4967700"/>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Click to edit Master text styles</a:t>
            </a:r>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0159126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574660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31" name="Shape 23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BD588CD6-00FA-3647-9C32-955C9EE21388}"/>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010621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11" name="Shape 21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6FC4E35A-9159-9949-BC55-44AB60AEC9F4}"/>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644658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51" name="Shape 25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4E1121FC-8B0E-0F4B-8A9D-C7B1ADC4049F}"/>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96292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711200" y="1371600"/>
            <a:ext cx="10468864" cy="18288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6667"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11200" y="3228536"/>
            <a:ext cx="10472928" cy="1752600"/>
          </a:xfrm>
        </p:spPr>
        <p:txBody>
          <a:bodyPr lIns="0" rIns="18287">
            <a:normAutofit/>
          </a:bodyPr>
          <a:lstStyle>
            <a:lvl1pPr marL="0" marR="45718" indent="0" algn="l">
              <a:buNone/>
              <a:defRPr sz="3467">
                <a:solidFill>
                  <a:schemeClr val="tx1"/>
                </a:solidFill>
                <a:latin typeface="Calibri"/>
                <a:cs typeface="Calibri"/>
              </a:defRPr>
            </a:lvl1pPr>
            <a:lvl2pPr marL="457166" indent="0" algn="ctr">
              <a:buNone/>
            </a:lvl2pPr>
            <a:lvl3pPr marL="914330" indent="0" algn="ctr">
              <a:buNone/>
            </a:lvl3pPr>
            <a:lvl4pPr marL="1371496" indent="0" algn="ctr">
              <a:buNone/>
            </a:lvl4pPr>
            <a:lvl5pPr marL="1828661" indent="0" algn="ctr">
              <a:buNone/>
            </a:lvl5pPr>
            <a:lvl6pPr marL="2285826" indent="0" algn="ctr">
              <a:buNone/>
            </a:lvl6pPr>
            <a:lvl7pPr marL="2742991" indent="0" algn="ctr">
              <a:buNone/>
            </a:lvl7pPr>
            <a:lvl8pPr marL="3200156" indent="0" algn="ctr">
              <a:buNone/>
            </a:lvl8pPr>
            <a:lvl9pPr marL="3657322"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0940244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800"/>
            </a:lvl1pPr>
          </a:lstStyle>
          <a:p>
            <a:r>
              <a:rPr kumimoji="0" lang="en-US" dirty="0"/>
              <a:t>CLICK TO EDIT MASTER TITLE STYLE</a:t>
            </a:r>
          </a:p>
        </p:txBody>
      </p:sp>
      <p:sp>
        <p:nvSpPr>
          <p:cNvPr id="3" name="Content Placeholder 2"/>
          <p:cNvSpPr>
            <a:spLocks noGrp="1"/>
          </p:cNvSpPr>
          <p:nvPr>
            <p:ph idx="1"/>
          </p:nvPr>
        </p:nvSpPr>
        <p:spPr/>
        <p:txBody>
          <a:bodyPr/>
          <a:lstStyle>
            <a:lvl1pPr marL="274300" indent="-274300">
              <a:buClr>
                <a:schemeClr val="accent4"/>
              </a:buClr>
              <a:buSzPct val="100000"/>
              <a:buFont typeface="Arial" panose="020B0604020202020204" pitchFamily="34" charset="0"/>
              <a:buChar char="•"/>
              <a:defRPr sz="3467"/>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844398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6667"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707136" y="2704664"/>
            <a:ext cx="10363200" cy="1509712"/>
          </a:xfrm>
        </p:spPr>
        <p:txBody>
          <a:bodyPr lIns="45718" rIns="45718" anchor="t">
            <a:normAutofit/>
          </a:bodyPr>
          <a:lstStyle>
            <a:lvl1pPr marL="0" indent="0">
              <a:buNone/>
              <a:defRPr sz="3467">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0711155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buSzPct val="100000"/>
              <a:defRPr sz="32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1920085"/>
            <a:ext cx="5384800" cy="4434840"/>
          </a:xfrm>
        </p:spPr>
        <p:txBody>
          <a:bodyPr/>
          <a:lstStyle>
            <a:lvl1pPr>
              <a:buSzPct val="100000"/>
              <a:defRPr sz="32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5875491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609600" y="1855248"/>
            <a:ext cx="5386917" cy="659352"/>
          </a:xfrm>
        </p:spPr>
        <p:txBody>
          <a:bodyPr lIns="45718" tIns="0" rIns="45718" bIns="0" anchor="ctr">
            <a:noAutofit/>
          </a:bodyPr>
          <a:lstStyle>
            <a:lvl1pPr marL="0" indent="0">
              <a:buNone/>
              <a:defRPr sz="32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0" y="1859760"/>
            <a:ext cx="5389033" cy="654843"/>
          </a:xfrm>
        </p:spPr>
        <p:txBody>
          <a:bodyPr lIns="45718" tIns="0" rIns="45718" bIns="0" anchor="ctr">
            <a:normAutofit/>
          </a:bodyPr>
          <a:lstStyle>
            <a:lvl1pPr marL="0" indent="0">
              <a:buNone/>
              <a:defRPr sz="32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6193370" y="2514600"/>
            <a:ext cx="5389033" cy="3845720"/>
          </a:xfrm>
        </p:spPr>
        <p:txBody>
          <a:bodyPr tIns="0"/>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1196526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1074400" cy="114300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accent4"/>
                </a:solidFill>
                <a:effectLst/>
                <a:latin typeface="+mj-lt"/>
                <a:ea typeface="+mj-ea"/>
                <a:cs typeface="+mj-cs"/>
              </a:defRPr>
            </a:lvl1pPr>
          </a:lstStyle>
          <a:p>
            <a:r>
              <a:rPr kumimoji="0" lang="en-US" dirty="0"/>
              <a:t>CLICK TO EDIT MASTER TITLE STYLE</a:t>
            </a:r>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80894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292395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5294903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9378217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rtl="0" eaLnBrk="1" latinLnBrk="0" hangingPunct="1">
        <a:spcBef>
          <a:spcPct val="0"/>
        </a:spcBef>
        <a:buNone/>
        <a:defRPr kumimoji="0" sz="4800" b="0" kern="1200">
          <a:ln>
            <a:noFill/>
          </a:ln>
          <a:solidFill>
            <a:schemeClr val="accent4"/>
          </a:solidFill>
          <a:effectLst/>
          <a:latin typeface="+mj-lt"/>
          <a:ea typeface="+mj-ea"/>
          <a:cs typeface="+mj-cs"/>
        </a:defRPr>
      </a:lvl1pPr>
    </p:titleStyle>
    <p:bodyStyle>
      <a:lvl1pPr marL="309026" indent="-309026" algn="l" rtl="0" eaLnBrk="1" latinLnBrk="0" hangingPunct="1">
        <a:spcBef>
          <a:spcPct val="20000"/>
        </a:spcBef>
        <a:buClr>
          <a:schemeClr val="accent4"/>
        </a:buClr>
        <a:buSzPct val="100000"/>
        <a:buFont typeface="Arial" panose="020B0604020202020204" pitchFamily="34" charset="0"/>
        <a:buChar char="•"/>
        <a:tabLst/>
        <a:defRPr kumimoji="0" sz="3467" kern="1200">
          <a:solidFill>
            <a:schemeClr val="tx1"/>
          </a:solidFill>
          <a:latin typeface="Calibri"/>
          <a:ea typeface="+mn-ea"/>
          <a:cs typeface="Calibri"/>
        </a:defRPr>
      </a:lvl1pPr>
      <a:lvl2pPr marL="640031" indent="-246868" algn="l" rtl="0" eaLnBrk="1" latinLnBrk="0" hangingPunct="1">
        <a:spcBef>
          <a:spcPct val="20000"/>
        </a:spcBef>
        <a:buClr>
          <a:schemeClr val="accent1"/>
        </a:buClr>
        <a:buSzPct val="85000"/>
        <a:buFont typeface="Wingdings 2"/>
        <a:buChar char=""/>
        <a:defRPr kumimoji="0" sz="2400" kern="1200">
          <a:solidFill>
            <a:schemeClr val="tx1"/>
          </a:solidFill>
          <a:latin typeface="Calibri"/>
          <a:ea typeface="+mn-ea"/>
          <a:cs typeface="Calibri"/>
        </a:defRPr>
      </a:lvl2pPr>
      <a:lvl3pPr marL="914330" indent="-246868" algn="l" rtl="0" eaLnBrk="1" latinLnBrk="0" hangingPunct="1">
        <a:spcBef>
          <a:spcPct val="20000"/>
        </a:spcBef>
        <a:buClr>
          <a:schemeClr val="accent2"/>
        </a:buClr>
        <a:buSzPct val="70000"/>
        <a:buFont typeface="Wingdings 2"/>
        <a:buChar char=""/>
        <a:defRPr kumimoji="0" sz="2100" kern="1200">
          <a:solidFill>
            <a:schemeClr val="tx1"/>
          </a:solidFill>
          <a:latin typeface="Calibri"/>
          <a:ea typeface="+mn-ea"/>
          <a:cs typeface="Calibri"/>
        </a:defRPr>
      </a:lvl3pPr>
      <a:lvl4pPr marL="1188629" indent="-210296" algn="l" rtl="0" eaLnBrk="1" latinLnBrk="0" hangingPunct="1">
        <a:spcBef>
          <a:spcPct val="20000"/>
        </a:spcBef>
        <a:buClr>
          <a:schemeClr val="accent3"/>
        </a:buClr>
        <a:buSzPct val="65000"/>
        <a:buFont typeface="Wingdings 2"/>
        <a:buChar char=""/>
        <a:defRPr kumimoji="0" sz="2000" kern="1200">
          <a:solidFill>
            <a:schemeClr val="tx1"/>
          </a:solidFill>
          <a:latin typeface="Calibri"/>
          <a:ea typeface="+mn-ea"/>
          <a:cs typeface="Calibri"/>
        </a:defRPr>
      </a:lvl4pPr>
      <a:lvl5pPr marL="1462929" indent="-210296" algn="l" rtl="0" eaLnBrk="1" latinLnBrk="0" hangingPunct="1">
        <a:spcBef>
          <a:spcPct val="20000"/>
        </a:spcBef>
        <a:buClr>
          <a:schemeClr val="accent4"/>
        </a:buClr>
        <a:buSzPct val="65000"/>
        <a:buFont typeface="Wingdings 2"/>
        <a:buChar char=""/>
        <a:defRPr kumimoji="0" sz="2000" kern="1200">
          <a:solidFill>
            <a:schemeClr val="tx1"/>
          </a:solidFill>
          <a:latin typeface="Calibri"/>
          <a:ea typeface="+mn-ea"/>
          <a:cs typeface="Calibri"/>
        </a:defRPr>
      </a:lvl5pPr>
      <a:lvl6pPr marL="1737227" indent="-210296"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093" indent="-182866"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393" indent="-182866"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693" indent="-182866"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6" algn="l" rtl="0" eaLnBrk="1" latinLnBrk="0" hangingPunct="1">
        <a:defRPr kumimoji="0" kern="1200">
          <a:solidFill>
            <a:schemeClr val="tx1"/>
          </a:solidFill>
          <a:latin typeface="+mn-lt"/>
          <a:ea typeface="+mn-ea"/>
          <a:cs typeface="+mn-cs"/>
        </a:defRPr>
      </a:lvl2pPr>
      <a:lvl3pPr marL="914330" algn="l" rtl="0" eaLnBrk="1" latinLnBrk="0" hangingPunct="1">
        <a:defRPr kumimoji="0" kern="1200">
          <a:solidFill>
            <a:schemeClr val="tx1"/>
          </a:solidFill>
          <a:latin typeface="+mn-lt"/>
          <a:ea typeface="+mn-ea"/>
          <a:cs typeface="+mn-cs"/>
        </a:defRPr>
      </a:lvl3pPr>
      <a:lvl4pPr marL="1371496" algn="l" rtl="0" eaLnBrk="1" latinLnBrk="0" hangingPunct="1">
        <a:defRPr kumimoji="0" kern="1200">
          <a:solidFill>
            <a:schemeClr val="tx1"/>
          </a:solidFill>
          <a:latin typeface="+mn-lt"/>
          <a:ea typeface="+mn-ea"/>
          <a:cs typeface="+mn-cs"/>
        </a:defRPr>
      </a:lvl4pPr>
      <a:lvl5pPr marL="1828661" algn="l" rtl="0" eaLnBrk="1" latinLnBrk="0" hangingPunct="1">
        <a:defRPr kumimoji="0" kern="1200">
          <a:solidFill>
            <a:schemeClr val="tx1"/>
          </a:solidFill>
          <a:latin typeface="+mn-lt"/>
          <a:ea typeface="+mn-ea"/>
          <a:cs typeface="+mn-cs"/>
        </a:defRPr>
      </a:lvl5pPr>
      <a:lvl6pPr marL="2285826" algn="l" rtl="0" eaLnBrk="1" latinLnBrk="0" hangingPunct="1">
        <a:defRPr kumimoji="0" kern="1200">
          <a:solidFill>
            <a:schemeClr val="tx1"/>
          </a:solidFill>
          <a:latin typeface="+mn-lt"/>
          <a:ea typeface="+mn-ea"/>
          <a:cs typeface="+mn-cs"/>
        </a:defRPr>
      </a:lvl6pPr>
      <a:lvl7pPr marL="2742991" algn="l" rtl="0" eaLnBrk="1" latinLnBrk="0" hangingPunct="1">
        <a:defRPr kumimoji="0" kern="1200">
          <a:solidFill>
            <a:schemeClr val="tx1"/>
          </a:solidFill>
          <a:latin typeface="+mn-lt"/>
          <a:ea typeface="+mn-ea"/>
          <a:cs typeface="+mn-cs"/>
        </a:defRPr>
      </a:lvl7pPr>
      <a:lvl8pPr marL="3200156" algn="l" rtl="0" eaLnBrk="1" latinLnBrk="0" hangingPunct="1">
        <a:defRPr kumimoji="0" kern="1200">
          <a:solidFill>
            <a:schemeClr val="tx1"/>
          </a:solidFill>
          <a:latin typeface="+mn-lt"/>
          <a:ea typeface="+mn-ea"/>
          <a:cs typeface="+mn-cs"/>
        </a:defRPr>
      </a:lvl8pPr>
      <a:lvl9pPr marL="365732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png"/><Relationship Id="rId7" Type="http://schemas.openxmlformats.org/officeDocument/2006/relationships/hyperlink" Target="https://en.wikipedia.org/wiki/National_People%27s_Party_(India)"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hyperlink" Target="http://stickfiguremisadventure.blogspot.com/2011/03/automatic-teller-machine.html" TargetMode="External"/><Relationship Id="rId5" Type="http://schemas.openxmlformats.org/officeDocument/2006/relationships/hyperlink" Target="https://commons.wikimedia.org/wiki/File:Purple.svg" TargetMode="External"/><Relationship Id="rId10" Type="http://schemas.openxmlformats.org/officeDocument/2006/relationships/image" Target="../media/image10.jpg"/><Relationship Id="rId4" Type="http://schemas.openxmlformats.org/officeDocument/2006/relationships/image" Target="../media/image7.png"/><Relationship Id="rId9" Type="http://schemas.openxmlformats.org/officeDocument/2006/relationships/hyperlink" Target="http://theconversation.com/lutz-or-flutz-the-tricky-physics-of-figure-skating-23144"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241875015"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518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8"/>
          <p:cNvSpPr txBox="1">
            <a:spLocks noGrp="1"/>
          </p:cNvSpPr>
          <p:nvPr>
            <p:ph type="title"/>
          </p:nvPr>
        </p:nvSpPr>
        <p:spPr>
          <a:xfrm>
            <a:off x="609600" y="365041"/>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dirty="0"/>
              <a:t>Statements to Stand by…</a:t>
            </a:r>
            <a:endParaRPr dirty="0"/>
          </a:p>
        </p:txBody>
      </p:sp>
      <p:sp>
        <p:nvSpPr>
          <p:cNvPr id="134" name="Google Shape;134;p28"/>
          <p:cNvSpPr txBox="1">
            <a:spLocks noGrp="1"/>
          </p:cNvSpPr>
          <p:nvPr>
            <p:ph idx="1"/>
          </p:nvPr>
        </p:nvSpPr>
        <p:spPr>
          <a:xfrm>
            <a:off x="609600" y="1613043"/>
            <a:ext cx="10972800" cy="4711557"/>
          </a:xfrm>
          <a:prstGeom prst="rect">
            <a:avLst/>
          </a:prstGeom>
          <a:noFill/>
          <a:ln>
            <a:noFill/>
          </a:ln>
        </p:spPr>
        <p:txBody>
          <a:bodyPr spcFirstLastPara="1" wrap="square" lIns="91425" tIns="45700" rIns="91425" bIns="45700" anchor="t" anchorCtr="0">
            <a:noAutofit/>
          </a:bodyPr>
          <a:lstStyle/>
          <a:p>
            <a:pPr marL="274300" lvl="0" indent="-274300" algn="l" rtl="0">
              <a:spcBef>
                <a:spcPts val="0"/>
              </a:spcBef>
              <a:spcAft>
                <a:spcPts val="0"/>
              </a:spcAft>
              <a:buSzPts val="3400"/>
              <a:buChar char="•"/>
            </a:pPr>
            <a:r>
              <a:rPr lang="en-US" sz="3200" dirty="0"/>
              <a:t>What if I told you … you will get better if you practice</a:t>
            </a:r>
            <a:br>
              <a:rPr lang="en-US" sz="3200" dirty="0"/>
            </a:br>
            <a:endParaRPr sz="3200" dirty="0"/>
          </a:p>
          <a:p>
            <a:pPr marL="274300" lvl="0" indent="-274300" algn="l" rtl="0">
              <a:spcBef>
                <a:spcPts val="680"/>
              </a:spcBef>
              <a:spcAft>
                <a:spcPts val="0"/>
              </a:spcAft>
              <a:buSzPts val="3400"/>
              <a:buChar char="•"/>
            </a:pPr>
            <a:r>
              <a:rPr lang="en-US" sz="3200" dirty="0"/>
              <a:t>What we think. </a:t>
            </a:r>
            <a:r>
              <a:rPr lang="en-US" sz="3200"/>
              <a:t>We </a:t>
            </a:r>
            <a:r>
              <a:rPr lang="en-US" sz="3200" dirty="0"/>
              <a:t>become.</a:t>
            </a:r>
            <a:br>
              <a:rPr lang="en-US" sz="3200" dirty="0"/>
            </a:br>
            <a:endParaRPr sz="3200" dirty="0"/>
          </a:p>
          <a:p>
            <a:pPr marL="274300" lvl="0" indent="-274300" algn="l" rtl="0">
              <a:spcBef>
                <a:spcPts val="680"/>
              </a:spcBef>
              <a:spcAft>
                <a:spcPts val="0"/>
              </a:spcAft>
              <a:buSzPts val="3400"/>
              <a:buChar char="•"/>
            </a:pPr>
            <a:r>
              <a:rPr lang="en-US" sz="3200" dirty="0"/>
              <a:t>Hard work beats talent when talent doesn’t work hard.</a:t>
            </a:r>
            <a:br>
              <a:rPr lang="en-US" sz="3200" dirty="0"/>
            </a:br>
            <a:endParaRPr sz="3200" dirty="0"/>
          </a:p>
          <a:p>
            <a:pPr marL="274299" lvl="0" indent="-274299" algn="l" rtl="0">
              <a:spcBef>
                <a:spcPts val="680"/>
              </a:spcBef>
              <a:spcAft>
                <a:spcPts val="0"/>
              </a:spcAft>
              <a:buSzPts val="3400"/>
              <a:buChar char="•"/>
            </a:pPr>
            <a:r>
              <a:rPr lang="en-US" sz="3200" dirty="0"/>
              <a:t>Sometimes you win. Sometimes you learn.</a:t>
            </a:r>
            <a:br>
              <a:rPr lang="en-US" sz="3200" dirty="0"/>
            </a:br>
            <a:endParaRPr sz="3200" dirty="0"/>
          </a:p>
          <a:p>
            <a:pPr marL="274300" lvl="0" indent="-274300" algn="l" rtl="0">
              <a:spcBef>
                <a:spcPts val="680"/>
              </a:spcBef>
              <a:spcAft>
                <a:spcPts val="0"/>
              </a:spcAft>
              <a:buSzPts val="3400"/>
              <a:buChar char="•"/>
            </a:pPr>
            <a:r>
              <a:rPr lang="en-US" sz="3200" dirty="0"/>
              <a:t>Failure is not the opposite of success. It’s part of success.</a:t>
            </a:r>
            <a:endParaRPr sz="3200" dirty="0"/>
          </a:p>
        </p:txBody>
      </p:sp>
      <p:pic>
        <p:nvPicPr>
          <p:cNvPr id="3" name="Picture 2">
            <a:extLst>
              <a:ext uri="{FF2B5EF4-FFF2-40B4-BE49-F238E27FC236}">
                <a16:creationId xmlns:a16="http://schemas.microsoft.com/office/drawing/2014/main" id="{433456E7-D719-094D-8E28-050BE0FD14E6}"/>
              </a:ext>
            </a:extLst>
          </p:cNvPr>
          <p:cNvPicPr>
            <a:picLocks noChangeAspect="1"/>
          </p:cNvPicPr>
          <p:nvPr/>
        </p:nvPicPr>
        <p:blipFill>
          <a:blip r:embed="rId3"/>
          <a:stretch>
            <a:fillRect/>
          </a:stretch>
        </p:blipFill>
        <p:spPr>
          <a:xfrm rot="2751989">
            <a:off x="8942017" y="1566394"/>
            <a:ext cx="3042395" cy="3042395"/>
          </a:xfrm>
          <a:prstGeom prst="rect">
            <a:avLst/>
          </a:prstGeom>
        </p:spPr>
      </p:pic>
    </p:spTree>
    <p:extLst>
      <p:ext uri="{BB962C8B-B14F-4D97-AF65-F5344CB8AC3E}">
        <p14:creationId xmlns:p14="http://schemas.microsoft.com/office/powerpoint/2010/main" val="1369505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320"/>
              <a:buFont typeface="Calibri"/>
              <a:buNone/>
            </a:pPr>
            <a:r>
              <a:rPr lang="en-US" sz="4320"/>
              <a:t>Research Statements about Growth Mindsets</a:t>
            </a:r>
            <a:endParaRPr/>
          </a:p>
        </p:txBody>
      </p:sp>
      <p:sp>
        <p:nvSpPr>
          <p:cNvPr id="141" name="Google Shape;141;p29"/>
          <p:cNvSpPr txBox="1">
            <a:spLocks noGrp="1"/>
          </p:cNvSpPr>
          <p:nvPr>
            <p:ph idx="1"/>
          </p:nvPr>
        </p:nvSpPr>
        <p:spPr>
          <a:xfrm>
            <a:off x="609600" y="1935480"/>
            <a:ext cx="10972800" cy="43891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400"/>
              <a:buNone/>
            </a:pPr>
            <a:r>
              <a:rPr lang="en-US" sz="3200" dirty="0"/>
              <a:t>With your group, take turns reading each research statement aloud. Then discuss what you notice or wonder about each statement. </a:t>
            </a:r>
          </a:p>
          <a:p>
            <a:pPr marL="0" lvl="0" indent="0" algn="l" rtl="0">
              <a:spcBef>
                <a:spcPts val="0"/>
              </a:spcBef>
              <a:spcAft>
                <a:spcPts val="0"/>
              </a:spcAft>
              <a:buSzPts val="3400"/>
              <a:buNone/>
            </a:pPr>
            <a:endParaRPr lang="en-US" sz="3200" dirty="0"/>
          </a:p>
          <a:p>
            <a:pPr marL="0" indent="0">
              <a:spcBef>
                <a:spcPts val="0"/>
              </a:spcBef>
              <a:buSzPts val="3400"/>
              <a:buNone/>
            </a:pPr>
            <a:r>
              <a:rPr lang="en-US" sz="3200" dirty="0"/>
              <a:t>Discuss connections to growth mindset: </a:t>
            </a:r>
          </a:p>
          <a:p>
            <a:pPr>
              <a:spcBef>
                <a:spcPts val="0"/>
              </a:spcBef>
              <a:buSzPts val="3400"/>
            </a:pPr>
            <a:r>
              <a:rPr lang="en-US" sz="3200" dirty="0"/>
              <a:t>What is the importance of each statement or quote?</a:t>
            </a:r>
          </a:p>
          <a:p>
            <a:pPr>
              <a:spcBef>
                <a:spcPts val="0"/>
              </a:spcBef>
              <a:buSzPts val="3400"/>
            </a:pPr>
            <a:r>
              <a:rPr lang="en-US" sz="3200" dirty="0"/>
              <a:t>How do the statements support a growth mindset?</a:t>
            </a:r>
          </a:p>
        </p:txBody>
      </p:sp>
    </p:spTree>
    <p:extLst>
      <p:ext uri="{BB962C8B-B14F-4D97-AF65-F5344CB8AC3E}">
        <p14:creationId xmlns:p14="http://schemas.microsoft.com/office/powerpoint/2010/main" val="4130762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0"/>
          <p:cNvSpPr txBox="1">
            <a:spLocks noGrp="1"/>
          </p:cNvSpPr>
          <p:nvPr>
            <p:ph type="title" idx="4294967295"/>
          </p:nvPr>
        </p:nvSpPr>
        <p:spPr>
          <a:xfrm>
            <a:off x="390965" y="704850"/>
            <a:ext cx="6481763"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4"/>
              </a:buClr>
              <a:buSzPts val="4320"/>
              <a:buFont typeface="Calibri"/>
              <a:buNone/>
            </a:pPr>
            <a:r>
              <a:rPr lang="en-US" sz="4320" b="0" i="0" u="none" strike="noStrike" cap="none" dirty="0">
                <a:solidFill>
                  <a:schemeClr val="accent4"/>
                </a:solidFill>
                <a:latin typeface="Calibri"/>
                <a:ea typeface="Calibri"/>
                <a:cs typeface="Calibri"/>
                <a:sym typeface="Calibri"/>
              </a:rPr>
              <a:t>What does Growth Mindset Mean to You Now? </a:t>
            </a:r>
            <a:endParaRPr dirty="0"/>
          </a:p>
        </p:txBody>
      </p:sp>
      <p:pic>
        <p:nvPicPr>
          <p:cNvPr id="148" name="Google Shape;148;p30" descr="A picture containing drawing  Description automatically generated"/>
          <p:cNvPicPr preferRelativeResize="0">
            <a:picLocks noGrp="1"/>
          </p:cNvPicPr>
          <p:nvPr>
            <p:ph type="body" idx="4294967295"/>
          </p:nvPr>
        </p:nvPicPr>
        <p:blipFill rotWithShape="1">
          <a:blip r:embed="rId3">
            <a:alphaModFix/>
          </a:blip>
          <a:srcRect/>
          <a:stretch/>
        </p:blipFill>
        <p:spPr>
          <a:xfrm rot="-5400000">
            <a:off x="5969559" y="977898"/>
            <a:ext cx="6453188" cy="4902201"/>
          </a:xfrm>
          <a:prstGeom prst="rect">
            <a:avLst/>
          </a:prstGeom>
          <a:noFill/>
          <a:ln>
            <a:noFill/>
          </a:ln>
        </p:spPr>
      </p:pic>
      <p:sp>
        <p:nvSpPr>
          <p:cNvPr id="149" name="Google Shape;149;p30"/>
          <p:cNvSpPr txBox="1"/>
          <p:nvPr/>
        </p:nvSpPr>
        <p:spPr>
          <a:xfrm>
            <a:off x="544748" y="2185988"/>
            <a:ext cx="5384565" cy="4320015"/>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rgbClr val="000000"/>
              </a:buClr>
              <a:buSzPts val="3000"/>
              <a:buFont typeface="Calibri"/>
              <a:buAutoNum type="arabicPeriod"/>
            </a:pPr>
            <a:r>
              <a:rPr lang="en-US" sz="3200" b="0" i="0" u="none" strike="noStrike" cap="none" dirty="0">
                <a:solidFill>
                  <a:srgbClr val="000000"/>
                </a:solidFill>
                <a:latin typeface="Calibri"/>
                <a:ea typeface="Calibri"/>
                <a:cs typeface="Calibri"/>
                <a:sym typeface="Calibri"/>
              </a:rPr>
              <a:t>Divide poster paper into four quadrants. </a:t>
            </a:r>
            <a:endParaRPr sz="3200" dirty="0"/>
          </a:p>
          <a:p>
            <a:pPr marL="514350" marR="0" lvl="0" indent="-514350" algn="l" rtl="0">
              <a:lnSpc>
                <a:spcPct val="100000"/>
              </a:lnSpc>
              <a:spcBef>
                <a:spcPts val="0"/>
              </a:spcBef>
              <a:spcAft>
                <a:spcPts val="0"/>
              </a:spcAft>
              <a:buClr>
                <a:srgbClr val="000000"/>
              </a:buClr>
              <a:buSzPts val="3000"/>
              <a:buFont typeface="Calibri"/>
              <a:buAutoNum type="arabicPeriod"/>
            </a:pPr>
            <a:r>
              <a:rPr lang="en-US" sz="3200" b="0" i="0" u="none" strike="noStrike" cap="none" dirty="0">
                <a:solidFill>
                  <a:srgbClr val="000000"/>
                </a:solidFill>
                <a:latin typeface="Calibri"/>
                <a:ea typeface="Calibri"/>
                <a:cs typeface="Calibri"/>
                <a:sym typeface="Calibri"/>
              </a:rPr>
              <a:t>Choose a color, a symbol, and an image. </a:t>
            </a:r>
            <a:endParaRPr sz="3200" dirty="0"/>
          </a:p>
          <a:p>
            <a:pPr marL="514350" marR="0" lvl="0" indent="-514350" algn="l" rtl="0">
              <a:lnSpc>
                <a:spcPct val="100000"/>
              </a:lnSpc>
              <a:spcBef>
                <a:spcPts val="0"/>
              </a:spcBef>
              <a:spcAft>
                <a:spcPts val="0"/>
              </a:spcAft>
              <a:buClr>
                <a:srgbClr val="000000"/>
              </a:buClr>
              <a:buSzPts val="3000"/>
              <a:buFont typeface="Calibri"/>
              <a:buAutoNum type="arabicPeriod"/>
            </a:pPr>
            <a:r>
              <a:rPr lang="en-US" sz="3200" b="0" i="0" u="none" strike="noStrike" cap="none" dirty="0">
                <a:solidFill>
                  <a:srgbClr val="000000"/>
                </a:solidFill>
                <a:latin typeface="Calibri"/>
                <a:ea typeface="Calibri"/>
                <a:cs typeface="Calibri"/>
                <a:sym typeface="Calibri"/>
              </a:rPr>
              <a:t>Draw these in the corresponding quadrants.</a:t>
            </a:r>
            <a:endParaRPr sz="3200" dirty="0"/>
          </a:p>
          <a:p>
            <a:pPr marL="514350" marR="0" lvl="0" indent="-514350" algn="l" rtl="0">
              <a:lnSpc>
                <a:spcPct val="100000"/>
              </a:lnSpc>
              <a:spcBef>
                <a:spcPts val="0"/>
              </a:spcBef>
              <a:spcAft>
                <a:spcPts val="0"/>
              </a:spcAft>
              <a:buClr>
                <a:srgbClr val="000000"/>
              </a:buClr>
              <a:buSzPts val="3000"/>
              <a:buFont typeface="Calibri"/>
              <a:buAutoNum type="arabicPeriod"/>
            </a:pPr>
            <a:r>
              <a:rPr lang="en-US" sz="3200" b="0" i="0" u="none" strike="noStrike" cap="none" dirty="0">
                <a:solidFill>
                  <a:srgbClr val="000000"/>
                </a:solidFill>
                <a:latin typeface="Calibri"/>
                <a:ea typeface="Calibri"/>
                <a:cs typeface="Calibri"/>
                <a:sym typeface="Calibri"/>
              </a:rPr>
              <a:t>Leave the bottom right quadrant blank for now. </a:t>
            </a:r>
            <a:endParaRPr sz="3200" dirty="0"/>
          </a:p>
        </p:txBody>
      </p:sp>
      <p:sp>
        <p:nvSpPr>
          <p:cNvPr id="150" name="Google Shape;150;p30"/>
          <p:cNvSpPr txBox="1"/>
          <p:nvPr/>
        </p:nvSpPr>
        <p:spPr>
          <a:xfrm>
            <a:off x="7489750" y="636270"/>
            <a:ext cx="1230179" cy="6400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dirty="0">
                <a:solidFill>
                  <a:srgbClr val="000000"/>
                </a:solidFill>
                <a:latin typeface="Calibri"/>
                <a:ea typeface="Calibri"/>
                <a:cs typeface="Calibri"/>
                <a:sym typeface="Calibri"/>
              </a:rPr>
              <a:t>Color</a:t>
            </a:r>
            <a:endParaRPr dirty="0"/>
          </a:p>
        </p:txBody>
      </p:sp>
      <p:sp>
        <p:nvSpPr>
          <p:cNvPr id="151" name="Google Shape;151;p30"/>
          <p:cNvSpPr txBox="1"/>
          <p:nvPr/>
        </p:nvSpPr>
        <p:spPr>
          <a:xfrm>
            <a:off x="7489751" y="3674266"/>
            <a:ext cx="1230179" cy="6400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dirty="0">
                <a:solidFill>
                  <a:srgbClr val="000000"/>
                </a:solidFill>
                <a:latin typeface="Calibri"/>
                <a:ea typeface="Calibri"/>
                <a:cs typeface="Calibri"/>
                <a:sym typeface="Calibri"/>
              </a:rPr>
              <a:t>Image</a:t>
            </a:r>
            <a:endParaRPr dirty="0"/>
          </a:p>
        </p:txBody>
      </p:sp>
      <p:sp>
        <p:nvSpPr>
          <p:cNvPr id="152" name="Google Shape;152;p30"/>
          <p:cNvSpPr txBox="1"/>
          <p:nvPr/>
        </p:nvSpPr>
        <p:spPr>
          <a:xfrm>
            <a:off x="9573871" y="636270"/>
            <a:ext cx="1620687" cy="6400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dirty="0">
                <a:solidFill>
                  <a:srgbClr val="000000"/>
                </a:solidFill>
                <a:latin typeface="Calibri"/>
                <a:ea typeface="Calibri"/>
                <a:cs typeface="Calibri"/>
                <a:sym typeface="Calibri"/>
              </a:rPr>
              <a:t>Symbol</a:t>
            </a:r>
            <a:endParaRPr dirty="0"/>
          </a:p>
        </p:txBody>
      </p:sp>
      <p:pic>
        <p:nvPicPr>
          <p:cNvPr id="155" name="Google Shape;155;p30"/>
          <p:cNvPicPr preferRelativeResize="0"/>
          <p:nvPr/>
        </p:nvPicPr>
        <p:blipFill>
          <a:blip r:embed="rId4">
            <a:extLst>
              <a:ext uri="{837473B0-CC2E-450A-ABE3-18F120FF3D39}">
                <a1611:picAttrSrcUrl xmlns:a1611="http://schemas.microsoft.com/office/drawing/2016/11/main" r:id="rId5"/>
              </a:ext>
            </a:extLst>
          </a:blip>
          <a:srcRect/>
          <a:stretch/>
        </p:blipFill>
        <p:spPr>
          <a:xfrm>
            <a:off x="7277462" y="1354677"/>
            <a:ext cx="1750978" cy="1167318"/>
          </a:xfrm>
          <a:prstGeom prst="rect">
            <a:avLst/>
          </a:prstGeom>
          <a:noFill/>
          <a:ln>
            <a:noFill/>
          </a:ln>
        </p:spPr>
      </p:pic>
      <p:pic>
        <p:nvPicPr>
          <p:cNvPr id="156" name="Google Shape;156;p30"/>
          <p:cNvPicPr preferRelativeResize="0"/>
          <p:nvPr/>
        </p:nvPicPr>
        <p:blipFill>
          <a:blip r:embed="rId6">
            <a:extLst>
              <a:ext uri="{837473B0-CC2E-450A-ABE3-18F120FF3D39}">
                <a1611:picAttrSrcUrl xmlns:a1611="http://schemas.microsoft.com/office/drawing/2016/11/main" r:id="rId7"/>
              </a:ext>
            </a:extLst>
          </a:blip>
          <a:srcRect/>
          <a:stretch/>
        </p:blipFill>
        <p:spPr>
          <a:xfrm>
            <a:off x="9336951" y="1214039"/>
            <a:ext cx="2044662" cy="2085555"/>
          </a:xfrm>
          <a:prstGeom prst="rect">
            <a:avLst/>
          </a:prstGeom>
          <a:noFill/>
          <a:ln>
            <a:noFill/>
          </a:ln>
        </p:spPr>
      </p:pic>
      <p:sp>
        <p:nvSpPr>
          <p:cNvPr id="5" name="TextBox 4">
            <a:extLst>
              <a:ext uri="{FF2B5EF4-FFF2-40B4-BE49-F238E27FC236}">
                <a16:creationId xmlns:a16="http://schemas.microsoft.com/office/drawing/2014/main" id="{56734968-6635-6E4E-8FFF-78F09F54DA2A}"/>
              </a:ext>
            </a:extLst>
          </p:cNvPr>
          <p:cNvSpPr txBox="1"/>
          <p:nvPr/>
        </p:nvSpPr>
        <p:spPr>
          <a:xfrm>
            <a:off x="6096000" y="7861808"/>
            <a:ext cx="1780184" cy="230832"/>
          </a:xfrm>
          <a:prstGeom prst="rect">
            <a:avLst/>
          </a:prstGeom>
          <a:noFill/>
        </p:spPr>
        <p:txBody>
          <a:bodyPr wrap="square" rtlCol="0">
            <a:spAutoFit/>
          </a:bodyPr>
          <a:lstStyle/>
          <a:p>
            <a:endParaRPr lang="en-US" sz="900" dirty="0"/>
          </a:p>
        </p:txBody>
      </p:sp>
      <p:pic>
        <p:nvPicPr>
          <p:cNvPr id="7" name="Picture 6" descr="A picture containing object, clock&#10;&#10;Description automatically generated">
            <a:extLst>
              <a:ext uri="{FF2B5EF4-FFF2-40B4-BE49-F238E27FC236}">
                <a16:creationId xmlns:a16="http://schemas.microsoft.com/office/drawing/2014/main" id="{2F195914-876D-2F40-83D3-F25C10D3232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224592" y="5624573"/>
            <a:ext cx="1856718" cy="547565"/>
          </a:xfrm>
          <a:prstGeom prst="rect">
            <a:avLst/>
          </a:prstGeom>
        </p:spPr>
      </p:pic>
      <p:pic>
        <p:nvPicPr>
          <p:cNvPr id="10" name="Picture 9" descr="A picture containing object, table&#10;&#10;Description automatically generated">
            <a:extLst>
              <a:ext uri="{FF2B5EF4-FFF2-40B4-BE49-F238E27FC236}">
                <a16:creationId xmlns:a16="http://schemas.microsoft.com/office/drawing/2014/main" id="{34172B56-5FA4-534B-BBEF-EC88BE745E22}"/>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7277462" y="4279259"/>
            <a:ext cx="1750978" cy="1236405"/>
          </a:xfrm>
          <a:prstGeom prst="rect">
            <a:avLst/>
          </a:prstGeom>
        </p:spPr>
      </p:pic>
      <p:sp>
        <p:nvSpPr>
          <p:cNvPr id="11" name="TextBox 10">
            <a:extLst>
              <a:ext uri="{FF2B5EF4-FFF2-40B4-BE49-F238E27FC236}">
                <a16:creationId xmlns:a16="http://schemas.microsoft.com/office/drawing/2014/main" id="{D0481EFA-E756-D04D-92DE-E6A1B9F03EB1}"/>
              </a:ext>
            </a:extLst>
          </p:cNvPr>
          <p:cNvSpPr txBox="1"/>
          <p:nvPr/>
        </p:nvSpPr>
        <p:spPr>
          <a:xfrm>
            <a:off x="2933851" y="4312750"/>
            <a:ext cx="3111500"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26510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6600"/>
              <a:buFont typeface="Calibri"/>
              <a:buNone/>
            </a:pPr>
            <a:r>
              <a:rPr lang="en-US" dirty="0"/>
              <a:t>Tell us about your CSI.</a:t>
            </a:r>
            <a:endParaRPr dirty="0"/>
          </a:p>
        </p:txBody>
      </p:sp>
    </p:spTree>
    <p:extLst>
      <p:ext uri="{BB962C8B-B14F-4D97-AF65-F5344CB8AC3E}">
        <p14:creationId xmlns:p14="http://schemas.microsoft.com/office/powerpoint/2010/main" val="2638795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 name="Title 1">
            <a:extLst>
              <a:ext uri="{FF2B5EF4-FFF2-40B4-BE49-F238E27FC236}">
                <a16:creationId xmlns:a16="http://schemas.microsoft.com/office/drawing/2014/main" id="{5EE42277-82B8-C942-B7EA-1FCAA3CDD06F}"/>
              </a:ext>
            </a:extLst>
          </p:cNvPr>
          <p:cNvSpPr>
            <a:spLocks noGrp="1"/>
          </p:cNvSpPr>
          <p:nvPr>
            <p:ph type="title"/>
          </p:nvPr>
        </p:nvSpPr>
        <p:spPr>
          <a:xfrm>
            <a:off x="742450" y="472966"/>
            <a:ext cx="10707099" cy="6072010"/>
          </a:xfrm>
        </p:spPr>
        <p:txBody>
          <a:bodyPr anchor="t"/>
          <a:lstStyle/>
          <a:p>
            <a:pPr lvl="0" algn="ctr">
              <a:lnSpc>
                <a:spcPct val="115000"/>
              </a:lnSpc>
            </a:pPr>
            <a:r>
              <a:rPr lang="en-US" sz="6200" dirty="0"/>
              <a:t>“[Giftedness] is a social comparison that causes students who arrive at school excited to learn - to quickly decide that they are not good enough.” </a:t>
            </a:r>
          </a:p>
        </p:txBody>
      </p:sp>
      <p:sp>
        <p:nvSpPr>
          <p:cNvPr id="170" name="Google Shape;170;p32"/>
          <p:cNvSpPr txBox="1">
            <a:spLocks noGrp="1"/>
          </p:cNvSpPr>
          <p:nvPr>
            <p:ph type="body" idx="1"/>
          </p:nvPr>
        </p:nvSpPr>
        <p:spPr>
          <a:xfrm>
            <a:off x="1542709" y="6254339"/>
            <a:ext cx="10363200" cy="387516"/>
          </a:xfrm>
          <a:prstGeom prst="rect">
            <a:avLst/>
          </a:prstGeom>
        </p:spPr>
        <p:txBody>
          <a:bodyPr spcFirstLastPara="1" wrap="square" lIns="91425" tIns="45700" rIns="91425" bIns="45700" anchor="t" anchorCtr="0">
            <a:noAutofit/>
          </a:bodyPr>
          <a:lstStyle/>
          <a:p>
            <a:pPr marL="0" lvl="0" indent="0" algn="r" rtl="0">
              <a:lnSpc>
                <a:spcPct val="115000"/>
              </a:lnSpc>
              <a:spcBef>
                <a:spcPts val="0"/>
              </a:spcBef>
              <a:spcAft>
                <a:spcPts val="0"/>
              </a:spcAft>
              <a:buClr>
                <a:schemeClr val="dk1"/>
              </a:buClr>
              <a:buSzPts val="1100"/>
              <a:buFont typeface="Arial"/>
              <a:buNone/>
            </a:pPr>
            <a:r>
              <a:rPr lang="en-US" sz="1800" dirty="0"/>
              <a:t>(</a:t>
            </a:r>
            <a:r>
              <a:rPr lang="en-US" sz="1800" b="1" dirty="0" err="1"/>
              <a:t>Boaler</a:t>
            </a:r>
            <a:r>
              <a:rPr lang="en-US" sz="1800" b="1" dirty="0"/>
              <a:t>, Jo.</a:t>
            </a:r>
            <a:r>
              <a:rPr lang="en-US" sz="1800" i="1" dirty="0"/>
              <a:t> Limitless Mind.</a:t>
            </a:r>
            <a:r>
              <a:rPr lang="en-US" sz="1800" dirty="0"/>
              <a:t> 2019, p. 88)</a:t>
            </a:r>
            <a:endParaRPr sz="1800" dirty="0"/>
          </a:p>
        </p:txBody>
      </p:sp>
    </p:spTree>
    <p:extLst>
      <p:ext uri="{BB962C8B-B14F-4D97-AF65-F5344CB8AC3E}">
        <p14:creationId xmlns:p14="http://schemas.microsoft.com/office/powerpoint/2010/main" val="1645483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hlinkClick r:id="rId3"/>
            <a:extLst>
              <a:ext uri="{FF2B5EF4-FFF2-40B4-BE49-F238E27FC236}">
                <a16:creationId xmlns:a16="http://schemas.microsoft.com/office/drawing/2014/main" id="{97F1FDE1-5DA4-3D4B-8AF0-76437EAB5F0A}"/>
              </a:ext>
            </a:extLst>
          </p:cNvPr>
          <p:cNvPicPr>
            <a:picLocks noChangeAspect="1"/>
          </p:cNvPicPr>
          <p:nvPr/>
        </p:nvPicPr>
        <p:blipFill>
          <a:blip r:embed="rId4"/>
          <a:stretch>
            <a:fillRect/>
          </a:stretch>
        </p:blipFill>
        <p:spPr>
          <a:xfrm>
            <a:off x="-4663" y="552428"/>
            <a:ext cx="12196663" cy="5753143"/>
          </a:xfrm>
          <a:prstGeom prst="rect">
            <a:avLst/>
          </a:prstGeom>
        </p:spPr>
      </p:pic>
    </p:spTree>
    <p:extLst>
      <p:ext uri="{BB962C8B-B14F-4D97-AF65-F5344CB8AC3E}">
        <p14:creationId xmlns:p14="http://schemas.microsoft.com/office/powerpoint/2010/main" val="3135982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dirty="0"/>
              <a:t>Reflecting</a:t>
            </a:r>
            <a:endParaRPr dirty="0"/>
          </a:p>
        </p:txBody>
      </p:sp>
      <p:sp>
        <p:nvSpPr>
          <p:cNvPr id="177" name="Google Shape;177;p33"/>
          <p:cNvSpPr txBox="1">
            <a:spLocks noGrp="1"/>
          </p:cNvSpPr>
          <p:nvPr>
            <p:ph idx="1"/>
          </p:nvPr>
        </p:nvSpPr>
        <p:spPr>
          <a:xfrm>
            <a:off x="609600" y="1935480"/>
            <a:ext cx="10972800" cy="4389120"/>
          </a:xfrm>
          <a:prstGeom prst="rect">
            <a:avLst/>
          </a:prstGeom>
          <a:noFill/>
          <a:ln>
            <a:noFill/>
          </a:ln>
        </p:spPr>
        <p:txBody>
          <a:bodyPr spcFirstLastPara="1" wrap="square" lIns="91425" tIns="45700" rIns="91425" bIns="45700" anchor="t" anchorCtr="0">
            <a:noAutofit/>
          </a:bodyPr>
          <a:lstStyle/>
          <a:p>
            <a:pPr marL="274299" lvl="0" indent="-274299" algn="l" rtl="0">
              <a:lnSpc>
                <a:spcPct val="90000"/>
              </a:lnSpc>
              <a:spcBef>
                <a:spcPts val="0"/>
              </a:spcBef>
              <a:spcAft>
                <a:spcPts val="0"/>
              </a:spcAft>
              <a:buSzPts val="3400"/>
              <a:buChar char="•"/>
            </a:pPr>
            <a:r>
              <a:rPr lang="en-US" sz="3200" dirty="0"/>
              <a:t>How has your thinking about failure and struggle changed considering this new information?</a:t>
            </a:r>
            <a:br>
              <a:rPr lang="en-US" sz="3200" dirty="0"/>
            </a:br>
            <a:endParaRPr sz="3200" dirty="0"/>
          </a:p>
          <a:p>
            <a:pPr marL="274300" lvl="0" indent="-274300" algn="l" rtl="0">
              <a:lnSpc>
                <a:spcPct val="90000"/>
              </a:lnSpc>
              <a:spcBef>
                <a:spcPts val="680"/>
              </a:spcBef>
              <a:spcAft>
                <a:spcPts val="0"/>
              </a:spcAft>
              <a:buSzPts val="3400"/>
              <a:buChar char="•"/>
            </a:pPr>
            <a:r>
              <a:rPr lang="en-US" sz="3200" dirty="0"/>
              <a:t>How does growth mindset change the way you treat yourself when you fail?</a:t>
            </a:r>
            <a:br>
              <a:rPr lang="en-US" sz="3200" dirty="0"/>
            </a:br>
            <a:endParaRPr sz="3200" dirty="0"/>
          </a:p>
        </p:txBody>
      </p:sp>
    </p:spTree>
    <p:extLst>
      <p:ext uri="{BB962C8B-B14F-4D97-AF65-F5344CB8AC3E}">
        <p14:creationId xmlns:p14="http://schemas.microsoft.com/office/powerpoint/2010/main" val="2380113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54051-517E-8944-B375-05B959E06125}"/>
              </a:ext>
            </a:extLst>
          </p:cNvPr>
          <p:cNvSpPr>
            <a:spLocks noGrp="1"/>
          </p:cNvSpPr>
          <p:nvPr>
            <p:ph type="title"/>
          </p:nvPr>
        </p:nvSpPr>
        <p:spPr>
          <a:xfrm>
            <a:off x="4556234" y="704087"/>
            <a:ext cx="7127766" cy="1991815"/>
          </a:xfrm>
        </p:spPr>
        <p:txBody>
          <a:bodyPr/>
          <a:lstStyle/>
          <a:p>
            <a:r>
              <a:rPr lang="en-US" dirty="0"/>
              <a:t>Go to </a:t>
            </a:r>
            <a:r>
              <a:rPr lang="en-US" dirty="0">
                <a:hlinkClick r:id="rId3"/>
              </a:rPr>
              <a:t>www.menti.com</a:t>
            </a:r>
            <a:r>
              <a:rPr lang="en-US" dirty="0"/>
              <a:t> and enter the code: </a:t>
            </a:r>
          </a:p>
        </p:txBody>
      </p:sp>
      <p:pic>
        <p:nvPicPr>
          <p:cNvPr id="8" name="Picture 7" descr="A screenshot of a cell phone&#10;&#10;Description automatically generated">
            <a:extLst>
              <a:ext uri="{FF2B5EF4-FFF2-40B4-BE49-F238E27FC236}">
                <a16:creationId xmlns:a16="http://schemas.microsoft.com/office/drawing/2014/main" id="{CA21F7E5-32E0-C64F-A0EC-EA9B32F8106B}"/>
              </a:ext>
            </a:extLst>
          </p:cNvPr>
          <p:cNvPicPr>
            <a:picLocks noChangeAspect="1"/>
          </p:cNvPicPr>
          <p:nvPr/>
        </p:nvPicPr>
        <p:blipFill>
          <a:blip r:embed="rId4"/>
          <a:stretch>
            <a:fillRect/>
          </a:stretch>
        </p:blipFill>
        <p:spPr>
          <a:xfrm>
            <a:off x="508000" y="242047"/>
            <a:ext cx="3294725" cy="6373906"/>
          </a:xfrm>
          <a:prstGeom prst="rect">
            <a:avLst/>
          </a:prstGeom>
        </p:spPr>
      </p:pic>
      <p:sp>
        <p:nvSpPr>
          <p:cNvPr id="3" name="TextBox 2">
            <a:extLst>
              <a:ext uri="{FF2B5EF4-FFF2-40B4-BE49-F238E27FC236}">
                <a16:creationId xmlns:a16="http://schemas.microsoft.com/office/drawing/2014/main" id="{4F8645FC-6CF9-0545-89B5-A0356E856B25}"/>
              </a:ext>
            </a:extLst>
          </p:cNvPr>
          <p:cNvSpPr txBox="1"/>
          <p:nvPr/>
        </p:nvSpPr>
        <p:spPr>
          <a:xfrm>
            <a:off x="879231" y="1600200"/>
            <a:ext cx="2444261" cy="21101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06631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dirty="0"/>
              <a:t>Summarize Growth Mindset</a:t>
            </a:r>
            <a:endParaRPr dirty="0"/>
          </a:p>
        </p:txBody>
      </p:sp>
      <p:sp>
        <p:nvSpPr>
          <p:cNvPr id="191" name="Google Shape;191;p35"/>
          <p:cNvSpPr txBox="1">
            <a:spLocks noGrp="1"/>
          </p:cNvSpPr>
          <p:nvPr>
            <p:ph idx="1"/>
          </p:nvPr>
        </p:nvSpPr>
        <p:spPr>
          <a:xfrm>
            <a:off x="609600" y="1935480"/>
            <a:ext cx="8020050" cy="43891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400"/>
              <a:buNone/>
            </a:pPr>
            <a:r>
              <a:rPr lang="en-US" sz="3200" dirty="0"/>
              <a:t>In the bottom right quadrant, summarize growth mindset using at least 3 bullet points. </a:t>
            </a:r>
            <a:endParaRPr sz="3200" dirty="0"/>
          </a:p>
          <a:p>
            <a:pPr marL="0" lvl="0" indent="0" algn="l" rtl="0">
              <a:spcBef>
                <a:spcPts val="693"/>
              </a:spcBef>
              <a:spcAft>
                <a:spcPts val="0"/>
              </a:spcAft>
              <a:buSzPts val="3467"/>
              <a:buNone/>
            </a:pPr>
            <a:endParaRPr dirty="0"/>
          </a:p>
        </p:txBody>
      </p:sp>
    </p:spTree>
    <p:extLst>
      <p:ext uri="{BB962C8B-B14F-4D97-AF65-F5344CB8AC3E}">
        <p14:creationId xmlns:p14="http://schemas.microsoft.com/office/powerpoint/2010/main" val="457291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dirty="0"/>
              <a:t>Sort Growth Mindset Statements</a:t>
            </a:r>
            <a:endParaRPr dirty="0"/>
          </a:p>
        </p:txBody>
      </p:sp>
      <p:sp>
        <p:nvSpPr>
          <p:cNvPr id="198" name="Google Shape;198;p36"/>
          <p:cNvSpPr txBox="1">
            <a:spLocks noGrp="1"/>
          </p:cNvSpPr>
          <p:nvPr>
            <p:ph type="body" idx="1"/>
          </p:nvPr>
        </p:nvSpPr>
        <p:spPr>
          <a:xfrm>
            <a:off x="4912242" y="1847088"/>
            <a:ext cx="6570675" cy="659352"/>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3200"/>
              <a:buNone/>
            </a:pPr>
            <a:r>
              <a:rPr lang="en-US" dirty="0"/>
              <a:t>6 Value Statement Categories</a:t>
            </a:r>
            <a:endParaRPr dirty="0"/>
          </a:p>
        </p:txBody>
      </p:sp>
      <p:sp>
        <p:nvSpPr>
          <p:cNvPr id="199" name="Google Shape;199;p36"/>
          <p:cNvSpPr txBox="1">
            <a:spLocks noGrp="1"/>
          </p:cNvSpPr>
          <p:nvPr>
            <p:ph type="body" sz="half" idx="3"/>
          </p:nvPr>
        </p:nvSpPr>
        <p:spPr>
          <a:xfrm>
            <a:off x="609601" y="1847088"/>
            <a:ext cx="3680011" cy="2010491"/>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3200"/>
              <a:buNone/>
            </a:pPr>
            <a:r>
              <a:rPr lang="en-US" b="0" dirty="0">
                <a:solidFill>
                  <a:schemeClr val="tx1"/>
                </a:solidFill>
              </a:rPr>
              <a:t>Sort the activity descriptions into the 6 different categories </a:t>
            </a:r>
            <a:endParaRPr dirty="0">
              <a:solidFill>
                <a:schemeClr val="tx1"/>
              </a:solidFill>
            </a:endParaRPr>
          </a:p>
        </p:txBody>
      </p:sp>
      <p:sp>
        <p:nvSpPr>
          <p:cNvPr id="200" name="Google Shape;200;p36"/>
          <p:cNvSpPr txBox="1">
            <a:spLocks noGrp="1"/>
          </p:cNvSpPr>
          <p:nvPr>
            <p:ph sz="quarter" idx="2"/>
          </p:nvPr>
        </p:nvSpPr>
        <p:spPr>
          <a:xfrm>
            <a:off x="4912242" y="2506440"/>
            <a:ext cx="6889898" cy="3845720"/>
          </a:xfrm>
          <a:prstGeom prst="rect">
            <a:avLst/>
          </a:prstGeom>
          <a:noFill/>
          <a:ln>
            <a:noFill/>
          </a:ln>
        </p:spPr>
        <p:txBody>
          <a:bodyPr spcFirstLastPara="1" wrap="square" lIns="91425" tIns="0" rIns="91425" bIns="45700" anchor="t" anchorCtr="0">
            <a:noAutofit/>
          </a:bodyPr>
          <a:lstStyle/>
          <a:p>
            <a:pPr marL="309026" lvl="0" indent="-309026" algn="l" rtl="0">
              <a:spcBef>
                <a:spcPts val="0"/>
              </a:spcBef>
              <a:spcAft>
                <a:spcPts val="0"/>
              </a:spcAft>
              <a:buSzPts val="2600"/>
              <a:buChar char="•"/>
            </a:pPr>
            <a:r>
              <a:rPr lang="en-US" sz="2600" dirty="0"/>
              <a:t>Teachers and students believe everyone can learn at high levels.</a:t>
            </a:r>
            <a:endParaRPr dirty="0"/>
          </a:p>
          <a:p>
            <a:pPr marL="309026" lvl="0" indent="-309026" algn="l" rtl="0">
              <a:spcBef>
                <a:spcPts val="520"/>
              </a:spcBef>
              <a:spcAft>
                <a:spcPts val="0"/>
              </a:spcAft>
              <a:buSzPts val="2600"/>
              <a:buChar char="•"/>
            </a:pPr>
            <a:r>
              <a:rPr lang="en-US" sz="2600" dirty="0"/>
              <a:t>Communication and connection are valued.</a:t>
            </a:r>
            <a:endParaRPr dirty="0"/>
          </a:p>
          <a:p>
            <a:pPr marL="309026" lvl="0" indent="-309026" algn="l" rtl="0">
              <a:spcBef>
                <a:spcPts val="520"/>
              </a:spcBef>
              <a:spcAft>
                <a:spcPts val="0"/>
              </a:spcAft>
              <a:buSzPts val="2600"/>
              <a:buChar char="•"/>
            </a:pPr>
            <a:r>
              <a:rPr lang="en-US" sz="2600" dirty="0"/>
              <a:t>The learning is visual.</a:t>
            </a:r>
            <a:endParaRPr dirty="0"/>
          </a:p>
          <a:p>
            <a:pPr marL="309026" lvl="0" indent="-309026" algn="l" rtl="0">
              <a:spcBef>
                <a:spcPts val="520"/>
              </a:spcBef>
              <a:spcAft>
                <a:spcPts val="0"/>
              </a:spcAft>
              <a:buSzPts val="2600"/>
              <a:buChar char="•"/>
            </a:pPr>
            <a:r>
              <a:rPr lang="en-US" sz="2600" dirty="0"/>
              <a:t>The learning is open.</a:t>
            </a:r>
            <a:endParaRPr dirty="0"/>
          </a:p>
          <a:p>
            <a:pPr marL="309026" lvl="0" indent="-309026" algn="l" rtl="0">
              <a:spcBef>
                <a:spcPts val="520"/>
              </a:spcBef>
              <a:spcAft>
                <a:spcPts val="0"/>
              </a:spcAft>
              <a:buSzPts val="2600"/>
              <a:buChar char="•"/>
            </a:pPr>
            <a:r>
              <a:rPr lang="en-US" sz="2600" dirty="0"/>
              <a:t>The environment is filled with wonder </a:t>
            </a:r>
            <a:br>
              <a:rPr lang="en-US" sz="2600" dirty="0"/>
            </a:br>
            <a:r>
              <a:rPr lang="en-US" sz="2600" dirty="0"/>
              <a:t>and curiosity.</a:t>
            </a:r>
            <a:endParaRPr dirty="0"/>
          </a:p>
          <a:p>
            <a:pPr marL="309026" lvl="0" indent="-309026" algn="l" rtl="0">
              <a:spcBef>
                <a:spcPts val="520"/>
              </a:spcBef>
              <a:spcAft>
                <a:spcPts val="0"/>
              </a:spcAft>
              <a:buSzPts val="2600"/>
              <a:buChar char="•"/>
            </a:pPr>
            <a:r>
              <a:rPr lang="en-US" sz="2600" dirty="0"/>
              <a:t>The classroom is a risk-taking, </a:t>
            </a:r>
            <a:br>
              <a:rPr lang="en-US" sz="2600" dirty="0"/>
            </a:br>
            <a:r>
              <a:rPr lang="en-US" sz="2600" dirty="0"/>
              <a:t>mistake-valuing environment.</a:t>
            </a:r>
            <a:endParaRPr dirty="0"/>
          </a:p>
        </p:txBody>
      </p:sp>
      <p:pic>
        <p:nvPicPr>
          <p:cNvPr id="3" name="Picture 2">
            <a:extLst>
              <a:ext uri="{FF2B5EF4-FFF2-40B4-BE49-F238E27FC236}">
                <a16:creationId xmlns:a16="http://schemas.microsoft.com/office/drawing/2014/main" id="{1178AF4E-0E35-2648-9862-95A20F1AB230}"/>
              </a:ext>
            </a:extLst>
          </p:cNvPr>
          <p:cNvPicPr>
            <a:picLocks noChangeAspect="1"/>
          </p:cNvPicPr>
          <p:nvPr/>
        </p:nvPicPr>
        <p:blipFill>
          <a:blip r:embed="rId3"/>
          <a:stretch>
            <a:fillRect/>
          </a:stretch>
        </p:blipFill>
        <p:spPr>
          <a:xfrm>
            <a:off x="833180" y="3272363"/>
            <a:ext cx="3456432" cy="3456432"/>
          </a:xfrm>
          <a:prstGeom prst="rect">
            <a:avLst/>
          </a:prstGeom>
        </p:spPr>
      </p:pic>
    </p:spTree>
    <p:extLst>
      <p:ext uri="{BB962C8B-B14F-4D97-AF65-F5344CB8AC3E}">
        <p14:creationId xmlns:p14="http://schemas.microsoft.com/office/powerpoint/2010/main" val="2499697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build="p"/>
      <p:bldP spid="20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1"/>
          <p:cNvSpPr txBox="1">
            <a:spLocks noGrp="1"/>
          </p:cNvSpPr>
          <p:nvPr>
            <p:ph type="ctrTitle"/>
          </p:nvPr>
        </p:nvSpPr>
        <p:spPr>
          <a:xfrm>
            <a:off x="711200" y="1371600"/>
            <a:ext cx="10468864" cy="18288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6600"/>
              <a:buFont typeface="Calibri"/>
              <a:buNone/>
            </a:pPr>
            <a:r>
              <a:rPr lang="en-US" dirty="0"/>
              <a:t>Mindset Makeover</a:t>
            </a:r>
            <a:endParaRPr dirty="0"/>
          </a:p>
        </p:txBody>
      </p:sp>
      <p:sp>
        <p:nvSpPr>
          <p:cNvPr id="87" name="Google Shape;87;p21"/>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noAutofit/>
          </a:bodyPr>
          <a:lstStyle/>
          <a:p>
            <a:pPr marL="0" marR="45718" lvl="0" indent="0" algn="l" rtl="0">
              <a:spcBef>
                <a:spcPts val="0"/>
              </a:spcBef>
              <a:spcAft>
                <a:spcPts val="0"/>
              </a:spcAft>
              <a:buSzPts val="3467"/>
              <a:buNone/>
            </a:pPr>
            <a:r>
              <a:rPr lang="en-US" dirty="0"/>
              <a:t>Growth Mindset Impacts Teaching &amp; Learning</a:t>
            </a:r>
          </a:p>
        </p:txBody>
      </p:sp>
    </p:spTree>
    <p:extLst>
      <p:ext uri="{BB962C8B-B14F-4D97-AF65-F5344CB8AC3E}">
        <p14:creationId xmlns:p14="http://schemas.microsoft.com/office/powerpoint/2010/main" val="3876520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486401" y="718373"/>
            <a:ext cx="6283036" cy="1447441"/>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320"/>
              <a:buFont typeface="Calibri"/>
              <a:buNone/>
            </a:pPr>
            <a:r>
              <a:rPr lang="en-US" sz="4320" dirty="0"/>
              <a:t>Growth Mindset Supports Authentic Instruction</a:t>
            </a:r>
            <a:endParaRPr dirty="0"/>
          </a:p>
        </p:txBody>
      </p:sp>
      <p:sp>
        <p:nvSpPr>
          <p:cNvPr id="207" name="Google Shape;207;p37"/>
          <p:cNvSpPr txBox="1">
            <a:spLocks noGrp="1"/>
          </p:cNvSpPr>
          <p:nvPr>
            <p:ph idx="1"/>
          </p:nvPr>
        </p:nvSpPr>
        <p:spPr>
          <a:xfrm>
            <a:off x="443537" y="2273057"/>
            <a:ext cx="5652464" cy="4389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467"/>
              <a:buNone/>
            </a:pPr>
            <a:r>
              <a:rPr lang="en-US" sz="3200" dirty="0"/>
              <a:t>For </a:t>
            </a:r>
            <a:r>
              <a:rPr lang="en-US" sz="3200" u="sng" dirty="0"/>
              <a:t>each</a:t>
            </a:r>
            <a:r>
              <a:rPr lang="en-US" sz="3200" dirty="0"/>
              <a:t> of the five components within authentic teaching and learning, identify </a:t>
            </a:r>
            <a:r>
              <a:rPr lang="en-US" sz="3200" u="sng" dirty="0"/>
              <a:t>one</a:t>
            </a:r>
            <a:r>
              <a:rPr lang="en-US" sz="3200" dirty="0"/>
              <a:t> activity statement to support </a:t>
            </a:r>
            <a:r>
              <a:rPr lang="en-US" sz="3200" u="sng" dirty="0"/>
              <a:t>that</a:t>
            </a:r>
            <a:r>
              <a:rPr lang="en-US" sz="3200" dirty="0"/>
              <a:t> component.</a:t>
            </a:r>
          </a:p>
          <a:p>
            <a:pPr marL="0" lvl="0" indent="0" algn="l" rtl="0">
              <a:spcBef>
                <a:spcPts val="0"/>
              </a:spcBef>
              <a:spcAft>
                <a:spcPts val="0"/>
              </a:spcAft>
              <a:buSzPts val="3467"/>
              <a:buNone/>
            </a:pPr>
            <a:endParaRPr lang="en-US" dirty="0"/>
          </a:p>
        </p:txBody>
      </p:sp>
      <p:pic>
        <p:nvPicPr>
          <p:cNvPr id="3" name="Picture 2" descr="A screenshot of a cell phone&#10;&#10;Description automatically generated">
            <a:extLst>
              <a:ext uri="{FF2B5EF4-FFF2-40B4-BE49-F238E27FC236}">
                <a16:creationId xmlns:a16="http://schemas.microsoft.com/office/drawing/2014/main" id="{C36642E2-C80A-3542-97ED-9104D9E4AA34}"/>
              </a:ext>
            </a:extLst>
          </p:cNvPr>
          <p:cNvPicPr>
            <a:picLocks noChangeAspect="1"/>
          </p:cNvPicPr>
          <p:nvPr/>
        </p:nvPicPr>
        <p:blipFill rotWithShape="1">
          <a:blip r:embed="rId3"/>
          <a:srcRect l="2890" t="2024" r="3963" b="2857"/>
          <a:stretch/>
        </p:blipFill>
        <p:spPr>
          <a:xfrm>
            <a:off x="6311364" y="718373"/>
            <a:ext cx="4224550" cy="5582852"/>
          </a:xfrm>
          <a:prstGeom prst="rect">
            <a:avLst/>
          </a:prstGeom>
        </p:spPr>
      </p:pic>
    </p:spTree>
    <p:extLst>
      <p:ext uri="{BB962C8B-B14F-4D97-AF65-F5344CB8AC3E}">
        <p14:creationId xmlns:p14="http://schemas.microsoft.com/office/powerpoint/2010/main" val="2153720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a:t>Effort to Grow </a:t>
            </a:r>
            <a:endParaRPr/>
          </a:p>
        </p:txBody>
      </p:sp>
      <p:sp>
        <p:nvSpPr>
          <p:cNvPr id="214" name="Google Shape;214;p3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2700" lvl="0" indent="0" algn="l" rtl="0">
              <a:spcBef>
                <a:spcPts val="0"/>
              </a:spcBef>
              <a:spcAft>
                <a:spcPts val="0"/>
              </a:spcAft>
              <a:buNone/>
            </a:pPr>
            <a:r>
              <a:rPr lang="en-US" sz="3200" dirty="0"/>
              <a:t>Identify one of the activities from the card sort that you will challenge yourself to intentionally implement. </a:t>
            </a:r>
          </a:p>
          <a:p>
            <a:pPr marL="12700" lvl="0" indent="0" algn="l" rtl="0">
              <a:spcBef>
                <a:spcPts val="0"/>
              </a:spcBef>
              <a:spcAft>
                <a:spcPts val="0"/>
              </a:spcAft>
              <a:buNone/>
            </a:pPr>
            <a:endParaRPr lang="en-US" sz="3200" dirty="0"/>
          </a:p>
          <a:p>
            <a:pPr marL="12700" lvl="0" indent="0" algn="l" rtl="0">
              <a:spcBef>
                <a:spcPts val="0"/>
              </a:spcBef>
              <a:spcAft>
                <a:spcPts val="0"/>
              </a:spcAft>
              <a:buNone/>
            </a:pPr>
            <a:endParaRPr lang="en-US" sz="3200" dirty="0"/>
          </a:p>
          <a:p>
            <a:pPr marL="12700" lvl="0" indent="0" algn="l" rtl="0">
              <a:spcBef>
                <a:spcPts val="0"/>
              </a:spcBef>
              <a:spcAft>
                <a:spcPts val="0"/>
              </a:spcAft>
              <a:buNone/>
            </a:pPr>
            <a:r>
              <a:rPr lang="en-US" sz="3200" dirty="0"/>
              <a:t>Write this on your magnet Pledge Card. </a:t>
            </a:r>
            <a:endParaRPr sz="3200" dirty="0"/>
          </a:p>
        </p:txBody>
      </p:sp>
    </p:spTree>
    <p:extLst>
      <p:ext uri="{BB962C8B-B14F-4D97-AF65-F5344CB8AC3E}">
        <p14:creationId xmlns:p14="http://schemas.microsoft.com/office/powerpoint/2010/main" val="103205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a:t>Essential Question</a:t>
            </a:r>
            <a:endParaRPr/>
          </a:p>
        </p:txBody>
      </p:sp>
      <p:sp>
        <p:nvSpPr>
          <p:cNvPr id="108" name="Google Shape;108;p24"/>
          <p:cNvSpPr txBox="1">
            <a:spLocks noGrp="1"/>
          </p:cNvSpPr>
          <p:nvPr>
            <p:ph idx="1"/>
          </p:nvPr>
        </p:nvSpPr>
        <p:spPr>
          <a:xfrm>
            <a:off x="609599" y="1935480"/>
            <a:ext cx="11306175" cy="43891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400"/>
              <a:buNone/>
            </a:pPr>
            <a:r>
              <a:rPr lang="en-US" sz="3200" dirty="0"/>
              <a:t>How can our perceptions and beliefs affect our learning outcomes?</a:t>
            </a:r>
            <a:endParaRPr sz="3200" dirty="0"/>
          </a:p>
        </p:txBody>
      </p:sp>
    </p:spTree>
    <p:extLst>
      <p:ext uri="{BB962C8B-B14F-4D97-AF65-F5344CB8AC3E}">
        <p14:creationId xmlns:p14="http://schemas.microsoft.com/office/powerpoint/2010/main" val="211306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8029"/>
            <a:ext cx="10972800" cy="952415"/>
          </a:xfrm>
        </p:spPr>
        <p:txBody>
          <a:bodyPr vert="horz" lIns="91440" tIns="45720" rIns="91440" bIns="45720" rtlCol="0" anchor="b">
            <a:normAutofit/>
          </a:bodyPr>
          <a:lstStyle/>
          <a:p>
            <a:r>
              <a:rPr lang="en-US" dirty="0"/>
              <a:t>Over My Last Break I…</a:t>
            </a:r>
          </a:p>
        </p:txBody>
      </p:sp>
      <p:sp>
        <p:nvSpPr>
          <p:cNvPr id="3" name="Content Placeholder 2"/>
          <p:cNvSpPr>
            <a:spLocks noGrp="1"/>
          </p:cNvSpPr>
          <p:nvPr>
            <p:ph idx="1"/>
          </p:nvPr>
        </p:nvSpPr>
        <p:spPr>
          <a:xfrm>
            <a:off x="399266" y="958350"/>
            <a:ext cx="5576991" cy="5704469"/>
          </a:xfrm>
        </p:spPr>
        <p:txBody>
          <a:bodyPr vert="horz" lIns="91440" tIns="45720" rIns="91440" bIns="45720" rtlCol="0">
            <a:noAutofit/>
          </a:bodyPr>
          <a:lstStyle/>
          <a:p>
            <a:pPr marL="91420">
              <a:lnSpc>
                <a:spcPct val="150000"/>
              </a:lnSpc>
              <a:spcBef>
                <a:spcPts val="0"/>
              </a:spcBef>
            </a:pPr>
            <a:r>
              <a:rPr lang="en-US" sz="2800" dirty="0"/>
              <a:t>Binge watched Netflix</a:t>
            </a:r>
          </a:p>
          <a:p>
            <a:pPr marL="91420">
              <a:lnSpc>
                <a:spcPct val="150000"/>
              </a:lnSpc>
              <a:spcBef>
                <a:spcPts val="0"/>
              </a:spcBef>
            </a:pPr>
            <a:r>
              <a:rPr lang="en-US" sz="2800" dirty="0"/>
              <a:t>Visited the K20 Center LEARN Site</a:t>
            </a:r>
          </a:p>
          <a:p>
            <a:pPr marL="91420">
              <a:lnSpc>
                <a:spcPct val="150000"/>
              </a:lnSpc>
              <a:spcBef>
                <a:spcPts val="0"/>
              </a:spcBef>
            </a:pPr>
            <a:r>
              <a:rPr lang="en-US" sz="2800" dirty="0"/>
              <a:t>Played an instrument </a:t>
            </a:r>
          </a:p>
          <a:p>
            <a:pPr marL="91420">
              <a:lnSpc>
                <a:spcPct val="150000"/>
              </a:lnSpc>
              <a:spcBef>
                <a:spcPts val="0"/>
              </a:spcBef>
            </a:pPr>
            <a:r>
              <a:rPr lang="en-US" sz="2800" dirty="0"/>
              <a:t>Made my bed every morning</a:t>
            </a:r>
          </a:p>
          <a:p>
            <a:pPr marL="91420">
              <a:lnSpc>
                <a:spcPct val="150000"/>
              </a:lnSpc>
              <a:spcBef>
                <a:spcPts val="0"/>
              </a:spcBef>
            </a:pPr>
            <a:r>
              <a:rPr lang="en-US" sz="2800" dirty="0"/>
              <a:t>Traveled to another state</a:t>
            </a:r>
          </a:p>
          <a:p>
            <a:pPr marL="91420">
              <a:lnSpc>
                <a:spcPct val="150000"/>
              </a:lnSpc>
              <a:spcBef>
                <a:spcPts val="0"/>
              </a:spcBef>
            </a:pPr>
            <a:r>
              <a:rPr lang="en-US" sz="2800" dirty="0"/>
              <a:t>Exercised more than twice a week</a:t>
            </a:r>
          </a:p>
          <a:p>
            <a:pPr marL="91420">
              <a:lnSpc>
                <a:spcPct val="150000"/>
              </a:lnSpc>
              <a:spcBef>
                <a:spcPts val="0"/>
              </a:spcBef>
            </a:pPr>
            <a:r>
              <a:rPr lang="en-US" sz="2800" dirty="0"/>
              <a:t>Read a book</a:t>
            </a:r>
          </a:p>
          <a:p>
            <a:pPr marL="91420">
              <a:lnSpc>
                <a:spcPct val="150000"/>
              </a:lnSpc>
              <a:spcBef>
                <a:spcPts val="0"/>
              </a:spcBef>
            </a:pPr>
            <a:r>
              <a:rPr lang="en-US" sz="2800" dirty="0"/>
              <a:t>Hunted</a:t>
            </a:r>
          </a:p>
          <a:p>
            <a:pPr marL="91420">
              <a:lnSpc>
                <a:spcPct val="150000"/>
              </a:lnSpc>
              <a:spcBef>
                <a:spcPts val="0"/>
              </a:spcBef>
            </a:pPr>
            <a:r>
              <a:rPr lang="en-US" sz="2800" dirty="0"/>
              <a:t>Went to the movie theater</a:t>
            </a:r>
          </a:p>
        </p:txBody>
      </p:sp>
      <p:pic>
        <p:nvPicPr>
          <p:cNvPr id="6" name="Picture 5">
            <a:extLst>
              <a:ext uri="{FF2B5EF4-FFF2-40B4-BE49-F238E27FC236}">
                <a16:creationId xmlns:a16="http://schemas.microsoft.com/office/drawing/2014/main" id="{A2E3D07E-D94F-4147-841C-C24AF9D04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26355">
            <a:off x="9210974" y="2547135"/>
            <a:ext cx="3369782" cy="3369782"/>
          </a:xfrm>
          <a:prstGeom prst="rect">
            <a:avLst/>
          </a:prstGeom>
        </p:spPr>
      </p:pic>
      <p:sp>
        <p:nvSpPr>
          <p:cNvPr id="4" name="Rectangle 3">
            <a:extLst>
              <a:ext uri="{FF2B5EF4-FFF2-40B4-BE49-F238E27FC236}">
                <a16:creationId xmlns:a16="http://schemas.microsoft.com/office/drawing/2014/main" id="{C76593A2-D3A6-2046-8397-1EC0B24A3312}"/>
              </a:ext>
            </a:extLst>
          </p:cNvPr>
          <p:cNvSpPr/>
          <p:nvPr/>
        </p:nvSpPr>
        <p:spPr>
          <a:xfrm>
            <a:off x="5976257" y="958351"/>
            <a:ext cx="5816478" cy="5842497"/>
          </a:xfrm>
          <a:prstGeom prst="rect">
            <a:avLst/>
          </a:prstGeom>
        </p:spPr>
        <p:txBody>
          <a:bodyPr wrap="square">
            <a:spAutoFit/>
          </a:bodyPr>
          <a:lstStyle/>
          <a:p>
            <a:pPr>
              <a:lnSpc>
                <a:spcPct val="150000"/>
              </a:lnSpc>
              <a:buClr>
                <a:schemeClr val="accent4"/>
              </a:buClr>
              <a:buSzPct val="100000"/>
            </a:pPr>
            <a:r>
              <a:rPr lang="en-US" sz="2800" kern="1200" dirty="0">
                <a:solidFill>
                  <a:schemeClr val="tx1"/>
                </a:solidFill>
                <a:latin typeface="Calibri"/>
                <a:ea typeface="+mn-ea"/>
                <a:cs typeface="Calibri"/>
              </a:rPr>
              <a:t>- Show the # of hours with your fingers</a:t>
            </a:r>
          </a:p>
          <a:p>
            <a:pPr>
              <a:lnSpc>
                <a:spcPct val="150000"/>
              </a:lnSpc>
              <a:buClr>
                <a:schemeClr val="accent4"/>
              </a:buClr>
              <a:buSzPct val="100000"/>
            </a:pPr>
            <a:r>
              <a:rPr lang="en-US" sz="2800" kern="1200" dirty="0">
                <a:solidFill>
                  <a:schemeClr val="tx1"/>
                </a:solidFill>
                <a:latin typeface="Calibri"/>
                <a:ea typeface="+mn-ea"/>
                <a:cs typeface="Calibri"/>
              </a:rPr>
              <a:t>- Make a checkmark </a:t>
            </a:r>
          </a:p>
          <a:p>
            <a:pPr>
              <a:lnSpc>
                <a:spcPct val="150000"/>
              </a:lnSpc>
              <a:buClr>
                <a:schemeClr val="accent4"/>
              </a:buClr>
              <a:buSzPct val="100000"/>
            </a:pPr>
            <a:r>
              <a:rPr lang="en-US" sz="2800" kern="1200" dirty="0">
                <a:solidFill>
                  <a:schemeClr val="tx1"/>
                </a:solidFill>
                <a:latin typeface="Calibri"/>
                <a:ea typeface="+mn-ea"/>
                <a:cs typeface="Calibri"/>
              </a:rPr>
              <a:t>- Air play your instrument</a:t>
            </a:r>
          </a:p>
          <a:p>
            <a:pPr>
              <a:lnSpc>
                <a:spcPct val="150000"/>
              </a:lnSpc>
              <a:buClr>
                <a:schemeClr val="accent4"/>
              </a:buClr>
              <a:buSzPct val="100000"/>
            </a:pPr>
            <a:r>
              <a:rPr lang="en-US" sz="2800" kern="1200" dirty="0">
                <a:solidFill>
                  <a:schemeClr val="tx1"/>
                </a:solidFill>
                <a:latin typeface="Calibri"/>
                <a:ea typeface="+mn-ea"/>
                <a:cs typeface="Calibri"/>
              </a:rPr>
              <a:t>- Pat yourself on the back</a:t>
            </a:r>
          </a:p>
          <a:p>
            <a:pPr>
              <a:lnSpc>
                <a:spcPct val="150000"/>
              </a:lnSpc>
              <a:buClr>
                <a:schemeClr val="accent4"/>
              </a:buClr>
              <a:buSzPct val="100000"/>
            </a:pPr>
            <a:r>
              <a:rPr lang="en-US" sz="2800" kern="1200" dirty="0">
                <a:solidFill>
                  <a:schemeClr val="tx1"/>
                </a:solidFill>
                <a:latin typeface="Calibri"/>
                <a:ea typeface="+mn-ea"/>
                <a:cs typeface="Calibri"/>
              </a:rPr>
              <a:t>- Yell out the state name</a:t>
            </a:r>
          </a:p>
          <a:p>
            <a:pPr>
              <a:lnSpc>
                <a:spcPct val="150000"/>
              </a:lnSpc>
              <a:buClr>
                <a:schemeClr val="accent4"/>
              </a:buClr>
              <a:buSzPct val="100000"/>
            </a:pPr>
            <a:r>
              <a:rPr lang="en-US" sz="2800" kern="1200" dirty="0">
                <a:solidFill>
                  <a:schemeClr val="tx1"/>
                </a:solidFill>
                <a:latin typeface="Calibri"/>
                <a:ea typeface="+mn-ea"/>
                <a:cs typeface="Calibri"/>
              </a:rPr>
              <a:t>- Jog in place </a:t>
            </a:r>
          </a:p>
          <a:p>
            <a:pPr>
              <a:lnSpc>
                <a:spcPct val="150000"/>
              </a:lnSpc>
              <a:buClr>
                <a:schemeClr val="accent4"/>
              </a:buClr>
              <a:buSzPct val="100000"/>
            </a:pPr>
            <a:r>
              <a:rPr lang="en-US" sz="2800" kern="1200" dirty="0">
                <a:solidFill>
                  <a:schemeClr val="tx1"/>
                </a:solidFill>
                <a:latin typeface="Calibri"/>
                <a:ea typeface="+mn-ea"/>
                <a:cs typeface="Calibri"/>
              </a:rPr>
              <a:t>- Pretend to read a book</a:t>
            </a:r>
          </a:p>
          <a:p>
            <a:pPr>
              <a:lnSpc>
                <a:spcPct val="150000"/>
              </a:lnSpc>
              <a:buClr>
                <a:schemeClr val="accent4"/>
              </a:buClr>
              <a:buSzPct val="100000"/>
            </a:pPr>
            <a:r>
              <a:rPr lang="en-US" sz="2800" kern="1200" dirty="0">
                <a:solidFill>
                  <a:schemeClr val="tx1"/>
                </a:solidFill>
                <a:latin typeface="Calibri"/>
                <a:ea typeface="+mn-ea"/>
                <a:cs typeface="Calibri"/>
              </a:rPr>
              <a:t>- Shoot your bow and arrow </a:t>
            </a:r>
          </a:p>
          <a:p>
            <a:pPr>
              <a:lnSpc>
                <a:spcPct val="150000"/>
              </a:lnSpc>
              <a:buClr>
                <a:schemeClr val="accent4"/>
              </a:buClr>
              <a:buSzPct val="100000"/>
            </a:pPr>
            <a:r>
              <a:rPr lang="en-US" sz="2800" kern="1200" dirty="0">
                <a:solidFill>
                  <a:schemeClr val="tx1"/>
                </a:solidFill>
                <a:latin typeface="Calibri"/>
                <a:ea typeface="+mn-ea"/>
                <a:cs typeface="Calibri"/>
              </a:rPr>
              <a:t>- Act out eating popcorn</a:t>
            </a:r>
          </a:p>
        </p:txBody>
      </p:sp>
    </p:spTree>
    <p:extLst>
      <p:ext uri="{BB962C8B-B14F-4D97-AF65-F5344CB8AC3E}">
        <p14:creationId xmlns:p14="http://schemas.microsoft.com/office/powerpoint/2010/main" val="3702912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a:t>Self-Reflection</a:t>
            </a:r>
            <a:endParaRPr/>
          </a:p>
        </p:txBody>
      </p:sp>
      <p:sp>
        <p:nvSpPr>
          <p:cNvPr id="94" name="Google Shape;94;p22"/>
          <p:cNvSpPr txBox="1">
            <a:spLocks noGrp="1"/>
          </p:cNvSpPr>
          <p:nvPr>
            <p:ph idx="1"/>
          </p:nvPr>
        </p:nvSpPr>
        <p:spPr>
          <a:xfrm>
            <a:off x="609600" y="1935480"/>
            <a:ext cx="10091738" cy="4389120"/>
          </a:xfrm>
          <a:prstGeom prst="rect">
            <a:avLst/>
          </a:prstGeom>
          <a:noFill/>
          <a:ln>
            <a:noFill/>
          </a:ln>
        </p:spPr>
        <p:txBody>
          <a:bodyPr spcFirstLastPara="1" wrap="square" lIns="91425" tIns="45700" rIns="91425" bIns="45700" anchor="t" anchorCtr="0">
            <a:noAutofit/>
          </a:bodyPr>
          <a:lstStyle/>
          <a:p>
            <a:pPr marL="274300" lvl="0" indent="-274300" algn="l" rtl="0">
              <a:spcBef>
                <a:spcPts val="0"/>
              </a:spcBef>
              <a:spcAft>
                <a:spcPts val="0"/>
              </a:spcAft>
              <a:buClr>
                <a:schemeClr val="accent4"/>
              </a:buClr>
              <a:buSzPts val="3600"/>
              <a:buFont typeface="Arial"/>
              <a:buChar char="•"/>
            </a:pPr>
            <a:r>
              <a:rPr lang="en-US" sz="3200" dirty="0">
                <a:solidFill>
                  <a:srgbClr val="3F3F3F"/>
                </a:solidFill>
              </a:rPr>
              <a:t>Think of a time when you believed you did not have a natural talent to succeed in an activity. </a:t>
            </a:r>
            <a:br>
              <a:rPr lang="en-US" sz="3200" dirty="0">
                <a:solidFill>
                  <a:srgbClr val="3F3F3F"/>
                </a:solidFill>
              </a:rPr>
            </a:br>
            <a:endParaRPr sz="3200" dirty="0">
              <a:solidFill>
                <a:srgbClr val="3F3F3F"/>
              </a:solidFill>
            </a:endParaRPr>
          </a:p>
          <a:p>
            <a:pPr marL="274300" lvl="0" indent="-274300" algn="l" rtl="0">
              <a:spcBef>
                <a:spcPts val="720"/>
              </a:spcBef>
              <a:spcAft>
                <a:spcPts val="0"/>
              </a:spcAft>
              <a:buClr>
                <a:schemeClr val="accent4"/>
              </a:buClr>
              <a:buSzPts val="3600"/>
              <a:buFont typeface="Arial"/>
              <a:buChar char="•"/>
            </a:pPr>
            <a:r>
              <a:rPr lang="en-US" sz="3200" dirty="0">
                <a:solidFill>
                  <a:srgbClr val="3F3F3F"/>
                </a:solidFill>
              </a:rPr>
              <a:t>How did that belief influence your effort in that activity? </a:t>
            </a:r>
            <a:endParaRPr sz="3200" dirty="0"/>
          </a:p>
        </p:txBody>
      </p:sp>
    </p:spTree>
    <p:extLst>
      <p:ext uri="{BB962C8B-B14F-4D97-AF65-F5344CB8AC3E}">
        <p14:creationId xmlns:p14="http://schemas.microsoft.com/office/powerpoint/2010/main" val="3365343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a:t>Self-Reflection</a:t>
            </a:r>
            <a:endParaRPr/>
          </a:p>
        </p:txBody>
      </p:sp>
      <p:sp>
        <p:nvSpPr>
          <p:cNvPr id="101" name="Google Shape;101;p23"/>
          <p:cNvSpPr txBox="1">
            <a:spLocks noGrp="1"/>
          </p:cNvSpPr>
          <p:nvPr>
            <p:ph idx="1"/>
          </p:nvPr>
        </p:nvSpPr>
        <p:spPr>
          <a:xfrm>
            <a:off x="609600" y="1935480"/>
            <a:ext cx="7720014" cy="4389120"/>
          </a:xfrm>
          <a:prstGeom prst="rect">
            <a:avLst/>
          </a:prstGeom>
          <a:noFill/>
          <a:ln>
            <a:noFill/>
          </a:ln>
        </p:spPr>
        <p:txBody>
          <a:bodyPr spcFirstLastPara="1" wrap="square" lIns="91425" tIns="45700" rIns="91425" bIns="45700" anchor="t" anchorCtr="0">
            <a:noAutofit/>
          </a:bodyPr>
          <a:lstStyle/>
          <a:p>
            <a:pPr marL="274300" lvl="0" indent="-274300" algn="l" rtl="0">
              <a:spcBef>
                <a:spcPts val="0"/>
              </a:spcBef>
              <a:spcAft>
                <a:spcPts val="0"/>
              </a:spcAft>
              <a:buClr>
                <a:schemeClr val="accent4"/>
              </a:buClr>
              <a:buSzPts val="3600"/>
              <a:buFont typeface="Arial"/>
              <a:buChar char="•"/>
            </a:pPr>
            <a:r>
              <a:rPr lang="en-US" sz="3200" dirty="0">
                <a:solidFill>
                  <a:srgbClr val="3F3F3F"/>
                </a:solidFill>
              </a:rPr>
              <a:t>Now, think of an area in your life in which you have worked hard to succeed.</a:t>
            </a:r>
            <a:br>
              <a:rPr lang="en-US" sz="3200" dirty="0">
                <a:solidFill>
                  <a:srgbClr val="3F3F3F"/>
                </a:solidFill>
              </a:rPr>
            </a:br>
            <a:r>
              <a:rPr lang="en-US" sz="3200" dirty="0">
                <a:solidFill>
                  <a:srgbClr val="3F3F3F"/>
                </a:solidFill>
              </a:rPr>
              <a:t> </a:t>
            </a:r>
            <a:endParaRPr sz="3200" dirty="0"/>
          </a:p>
          <a:p>
            <a:pPr marL="274300" lvl="0" indent="-274300" algn="l" rtl="0">
              <a:spcBef>
                <a:spcPts val="720"/>
              </a:spcBef>
              <a:spcAft>
                <a:spcPts val="0"/>
              </a:spcAft>
              <a:buClr>
                <a:schemeClr val="accent4"/>
              </a:buClr>
              <a:buSzPts val="3600"/>
              <a:buFont typeface="Arial"/>
              <a:buChar char="•"/>
            </a:pPr>
            <a:r>
              <a:rPr lang="en-US" sz="3200" dirty="0">
                <a:solidFill>
                  <a:srgbClr val="3F3F3F"/>
                </a:solidFill>
              </a:rPr>
              <a:t>How many hours of work have you spent on improving your success in this area? </a:t>
            </a:r>
            <a:endParaRPr sz="3200" dirty="0"/>
          </a:p>
        </p:txBody>
      </p:sp>
    </p:spTree>
    <p:extLst>
      <p:ext uri="{BB962C8B-B14F-4D97-AF65-F5344CB8AC3E}">
        <p14:creationId xmlns:p14="http://schemas.microsoft.com/office/powerpoint/2010/main" val="2064579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dirty="0"/>
              <a:t>Revisit Essential Question</a:t>
            </a:r>
            <a:endParaRPr dirty="0"/>
          </a:p>
        </p:txBody>
      </p:sp>
      <p:sp>
        <p:nvSpPr>
          <p:cNvPr id="108" name="Google Shape;108;p24"/>
          <p:cNvSpPr txBox="1">
            <a:spLocks noGrp="1"/>
          </p:cNvSpPr>
          <p:nvPr>
            <p:ph idx="1"/>
          </p:nvPr>
        </p:nvSpPr>
        <p:spPr>
          <a:xfrm>
            <a:off x="609599" y="1935480"/>
            <a:ext cx="11306175" cy="43891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400"/>
              <a:buNone/>
            </a:pPr>
            <a:r>
              <a:rPr lang="en-US" sz="3200" dirty="0"/>
              <a:t>How can our perceptions and beliefs affect our learning outcomes?</a:t>
            </a:r>
            <a:endParaRPr sz="3200" dirty="0"/>
          </a:p>
        </p:txBody>
      </p:sp>
    </p:spTree>
    <p:extLst>
      <p:ext uri="{BB962C8B-B14F-4D97-AF65-F5344CB8AC3E}">
        <p14:creationId xmlns:p14="http://schemas.microsoft.com/office/powerpoint/2010/main" val="1073599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6600"/>
              <a:buFont typeface="Calibri"/>
              <a:buNone/>
            </a:pPr>
            <a:r>
              <a:rPr lang="en-US" dirty="0"/>
              <a:t>Mindset Self Assessment</a:t>
            </a:r>
            <a:endParaRPr dirty="0"/>
          </a:p>
        </p:txBody>
      </p:sp>
    </p:spTree>
    <p:extLst>
      <p:ext uri="{BB962C8B-B14F-4D97-AF65-F5344CB8AC3E}">
        <p14:creationId xmlns:p14="http://schemas.microsoft.com/office/powerpoint/2010/main" val="4091966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4800"/>
              <a:buFont typeface="Calibri"/>
              <a:buNone/>
            </a:pPr>
            <a:r>
              <a:rPr lang="en-US"/>
              <a:t>Objectives</a:t>
            </a:r>
            <a:endParaRPr/>
          </a:p>
        </p:txBody>
      </p:sp>
      <p:sp>
        <p:nvSpPr>
          <p:cNvPr id="121" name="Google Shape;121;p26"/>
          <p:cNvSpPr txBox="1">
            <a:spLocks noGrp="1"/>
          </p:cNvSpPr>
          <p:nvPr>
            <p:ph idx="1"/>
          </p:nvPr>
        </p:nvSpPr>
        <p:spPr>
          <a:xfrm>
            <a:off x="609600" y="1935480"/>
            <a:ext cx="9168384" cy="4389120"/>
          </a:xfrm>
          <a:prstGeom prst="rect">
            <a:avLst/>
          </a:prstGeom>
          <a:noFill/>
          <a:ln>
            <a:noFill/>
          </a:ln>
        </p:spPr>
        <p:txBody>
          <a:bodyPr spcFirstLastPara="1" wrap="square" lIns="91425" tIns="45700" rIns="91425" bIns="45700" anchor="t" anchorCtr="0">
            <a:noAutofit/>
          </a:bodyPr>
          <a:lstStyle/>
          <a:p>
            <a:pPr marL="274300" lvl="0" indent="-274300" algn="l" rtl="0">
              <a:spcBef>
                <a:spcPts val="0"/>
              </a:spcBef>
              <a:spcAft>
                <a:spcPts val="0"/>
              </a:spcAft>
              <a:buSzPts val="3400"/>
              <a:buChar char="•"/>
            </a:pPr>
            <a:r>
              <a:rPr lang="en-US" sz="3200" dirty="0"/>
              <a:t>Reflect on your own mindset and your current classroom practices to support a growth mindset.</a:t>
            </a:r>
            <a:br>
              <a:rPr lang="en-US" sz="3200" dirty="0"/>
            </a:br>
            <a:endParaRPr sz="3200" dirty="0"/>
          </a:p>
          <a:p>
            <a:pPr marL="274300" lvl="0" indent="-274300" algn="l" rtl="0">
              <a:spcBef>
                <a:spcPts val="680"/>
              </a:spcBef>
              <a:spcAft>
                <a:spcPts val="0"/>
              </a:spcAft>
              <a:buSzPts val="3400"/>
              <a:buChar char="•"/>
            </a:pPr>
            <a:r>
              <a:rPr lang="en-US" sz="3200" dirty="0"/>
              <a:t>Apply research-based practices to foster the development of students’ growth.</a:t>
            </a:r>
            <a:br>
              <a:rPr lang="en-US" sz="3200" dirty="0"/>
            </a:br>
            <a:endParaRPr sz="3200" dirty="0"/>
          </a:p>
          <a:p>
            <a:pPr marL="274300" lvl="0" indent="-274300" algn="l" rtl="0">
              <a:spcBef>
                <a:spcPts val="680"/>
              </a:spcBef>
              <a:spcAft>
                <a:spcPts val="0"/>
              </a:spcAft>
              <a:buSzPts val="3400"/>
              <a:buChar char="•"/>
            </a:pPr>
            <a:r>
              <a:rPr lang="en-US" sz="3200" dirty="0"/>
              <a:t>Create a plan of action to continue to foster a growth mindset. </a:t>
            </a:r>
            <a:endParaRPr sz="3200" dirty="0"/>
          </a:p>
        </p:txBody>
      </p:sp>
    </p:spTree>
    <p:extLst>
      <p:ext uri="{BB962C8B-B14F-4D97-AF65-F5344CB8AC3E}">
        <p14:creationId xmlns:p14="http://schemas.microsoft.com/office/powerpoint/2010/main" val="409090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E them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5E theme" id="{33E8DF28-9412-624B-8F7C-21B42A2D2553}" vid="{897E37A7-C7A7-4B45-A412-62297B7C24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41D8DA-A436-4507-80DA-8A2CAB138FB8}">
  <ds:schemaRefs>
    <ds:schemaRef ds:uri="http://schemas.microsoft.com/sharepoint/v3/contenttype/forms"/>
  </ds:schemaRefs>
</ds:datastoreItem>
</file>

<file path=customXml/itemProps2.xml><?xml version="1.0" encoding="utf-8"?>
<ds:datastoreItem xmlns:ds="http://schemas.openxmlformats.org/officeDocument/2006/customXml" ds:itemID="{07A54D36-791A-43F4-8D5C-DA21E5F95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A187CC-78AD-40CD-B185-168AD5EC9EE7}">
  <ds:schemaRefs>
    <ds:schemaRef ds:uri="http://www.w3.org/XML/1998/namespace"/>
    <ds:schemaRef ds:uri="d06b737b-b789-4524-96b5-d3d460658ae2"/>
    <ds:schemaRef ds:uri="http://purl.org/dc/elements/1.1/"/>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966e68ee-ec3c-4f12-bd4f-fedbbec8de0b"/>
  </ds:schemaRefs>
</ds:datastoreItem>
</file>

<file path=docProps/app.xml><?xml version="1.0" encoding="utf-8"?>
<Properties xmlns="http://schemas.openxmlformats.org/officeDocument/2006/extended-properties" xmlns:vt="http://schemas.openxmlformats.org/officeDocument/2006/docPropsVTypes">
  <Template>5E theme</Template>
  <TotalTime>2001</TotalTime>
  <Words>2389</Words>
  <Application>Microsoft Macintosh PowerPoint</Application>
  <PresentationFormat>Widescreen</PresentationFormat>
  <Paragraphs>190</Paragraphs>
  <Slides>21</Slides>
  <Notes>21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Georgia</vt:lpstr>
      <vt:lpstr>Wingdings 2</vt:lpstr>
      <vt:lpstr>5E theme</vt:lpstr>
      <vt:lpstr>PowerPoint Presentation</vt:lpstr>
      <vt:lpstr>Mindset Makeover</vt:lpstr>
      <vt:lpstr>Essential Question</vt:lpstr>
      <vt:lpstr>Over My Last Break I…</vt:lpstr>
      <vt:lpstr>Self-Reflection</vt:lpstr>
      <vt:lpstr>Self-Reflection</vt:lpstr>
      <vt:lpstr>Revisit Essential Question</vt:lpstr>
      <vt:lpstr>Mindset Self Assessment</vt:lpstr>
      <vt:lpstr>Objectives</vt:lpstr>
      <vt:lpstr>Statements to Stand by…</vt:lpstr>
      <vt:lpstr>Research Statements about Growth Mindsets</vt:lpstr>
      <vt:lpstr>What does Growth Mindset Mean to You Now? </vt:lpstr>
      <vt:lpstr>Tell us about your CSI.</vt:lpstr>
      <vt:lpstr>“[Giftedness] is a social comparison that causes students who arrive at school excited to learn - to quickly decide that they are not good enough.” </vt:lpstr>
      <vt:lpstr>PowerPoint Presentation</vt:lpstr>
      <vt:lpstr>Reflecting</vt:lpstr>
      <vt:lpstr>Go to www.menti.com and enter the code: </vt:lpstr>
      <vt:lpstr>Summarize Growth Mindset</vt:lpstr>
      <vt:lpstr>Sort Growth Mindset Statements</vt:lpstr>
      <vt:lpstr>Growth Mindset Supports Authentic Instruction</vt:lpstr>
      <vt:lpstr>Effort to Grow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Hawkins, Lindsay M.</dc:creator>
  <cp:lastModifiedBy>Shogren, Caitlin E.</cp:lastModifiedBy>
  <cp:revision>27</cp:revision>
  <cp:lastPrinted>2020-01-07T20:58:32Z</cp:lastPrinted>
  <dcterms:created xsi:type="dcterms:W3CDTF">2020-01-07T18:42:07Z</dcterms:created>
  <dcterms:modified xsi:type="dcterms:W3CDTF">2021-11-04T21:56:06Z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